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5" r:id="rId14"/>
    <p:sldId id="281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7" r:id="rId25"/>
    <p:sldId id="299" r:id="rId26"/>
    <p:sldId id="300" r:id="rId27"/>
    <p:sldId id="301" r:id="rId28"/>
    <p:sldId id="304" r:id="rId29"/>
    <p:sldId id="306" r:id="rId30"/>
    <p:sldId id="307" r:id="rId31"/>
    <p:sldId id="310" r:id="rId32"/>
    <p:sldId id="311" r:id="rId33"/>
    <p:sldId id="312" r:id="rId34"/>
    <p:sldId id="314" r:id="rId35"/>
    <p:sldId id="315" r:id="rId36"/>
    <p:sldId id="319" r:id="rId37"/>
    <p:sldId id="320" r:id="rId38"/>
    <p:sldId id="322" r:id="rId39"/>
    <p:sldId id="323" r:id="rId40"/>
    <p:sldId id="335" r:id="rId41"/>
    <p:sldId id="336" r:id="rId42"/>
    <p:sldId id="337" r:id="rId43"/>
    <p:sldId id="338" r:id="rId44"/>
    <p:sldId id="339" r:id="rId45"/>
    <p:sldId id="340" r:id="rId46"/>
    <p:sldId id="345" r:id="rId47"/>
    <p:sldId id="346" r:id="rId48"/>
    <p:sldId id="348" r:id="rId49"/>
    <p:sldId id="349" r:id="rId50"/>
    <p:sldId id="350" r:id="rId51"/>
    <p:sldId id="352" r:id="rId52"/>
    <p:sldId id="353" r:id="rId53"/>
    <p:sldId id="358" r:id="rId5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D2E"/>
    <a:srgbClr val="FFCC66"/>
    <a:srgbClr val="990099"/>
    <a:srgbClr val="FF66CC"/>
    <a:srgbClr val="FFCC00"/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5" d="100"/>
          <a:sy n="65" d="100"/>
        </p:scale>
        <p:origin x="7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Libro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ozely.sandoval\Desktop\Nueva%20carpeta\graficos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ozely.sandoval\Desktop\Nueva%20carpeta\graficos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ozely.sandoval\Desktop\Nueva%20carpeta\graficos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Central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8-4B45-9A8D-1DDB26B64FD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Paraestatal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8-4B45-9A8D-1DDB26B64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9012112"/>
        <c:axId val="1224918448"/>
      </c:barChart>
      <c:catAx>
        <c:axId val="619012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4918448"/>
        <c:crosses val="autoZero"/>
        <c:auto val="1"/>
        <c:lblAlgn val="ctr"/>
        <c:lblOffset val="100"/>
        <c:noMultiLvlLbl val="0"/>
      </c:catAx>
      <c:valAx>
        <c:axId val="1224918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0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32E-3"/>
          <c:y val="7.407407407407407E-2"/>
          <c:w val="0.9388888888888888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227-4C42-8AB4-B342321392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5227604742248"/>
                      <c:h val="9.85506215981774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27-4C42-8AB4-B34232139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Hoja11!$B$2:$B$3</c:f>
              <c:numCache>
                <c:formatCode>General</c:formatCode>
                <c:ptCount val="2"/>
                <c:pt idx="0" formatCode="###\ ###\ ###\ ###\ ##0">
                  <c:v>38135068618.559998</c:v>
                </c:pt>
                <c:pt idx="1">
                  <c:v>47463541325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7-4C42-8AB4-B342321392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817120"/>
        <c:axId val="82819520"/>
      </c:barChart>
      <c:catAx>
        <c:axId val="828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819520"/>
        <c:crosses val="autoZero"/>
        <c:auto val="1"/>
        <c:lblAlgn val="ctr"/>
        <c:lblOffset val="100"/>
        <c:noMultiLvlLbl val="0"/>
      </c:catAx>
      <c:valAx>
        <c:axId val="82819520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828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69-486F-925F-6D4F4CA7F1E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69-486F-925F-6D4F4CA7F1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'protección civil '!$B$1:$C$1</c:f>
              <c:strCache>
                <c:ptCount val="2"/>
                <c:pt idx="0">
                  <c:v>Hombre</c:v>
                </c:pt>
                <c:pt idx="1">
                  <c:v>Mujer </c:v>
                </c:pt>
              </c:strCache>
            </c:strRef>
          </c:cat>
          <c:val>
            <c:numRef>
              <c:f>'protección civil '!$B$2:$C$2</c:f>
              <c:numCache>
                <c:formatCode>#\ ###\ ##0</c:formatCode>
                <c:ptCount val="2"/>
                <c:pt idx="0">
                  <c:v>21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69-486F-925F-6D4F4CA7F1E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'control interno'!$B$35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'control interno'!$B$36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3-401B-B871-A876C5AAC2FF}"/>
            </c:ext>
          </c:extLst>
        </c:ser>
        <c:ser>
          <c:idx val="1"/>
          <c:order val="1"/>
          <c:tx>
            <c:strRef>
              <c:f>'control interno'!$C$35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'control interno'!$C$36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3-401B-B871-A876C5AAC2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2419247"/>
        <c:axId val="792419727"/>
      </c:barChart>
      <c:catAx>
        <c:axId val="7924192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2419727"/>
        <c:crosses val="autoZero"/>
        <c:auto val="1"/>
        <c:lblAlgn val="ctr"/>
        <c:lblOffset val="100"/>
        <c:noMultiLvlLbl val="0"/>
      </c:catAx>
      <c:valAx>
        <c:axId val="792419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241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1111111111109E-2"/>
          <c:y val="9.7222222222222224E-2"/>
          <c:w val="0.93888888888888888"/>
          <c:h val="0.89814814814814814"/>
        </c:manualLayout>
      </c:layout>
      <c:lineChart>
        <c:grouping val="stacked"/>
        <c:varyColors val="0"/>
        <c:ser>
          <c:idx val="0"/>
          <c:order val="0"/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'control interno'!$B$55:$B$57</c:f>
              <c:numCache>
                <c:formatCode>General</c:formatCode>
                <c:ptCount val="3"/>
                <c:pt idx="0">
                  <c:v>59</c:v>
                </c:pt>
                <c:pt idx="1">
                  <c:v>87</c:v>
                </c:pt>
                <c:pt idx="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F-4911-BD2D-EDF819662C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9955023"/>
        <c:axId val="499956463"/>
      </c:lineChart>
      <c:catAx>
        <c:axId val="499955023"/>
        <c:scaling>
          <c:orientation val="minMax"/>
        </c:scaling>
        <c:delete val="1"/>
        <c:axPos val="b"/>
        <c:majorTickMark val="none"/>
        <c:minorTickMark val="none"/>
        <c:tickLblPos val="nextTo"/>
        <c:crossAx val="499956463"/>
        <c:crosses val="autoZero"/>
        <c:auto val="1"/>
        <c:lblAlgn val="ctr"/>
        <c:lblOffset val="100"/>
        <c:noMultiLvlLbl val="0"/>
      </c:catAx>
      <c:valAx>
        <c:axId val="499956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95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7175" cmpd="sng">
      <a:solidFill>
        <a:schemeClr val="accent1"/>
      </a:solidFill>
    </a:ln>
    <a:effectLst>
      <a:softEdge rad="800100"/>
    </a:effectLst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49221183800622E-2"/>
          <c:y val="0"/>
          <c:w val="0.96573208722741433"/>
          <c:h val="0.918234280048127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Hoja2!$B$6:$D$6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Hoja2!$B$7:$D$7</c:f>
              <c:numCache>
                <c:formatCode>General</c:formatCode>
                <c:ptCount val="3"/>
                <c:pt idx="0">
                  <c:v>106</c:v>
                </c:pt>
                <c:pt idx="1">
                  <c:v>61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0-4FDB-B2DD-234A0CE0CF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7251967"/>
        <c:axId val="1987251487"/>
      </c:barChart>
      <c:catAx>
        <c:axId val="198725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87251487"/>
        <c:crosses val="autoZero"/>
        <c:auto val="1"/>
        <c:lblAlgn val="ctr"/>
        <c:lblOffset val="100"/>
        <c:noMultiLvlLbl val="0"/>
      </c:catAx>
      <c:valAx>
        <c:axId val="19872514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725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Hoja3!$XEO$10:$XET$10</c:f>
              <c:strCache>
                <c:ptCount val="6"/>
                <c:pt idx="0">
                  <c:v>Secretaría de la Contraloría u homóloga de la entidad</c:v>
                </c:pt>
                <c:pt idx="1">
                  <c:v>Órgano(s) interno(s) de control u homólogo(s)</c:v>
                </c:pt>
                <c:pt idx="2">
                  <c:v>Entidad de fiscalización superior u homóloga de la entidad</c:v>
                </c:pt>
                <c:pt idx="3">
                  <c:v>Secretaría de la Función Pública</c:v>
                </c:pt>
                <c:pt idx="4">
                  <c:v>Auditoría Superior de la Federación</c:v>
                </c:pt>
                <c:pt idx="5">
                  <c:v>Otra autoridad</c:v>
                </c:pt>
              </c:strCache>
            </c:strRef>
          </c:cat>
          <c:val>
            <c:numRef>
              <c:f>Hoja3!$XEO$11:$XET$11</c:f>
              <c:numCache>
                <c:formatCode>#\ ###\ ##0</c:formatCode>
                <c:ptCount val="6"/>
                <c:pt idx="0">
                  <c:v>9</c:v>
                </c:pt>
                <c:pt idx="1">
                  <c:v>24</c:v>
                </c:pt>
                <c:pt idx="2">
                  <c:v>1</c:v>
                </c:pt>
                <c:pt idx="3">
                  <c:v>2</c:v>
                </c:pt>
                <c:pt idx="4">
                  <c:v>26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2-4DC0-9AA5-01DC935FF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1622704847"/>
        <c:axId val="1622704367"/>
        <c:axId val="0"/>
      </c:bar3DChart>
      <c:catAx>
        <c:axId val="162270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ea typeface="+mn-ea"/>
                <a:cs typeface="+mn-cs"/>
              </a:defRPr>
            </a:pPr>
            <a:endParaRPr lang="es-MX"/>
          </a:p>
        </c:txPr>
        <c:crossAx val="1622704367"/>
        <c:crosses val="autoZero"/>
        <c:auto val="1"/>
        <c:lblAlgn val="ctr"/>
        <c:lblOffset val="100"/>
        <c:noMultiLvlLbl val="0"/>
      </c:catAx>
      <c:valAx>
        <c:axId val="1622704367"/>
        <c:scaling>
          <c:orientation val="minMax"/>
        </c:scaling>
        <c:delete val="1"/>
        <c:axPos val="b"/>
        <c:numFmt formatCode="#\ ###\ ##0" sourceLinked="1"/>
        <c:majorTickMark val="none"/>
        <c:minorTickMark val="none"/>
        <c:tickLblPos val="nextTo"/>
        <c:crossAx val="162270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6203703703703703"/>
          <c:w val="0.93888888888888888"/>
          <c:h val="0.58646471274424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Hoja5!$A$2</c:f>
              <c:strCache>
                <c:ptCount val="1"/>
                <c:pt idx="0">
                  <c:v>Adquisiciones, arrendamientos y servicios </c:v>
                </c:pt>
              </c:strCache>
            </c:strRef>
          </c:tx>
          <c:spPr>
            <a:solidFill>
              <a:srgbClr val="D5AF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Hoja5!$B$2:$D$2</c:f>
              <c:numCache>
                <c:formatCode>General</c:formatCode>
                <c:ptCount val="3"/>
                <c:pt idx="0">
                  <c:v>238</c:v>
                </c:pt>
                <c:pt idx="1">
                  <c:v>213</c:v>
                </c:pt>
                <c:pt idx="2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F-49FB-B559-6CC56AB0DAE8}"/>
            </c:ext>
          </c:extLst>
        </c:ser>
        <c:ser>
          <c:idx val="1"/>
          <c:order val="1"/>
          <c:tx>
            <c:strRef>
              <c:f>Hoja5!$A$3</c:f>
              <c:strCache>
                <c:ptCount val="1"/>
                <c:pt idx="0">
                  <c:v>Obra pública y servicios relacionados con la misma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Hoja5!$B$3:$D$3</c:f>
              <c:numCache>
                <c:formatCode>General</c:formatCode>
                <c:ptCount val="3"/>
                <c:pt idx="0">
                  <c:v>190</c:v>
                </c:pt>
                <c:pt idx="1">
                  <c:v>143</c:v>
                </c:pt>
                <c:pt idx="2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F-49FB-B559-6CC56AB0D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432688"/>
        <c:axId val="141433168"/>
      </c:barChart>
      <c:lineChart>
        <c:grouping val="standard"/>
        <c:varyColors val="0"/>
        <c:ser>
          <c:idx val="2"/>
          <c:order val="2"/>
          <c:tx>
            <c:strRef>
              <c:f>Hoja5!$A$4</c:f>
              <c:strCache>
                <c:ptCount val="1"/>
                <c:pt idx="0">
                  <c:v>total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5F-49FB-B559-6CC56AB0DAE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5F-49FB-B559-6CC56AB0DA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Hoja5!$B$4:$D$4</c:f>
              <c:numCache>
                <c:formatCode>General</c:formatCode>
                <c:ptCount val="3"/>
                <c:pt idx="0">
                  <c:v>428</c:v>
                </c:pt>
                <c:pt idx="1">
                  <c:v>356</c:v>
                </c:pt>
                <c:pt idx="2">
                  <c:v>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5F-49FB-B559-6CC56AB0D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32208"/>
        <c:axId val="141430288"/>
      </c:lineChart>
      <c:catAx>
        <c:axId val="14143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1433168"/>
        <c:crosses val="autoZero"/>
        <c:auto val="1"/>
        <c:lblAlgn val="ctr"/>
        <c:lblOffset val="100"/>
        <c:noMultiLvlLbl val="0"/>
      </c:catAx>
      <c:valAx>
        <c:axId val="14143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432688"/>
        <c:crosses val="autoZero"/>
        <c:crossBetween val="between"/>
      </c:valAx>
      <c:valAx>
        <c:axId val="14143028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1432208"/>
        <c:crosses val="max"/>
        <c:crossBetween val="between"/>
      </c:valAx>
      <c:catAx>
        <c:axId val="14143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430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0.15412339154069304"/>
                  <c:y val="-7.17316659580575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F-47FC-9325-E7731FBB1F35}"/>
                </c:ext>
              </c:extLst>
            </c:dLbl>
            <c:dLbl>
              <c:idx val="3"/>
              <c:layout>
                <c:manualLayout>
                  <c:x val="-0.16088318941528504"/>
                  <c:y val="-1.7932916489514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4F-47FC-9325-E7731FBB1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Hoja7!$A$2:$A$7</c:f>
              <c:strCache>
                <c:ptCount val="6"/>
                <c:pt idx="0">
                  <c:v>Adjudicación directa</c:v>
                </c:pt>
                <c:pt idx="1">
                  <c:v>Invitación a cuando menos tres personas o invitación restringida</c:v>
                </c:pt>
                <c:pt idx="2">
                  <c:v>Licitación pública estatal, regional o local</c:v>
                </c:pt>
                <c:pt idx="3">
                  <c:v>Licitación pública nacional</c:v>
                </c:pt>
                <c:pt idx="4">
                  <c:v>Licitación pública internacional</c:v>
                </c:pt>
                <c:pt idx="5">
                  <c:v>Otro</c:v>
                </c:pt>
              </c:strCache>
            </c:strRef>
          </c:cat>
          <c:val>
            <c:numRef>
              <c:f>Hoja7!$B$2:$B$7</c:f>
              <c:numCache>
                <c:formatCode>###\ ###\ ###\ ###\ ###\ ##0</c:formatCode>
                <c:ptCount val="6"/>
                <c:pt idx="0">
                  <c:v>248813044</c:v>
                </c:pt>
                <c:pt idx="1">
                  <c:v>18005025</c:v>
                </c:pt>
                <c:pt idx="2">
                  <c:v>959799195</c:v>
                </c:pt>
                <c:pt idx="3">
                  <c:v>321626534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F-47FC-9325-E7731FBB1F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672960"/>
        <c:axId val="158673920"/>
        <c:axId val="0"/>
      </c:bar3DChart>
      <c:catAx>
        <c:axId val="15867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8673920"/>
        <c:crosses val="autoZero"/>
        <c:auto val="1"/>
        <c:lblAlgn val="ctr"/>
        <c:lblOffset val="100"/>
        <c:noMultiLvlLbl val="0"/>
      </c:catAx>
      <c:valAx>
        <c:axId val="158673920"/>
        <c:scaling>
          <c:orientation val="minMax"/>
        </c:scaling>
        <c:delete val="1"/>
        <c:axPos val="b"/>
        <c:numFmt formatCode="###\ ###\ ###\ ###\ ###\ ##0" sourceLinked="1"/>
        <c:majorTickMark val="none"/>
        <c:minorTickMark val="none"/>
        <c:tickLblPos val="nextTo"/>
        <c:crossAx val="15867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Hoja9!$B$7</c:f>
              <c:strCache>
                <c:ptCount val="1"/>
                <c:pt idx="0">
                  <c:v>Acceso a la Información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Hoja9!$A$8:$A$10</c:f>
              <c:strCache>
                <c:ptCount val="3"/>
                <c:pt idx="0">
                  <c:v>Dentro del plazo</c:v>
                </c:pt>
                <c:pt idx="1">
                  <c:v>Con prórroga</c:v>
                </c:pt>
                <c:pt idx="2">
                  <c:v>Fuera del plazo legal</c:v>
                </c:pt>
              </c:strCache>
            </c:strRef>
          </c:cat>
          <c:val>
            <c:numRef>
              <c:f>Hoja9!$B$8:$B$10</c:f>
              <c:numCache>
                <c:formatCode>General</c:formatCode>
                <c:ptCount val="3"/>
                <c:pt idx="0">
                  <c:v>5281</c:v>
                </c:pt>
                <c:pt idx="1">
                  <c:v>304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1-4478-8DA5-0B69ED69E465}"/>
            </c:ext>
          </c:extLst>
        </c:ser>
        <c:ser>
          <c:idx val="1"/>
          <c:order val="1"/>
          <c:tx>
            <c:strRef>
              <c:f>Hoja9!$C$7</c:f>
              <c:strCache>
                <c:ptCount val="1"/>
                <c:pt idx="0">
                  <c:v>Protección de datos personales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Hoja9!$A$8:$A$10</c:f>
              <c:strCache>
                <c:ptCount val="3"/>
                <c:pt idx="0">
                  <c:v>Dentro del plazo</c:v>
                </c:pt>
                <c:pt idx="1">
                  <c:v>Con prórroga</c:v>
                </c:pt>
                <c:pt idx="2">
                  <c:v>Fuera del plazo legal</c:v>
                </c:pt>
              </c:strCache>
            </c:strRef>
          </c:cat>
          <c:val>
            <c:numRef>
              <c:f>Hoja9!$C$8:$C$10</c:f>
              <c:numCache>
                <c:formatCode>General</c:formatCode>
                <c:ptCount val="3"/>
                <c:pt idx="0">
                  <c:v>177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1-4478-8DA5-0B69ED69E4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3074431"/>
        <c:axId val="1633072031"/>
      </c:barChart>
      <c:catAx>
        <c:axId val="163307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072031"/>
        <c:crosses val="autoZero"/>
        <c:auto val="1"/>
        <c:lblAlgn val="ctr"/>
        <c:lblOffset val="100"/>
        <c:noMultiLvlLbl val="0"/>
      </c:catAx>
      <c:valAx>
        <c:axId val="1633072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307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Hoja2!$A$2:$A$13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Hoja2!$B$2:$B$13</c:f>
              <c:numCache>
                <c:formatCode>General</c:formatCode>
                <c:ptCount val="12"/>
                <c:pt idx="0">
                  <c:v>27</c:v>
                </c:pt>
                <c:pt idx="1">
                  <c:v>29</c:v>
                </c:pt>
                <c:pt idx="2">
                  <c:v>30</c:v>
                </c:pt>
                <c:pt idx="3">
                  <c:v>84</c:v>
                </c:pt>
                <c:pt idx="4">
                  <c:v>81</c:v>
                </c:pt>
                <c:pt idx="5">
                  <c:v>81</c:v>
                </c:pt>
                <c:pt idx="6">
                  <c:v>84</c:v>
                </c:pt>
                <c:pt idx="7">
                  <c:v>76</c:v>
                </c:pt>
                <c:pt idx="8">
                  <c:v>85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7-4D92-84BC-E0DEFBDD01AE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FFCC66"/>
            </a:solidFill>
            <a:ln w="762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Hoja2!$C$2:$C$13</c:f>
              <c:numCache>
                <c:formatCode>General</c:formatCode>
                <c:ptCount val="12"/>
                <c:pt idx="0">
                  <c:v>21</c:v>
                </c:pt>
                <c:pt idx="1">
                  <c:v>23</c:v>
                </c:pt>
                <c:pt idx="2">
                  <c:v>25</c:v>
                </c:pt>
                <c:pt idx="3">
                  <c:v>67</c:v>
                </c:pt>
                <c:pt idx="4">
                  <c:v>70</c:v>
                </c:pt>
                <c:pt idx="5">
                  <c:v>70</c:v>
                </c:pt>
                <c:pt idx="6">
                  <c:v>66</c:v>
                </c:pt>
                <c:pt idx="7">
                  <c:v>49</c:v>
                </c:pt>
                <c:pt idx="8">
                  <c:v>68</c:v>
                </c:pt>
                <c:pt idx="9">
                  <c:v>54</c:v>
                </c:pt>
                <c:pt idx="10">
                  <c:v>21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47-4D92-84BC-E0DEFBDD01AE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FF66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Hoja2!$D$2:$D$13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11</c:v>
                </c:pt>
                <c:pt idx="5">
                  <c:v>11</c:v>
                </c:pt>
                <c:pt idx="6">
                  <c:v>16</c:v>
                </c:pt>
                <c:pt idx="7">
                  <c:v>27</c:v>
                </c:pt>
                <c:pt idx="8">
                  <c:v>17</c:v>
                </c:pt>
                <c:pt idx="9">
                  <c:v>15</c:v>
                </c:pt>
                <c:pt idx="10">
                  <c:v>9</c:v>
                </c:pt>
                <c:pt idx="1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47-4D92-84BC-E0DEFBDD01AE}"/>
            </c:ext>
          </c:extLst>
        </c:ser>
        <c:ser>
          <c:idx val="3"/>
          <c:order val="3"/>
          <c:tx>
            <c:strRef>
              <c:f>Hoja2!$E$1</c:f>
              <c:strCache>
                <c:ptCount val="1"/>
                <c:pt idx="0">
                  <c:v>No identificado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Hoja2!$E$2:$E$13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16</c:v>
                </c:pt>
                <c:pt idx="10">
                  <c:v>55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47-4D92-84BC-E0DEFBDD0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2"/>
        <c:axId val="1450349919"/>
        <c:axId val="1428347119"/>
      </c:barChart>
      <c:catAx>
        <c:axId val="1450349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28347119"/>
        <c:crosses val="autoZero"/>
        <c:auto val="1"/>
        <c:lblAlgn val="ctr"/>
        <c:lblOffset val="100"/>
        <c:noMultiLvlLbl val="0"/>
      </c:catAx>
      <c:valAx>
        <c:axId val="142834711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0349919"/>
        <c:crosses val="autoZero"/>
        <c:crossBetween val="between"/>
      </c:valAx>
      <c:spPr>
        <a:noFill/>
        <a:ln w="25400">
          <a:noFill/>
        </a:ln>
        <a:effectLst>
          <a:softEdge rad="939800"/>
        </a:effectLst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Hoja4!$A$2:$A$10</c:f>
              <c:strCache>
                <c:ptCount val="9"/>
                <c:pt idx="0">
                  <c:v>De 18 a 24 años</c:v>
                </c:pt>
                <c:pt idx="1">
                  <c:v>De 25 a 29 años</c:v>
                </c:pt>
                <c:pt idx="2">
                  <c:v>De 30 a 34 años</c:v>
                </c:pt>
                <c:pt idx="3">
                  <c:v>De 35 a 39 años</c:v>
                </c:pt>
                <c:pt idx="4">
                  <c:v>De 40 a 44 años</c:v>
                </c:pt>
                <c:pt idx="5">
                  <c:v>De 45 a 49 años</c:v>
                </c:pt>
                <c:pt idx="6">
                  <c:v>De 50 a 54 años</c:v>
                </c:pt>
                <c:pt idx="7">
                  <c:v>De 55 a 59 años</c:v>
                </c:pt>
                <c:pt idx="8">
                  <c:v>De 60 años o más</c:v>
                </c:pt>
              </c:strCache>
            </c:strRef>
          </c:cat>
          <c:val>
            <c:numRef>
              <c:f>Hoja4!$B$2:$B$10</c:f>
              <c:numCache>
                <c:formatCode>#\ ###\ ##0</c:formatCode>
                <c:ptCount val="9"/>
                <c:pt idx="0">
                  <c:v>243</c:v>
                </c:pt>
                <c:pt idx="1">
                  <c:v>946</c:v>
                </c:pt>
                <c:pt idx="2">
                  <c:v>1680</c:v>
                </c:pt>
                <c:pt idx="3">
                  <c:v>1797</c:v>
                </c:pt>
                <c:pt idx="4">
                  <c:v>1775</c:v>
                </c:pt>
                <c:pt idx="5">
                  <c:v>1584</c:v>
                </c:pt>
                <c:pt idx="6">
                  <c:v>1244</c:v>
                </c:pt>
                <c:pt idx="7">
                  <c:v>926</c:v>
                </c:pt>
                <c:pt idx="8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C-42B1-8BEF-567CF97360F7}"/>
            </c:ext>
          </c:extLst>
        </c:ser>
        <c:ser>
          <c:idx val="1"/>
          <c:order val="1"/>
          <c:tx>
            <c:strRef>
              <c:f>Hoja4!$H$1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Hoja4!$A$2:$A$10</c:f>
              <c:strCache>
                <c:ptCount val="9"/>
                <c:pt idx="0">
                  <c:v>De 18 a 24 años</c:v>
                </c:pt>
                <c:pt idx="1">
                  <c:v>De 25 a 29 años</c:v>
                </c:pt>
                <c:pt idx="2">
                  <c:v>De 30 a 34 años</c:v>
                </c:pt>
                <c:pt idx="3">
                  <c:v>De 35 a 39 años</c:v>
                </c:pt>
                <c:pt idx="4">
                  <c:v>De 40 a 44 años</c:v>
                </c:pt>
                <c:pt idx="5">
                  <c:v>De 45 a 49 años</c:v>
                </c:pt>
                <c:pt idx="6">
                  <c:v>De 50 a 54 años</c:v>
                </c:pt>
                <c:pt idx="7">
                  <c:v>De 55 a 59 años</c:v>
                </c:pt>
                <c:pt idx="8">
                  <c:v>De 60 años o más</c:v>
                </c:pt>
              </c:strCache>
            </c:strRef>
          </c:cat>
          <c:val>
            <c:numRef>
              <c:f>Hoja4!$H$2:$H$10</c:f>
              <c:numCache>
                <c:formatCode>#\ ###\ ##0</c:formatCode>
                <c:ptCount val="9"/>
                <c:pt idx="0">
                  <c:v>260</c:v>
                </c:pt>
                <c:pt idx="1">
                  <c:v>1378</c:v>
                </c:pt>
                <c:pt idx="2">
                  <c:v>2331</c:v>
                </c:pt>
                <c:pt idx="3">
                  <c:v>2581</c:v>
                </c:pt>
                <c:pt idx="4">
                  <c:v>2469</c:v>
                </c:pt>
                <c:pt idx="5">
                  <c:v>2448</c:v>
                </c:pt>
                <c:pt idx="6">
                  <c:v>1811</c:v>
                </c:pt>
                <c:pt idx="7">
                  <c:v>1124</c:v>
                </c:pt>
                <c:pt idx="8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4C-42B1-8BEF-567CF97360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1475007"/>
        <c:axId val="438086847"/>
        <c:axId val="0"/>
      </c:bar3DChart>
      <c:catAx>
        <c:axId val="621475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8086847"/>
        <c:crosses val="autoZero"/>
        <c:auto val="1"/>
        <c:lblAlgn val="ctr"/>
        <c:lblOffset val="100"/>
        <c:noMultiLvlLbl val="0"/>
      </c:catAx>
      <c:valAx>
        <c:axId val="438086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2147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Hoja4!$D$24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Hoja4!$C$25:$C$40</c:f>
              <c:strCache>
                <c:ptCount val="16"/>
                <c:pt idx="0">
                  <c:v>Sin paga</c:v>
                </c:pt>
                <c:pt idx="1">
                  <c:v>De 1 a 5,000 pesos</c:v>
                </c:pt>
                <c:pt idx="2">
                  <c:v>De 5,001 a 10,000 pesos</c:v>
                </c:pt>
                <c:pt idx="3">
                  <c:v>De 10,001 a 15,000 pesos</c:v>
                </c:pt>
                <c:pt idx="4">
                  <c:v>De 15,001 a 20,000 pesos</c:v>
                </c:pt>
                <c:pt idx="5">
                  <c:v>De 20,001 a 25,000 pesos</c:v>
                </c:pt>
                <c:pt idx="6">
                  <c:v>De 25,001 a 30,000 pesos</c:v>
                </c:pt>
                <c:pt idx="7">
                  <c:v>De 30,001 a 35,000 pesos</c:v>
                </c:pt>
                <c:pt idx="8">
                  <c:v>De 35,001 a 40,000 pesos</c:v>
                </c:pt>
                <c:pt idx="9">
                  <c:v>De 40,001 a 45,000 pesos</c:v>
                </c:pt>
                <c:pt idx="10">
                  <c:v>De 45,001 a 50,000 pesos</c:v>
                </c:pt>
                <c:pt idx="11">
                  <c:v>De 50,001 a 55,000 pesos</c:v>
                </c:pt>
                <c:pt idx="12">
                  <c:v>De 55,001 a 60,000 pesos</c:v>
                </c:pt>
                <c:pt idx="13">
                  <c:v>De 60,001 a 65,000 pesos</c:v>
                </c:pt>
                <c:pt idx="14">
                  <c:v>De 65,001 a 70,000 pesos</c:v>
                </c:pt>
                <c:pt idx="15">
                  <c:v>Más de 70,000 pesos</c:v>
                </c:pt>
              </c:strCache>
            </c:strRef>
          </c:cat>
          <c:val>
            <c:numRef>
              <c:f>Hoja4!$D$25:$D$40</c:f>
              <c:numCache>
                <c:formatCode>#\ ###\ ##0</c:formatCode>
                <c:ptCount val="16"/>
                <c:pt idx="0">
                  <c:v>0</c:v>
                </c:pt>
                <c:pt idx="1">
                  <c:v>282</c:v>
                </c:pt>
                <c:pt idx="2">
                  <c:v>1310</c:v>
                </c:pt>
                <c:pt idx="3">
                  <c:v>4531</c:v>
                </c:pt>
                <c:pt idx="4">
                  <c:v>3053</c:v>
                </c:pt>
                <c:pt idx="5">
                  <c:v>748</c:v>
                </c:pt>
                <c:pt idx="6">
                  <c:v>567</c:v>
                </c:pt>
                <c:pt idx="7">
                  <c:v>206</c:v>
                </c:pt>
                <c:pt idx="8">
                  <c:v>114</c:v>
                </c:pt>
                <c:pt idx="9">
                  <c:v>139</c:v>
                </c:pt>
                <c:pt idx="10">
                  <c:v>82</c:v>
                </c:pt>
                <c:pt idx="11">
                  <c:v>80</c:v>
                </c:pt>
                <c:pt idx="12">
                  <c:v>64</c:v>
                </c:pt>
                <c:pt idx="13">
                  <c:v>27</c:v>
                </c:pt>
                <c:pt idx="14">
                  <c:v>13</c:v>
                </c:pt>
                <c:pt idx="1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4-44FC-862D-EABB94A2D76C}"/>
            </c:ext>
          </c:extLst>
        </c:ser>
        <c:ser>
          <c:idx val="1"/>
          <c:order val="1"/>
          <c:tx>
            <c:strRef>
              <c:f>Hoja4!$E$24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Hoja4!$C$25:$C$40</c:f>
              <c:strCache>
                <c:ptCount val="16"/>
                <c:pt idx="0">
                  <c:v>Sin paga</c:v>
                </c:pt>
                <c:pt idx="1">
                  <c:v>De 1 a 5,000 pesos</c:v>
                </c:pt>
                <c:pt idx="2">
                  <c:v>De 5,001 a 10,000 pesos</c:v>
                </c:pt>
                <c:pt idx="3">
                  <c:v>De 10,001 a 15,000 pesos</c:v>
                </c:pt>
                <c:pt idx="4">
                  <c:v>De 15,001 a 20,000 pesos</c:v>
                </c:pt>
                <c:pt idx="5">
                  <c:v>De 20,001 a 25,000 pesos</c:v>
                </c:pt>
                <c:pt idx="6">
                  <c:v>De 25,001 a 30,000 pesos</c:v>
                </c:pt>
                <c:pt idx="7">
                  <c:v>De 30,001 a 35,000 pesos</c:v>
                </c:pt>
                <c:pt idx="8">
                  <c:v>De 35,001 a 40,000 pesos</c:v>
                </c:pt>
                <c:pt idx="9">
                  <c:v>De 40,001 a 45,000 pesos</c:v>
                </c:pt>
                <c:pt idx="10">
                  <c:v>De 45,001 a 50,000 pesos</c:v>
                </c:pt>
                <c:pt idx="11">
                  <c:v>De 50,001 a 55,000 pesos</c:v>
                </c:pt>
                <c:pt idx="12">
                  <c:v>De 55,001 a 60,000 pesos</c:v>
                </c:pt>
                <c:pt idx="13">
                  <c:v>De 60,001 a 65,000 pesos</c:v>
                </c:pt>
                <c:pt idx="14">
                  <c:v>De 65,001 a 70,000 pesos</c:v>
                </c:pt>
                <c:pt idx="15">
                  <c:v>Más de 70,000 pesos</c:v>
                </c:pt>
              </c:strCache>
            </c:strRef>
          </c:cat>
          <c:val>
            <c:numRef>
              <c:f>Hoja4!$E$25:$E$40</c:f>
              <c:numCache>
                <c:formatCode>#\ ###\ ##0</c:formatCode>
                <c:ptCount val="16"/>
                <c:pt idx="0">
                  <c:v>0</c:v>
                </c:pt>
                <c:pt idx="1">
                  <c:v>297</c:v>
                </c:pt>
                <c:pt idx="2">
                  <c:v>1469</c:v>
                </c:pt>
                <c:pt idx="3">
                  <c:v>5349</c:v>
                </c:pt>
                <c:pt idx="4">
                  <c:v>5065</c:v>
                </c:pt>
                <c:pt idx="5">
                  <c:v>1448</c:v>
                </c:pt>
                <c:pt idx="6">
                  <c:v>663</c:v>
                </c:pt>
                <c:pt idx="7">
                  <c:v>416</c:v>
                </c:pt>
                <c:pt idx="8">
                  <c:v>162</c:v>
                </c:pt>
                <c:pt idx="9">
                  <c:v>97</c:v>
                </c:pt>
                <c:pt idx="10">
                  <c:v>82</c:v>
                </c:pt>
                <c:pt idx="11">
                  <c:v>55</c:v>
                </c:pt>
                <c:pt idx="12">
                  <c:v>37</c:v>
                </c:pt>
                <c:pt idx="13">
                  <c:v>22</c:v>
                </c:pt>
                <c:pt idx="14">
                  <c:v>17</c:v>
                </c:pt>
                <c:pt idx="1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4-44FC-862D-EABB94A2D7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4"/>
        <c:axId val="694956592"/>
        <c:axId val="623572943"/>
      </c:barChart>
      <c:catAx>
        <c:axId val="69495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3572943"/>
        <c:crosses val="autoZero"/>
        <c:auto val="1"/>
        <c:lblAlgn val="ctr"/>
        <c:lblOffset val="100"/>
        <c:noMultiLvlLbl val="0"/>
      </c:catAx>
      <c:valAx>
        <c:axId val="62357294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9495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Hoja4!$C$13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Hoja4!$B$14:$B$22</c:f>
              <c:strCache>
                <c:ptCount val="9"/>
                <c:pt idx="0">
                  <c:v>Ninguno</c:v>
                </c:pt>
                <c:pt idx="1">
                  <c:v>Preescolar o primaria</c:v>
                </c:pt>
                <c:pt idx="2">
                  <c:v>Secundaria</c:v>
                </c:pt>
                <c:pt idx="3">
                  <c:v>Preparatoria</c:v>
                </c:pt>
                <c:pt idx="4">
                  <c:v>Carrera técnica o carrera comercial</c:v>
                </c:pt>
                <c:pt idx="5">
                  <c:v>Licenciatura</c:v>
                </c:pt>
                <c:pt idx="6">
                  <c:v>Maestría</c:v>
                </c:pt>
                <c:pt idx="7">
                  <c:v>Doctorado</c:v>
                </c:pt>
                <c:pt idx="8">
                  <c:v>No identificado</c:v>
                </c:pt>
              </c:strCache>
            </c:strRef>
          </c:cat>
          <c:val>
            <c:numRef>
              <c:f>Hoja4!$C$14:$C$22</c:f>
              <c:numCache>
                <c:formatCode>#\ ###\ 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152</c:v>
                </c:pt>
                <c:pt idx="3">
                  <c:v>456</c:v>
                </c:pt>
                <c:pt idx="4">
                  <c:v>3058</c:v>
                </c:pt>
                <c:pt idx="5">
                  <c:v>9144</c:v>
                </c:pt>
                <c:pt idx="6">
                  <c:v>1222</c:v>
                </c:pt>
                <c:pt idx="7">
                  <c:v>605</c:v>
                </c:pt>
                <c:pt idx="8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4-4590-899A-A2869E12B375}"/>
            </c:ext>
          </c:extLst>
        </c:ser>
        <c:ser>
          <c:idx val="1"/>
          <c:order val="1"/>
          <c:tx>
            <c:strRef>
              <c:f>Hoja4!$D$13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  <a:sp3d>
              <a:contourClr>
                <a:srgbClr val="0070C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Hoja4!$B$14:$B$22</c:f>
              <c:strCache>
                <c:ptCount val="9"/>
                <c:pt idx="0">
                  <c:v>Ninguno</c:v>
                </c:pt>
                <c:pt idx="1">
                  <c:v>Preescolar o primaria</c:v>
                </c:pt>
                <c:pt idx="2">
                  <c:v>Secundaria</c:v>
                </c:pt>
                <c:pt idx="3">
                  <c:v>Preparatoria</c:v>
                </c:pt>
                <c:pt idx="4">
                  <c:v>Carrera técnica o carrera comercial</c:v>
                </c:pt>
                <c:pt idx="5">
                  <c:v>Licenciatura</c:v>
                </c:pt>
                <c:pt idx="6">
                  <c:v>Maestría</c:v>
                </c:pt>
                <c:pt idx="7">
                  <c:v>Doctorado</c:v>
                </c:pt>
                <c:pt idx="8">
                  <c:v>No identificado</c:v>
                </c:pt>
              </c:strCache>
            </c:strRef>
          </c:cat>
          <c:val>
            <c:numRef>
              <c:f>Hoja4!$D$14:$D$22</c:f>
              <c:numCache>
                <c:formatCode>#\ ###\ 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110</c:v>
                </c:pt>
                <c:pt idx="3">
                  <c:v>332</c:v>
                </c:pt>
                <c:pt idx="4">
                  <c:v>2257</c:v>
                </c:pt>
                <c:pt idx="5">
                  <c:v>6752</c:v>
                </c:pt>
                <c:pt idx="6">
                  <c:v>902</c:v>
                </c:pt>
                <c:pt idx="7">
                  <c:v>452</c:v>
                </c:pt>
                <c:pt idx="8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4-4590-899A-A2869E12B3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8431839"/>
        <c:axId val="351490863"/>
        <c:axId val="0"/>
      </c:bar3DChart>
      <c:catAx>
        <c:axId val="31843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1490863"/>
        <c:crosses val="autoZero"/>
        <c:auto val="1"/>
        <c:lblAlgn val="ctr"/>
        <c:lblOffset val="100"/>
        <c:noMultiLvlLbl val="0"/>
      </c:catAx>
      <c:valAx>
        <c:axId val="3514908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843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estructura!$J$10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48-46F4-BEC8-CFB9B8B5F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estructura!$H$11:$I$20</c:f>
              <c:strCache>
                <c:ptCount val="9"/>
                <c:pt idx="0">
                  <c:v>De 18 a 24 años</c:v>
                </c:pt>
                <c:pt idx="1">
                  <c:v>De 25 a 29 años</c:v>
                </c:pt>
                <c:pt idx="2">
                  <c:v>De 30 a 34 años</c:v>
                </c:pt>
                <c:pt idx="3">
                  <c:v>De 35 a 39 años</c:v>
                </c:pt>
                <c:pt idx="4">
                  <c:v>De 40 a 44 años</c:v>
                </c:pt>
                <c:pt idx="5">
                  <c:v>De 45 a 49 años</c:v>
                </c:pt>
                <c:pt idx="6">
                  <c:v>De 50 a 54 años</c:v>
                </c:pt>
                <c:pt idx="7">
                  <c:v>De 55 a 59 años</c:v>
                </c:pt>
                <c:pt idx="8">
                  <c:v>De 60 años o más</c:v>
                </c:pt>
              </c:strCache>
            </c:strRef>
          </c:cat>
          <c:val>
            <c:numRef>
              <c:f>estructura!$J$11:$J$20</c:f>
              <c:numCache>
                <c:formatCode>0.00%</c:formatCode>
                <c:ptCount val="9"/>
                <c:pt idx="0">
                  <c:v>2.1586568357466501E-2</c:v>
                </c:pt>
                <c:pt idx="1">
                  <c:v>8.40365994492316E-2</c:v>
                </c:pt>
                <c:pt idx="2">
                  <c:v>0.14924047259483</c:v>
                </c:pt>
                <c:pt idx="3">
                  <c:v>0.159634005507684</c:v>
                </c:pt>
                <c:pt idx="4">
                  <c:v>0.15767966598560901</c:v>
                </c:pt>
                <c:pt idx="5">
                  <c:v>0.14071244558941101</c:v>
                </c:pt>
                <c:pt idx="6">
                  <c:v>0.110509016611886</c:v>
                </c:pt>
                <c:pt idx="7">
                  <c:v>8.2259927156436E-2</c:v>
                </c:pt>
                <c:pt idx="8">
                  <c:v>9.4341298747445998E-2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8-46F4-BEC8-CFB9B8B5FBAB}"/>
            </c:ext>
          </c:extLst>
        </c:ser>
        <c:ser>
          <c:idx val="1"/>
          <c:order val="1"/>
          <c:tx>
            <c:strRef>
              <c:f>estructura!$K$10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561383826656403E-3"/>
                  <c:y val="4.0005295838634953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BDCD89-ECE1-4F0B-BBE4-56D789E6834D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333333333333339E-2"/>
                      <c:h val="0.11002333041703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E48-46F4-BEC8-CFB9B8B5F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estructura!$H$11:$I$20</c:f>
              <c:strCache>
                <c:ptCount val="9"/>
                <c:pt idx="0">
                  <c:v>De 18 a 24 años</c:v>
                </c:pt>
                <c:pt idx="1">
                  <c:v>De 25 a 29 años</c:v>
                </c:pt>
                <c:pt idx="2">
                  <c:v>De 30 a 34 años</c:v>
                </c:pt>
                <c:pt idx="3">
                  <c:v>De 35 a 39 años</c:v>
                </c:pt>
                <c:pt idx="4">
                  <c:v>De 40 a 44 años</c:v>
                </c:pt>
                <c:pt idx="5">
                  <c:v>De 45 a 49 años</c:v>
                </c:pt>
                <c:pt idx="6">
                  <c:v>De 50 a 54 años</c:v>
                </c:pt>
                <c:pt idx="7">
                  <c:v>De 55 a 59 años</c:v>
                </c:pt>
                <c:pt idx="8">
                  <c:v>De 60 años o más</c:v>
                </c:pt>
              </c:strCache>
            </c:strRef>
          </c:cat>
          <c:val>
            <c:numRef>
              <c:f>estructura!$K$11:$K$20</c:f>
              <c:numCache>
                <c:formatCode>0.00%</c:formatCode>
                <c:ptCount val="9"/>
                <c:pt idx="0">
                  <c:v>1.7058128854480999E-2</c:v>
                </c:pt>
                <c:pt idx="1">
                  <c:v>9.0408082928749495E-2</c:v>
                </c:pt>
                <c:pt idx="2">
                  <c:v>0.152932685999213</c:v>
                </c:pt>
                <c:pt idx="3">
                  <c:v>0.169334732974675</c:v>
                </c:pt>
                <c:pt idx="4">
                  <c:v>0.16198661592966801</c:v>
                </c:pt>
                <c:pt idx="5">
                  <c:v>0.16060884398372899</c:v>
                </c:pt>
                <c:pt idx="6">
                  <c:v>0.11881642829025101</c:v>
                </c:pt>
                <c:pt idx="7">
                  <c:v>7.3743603201679594E-2</c:v>
                </c:pt>
                <c:pt idx="8">
                  <c:v>5.5110877837554098E-2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48-46F4-BEC8-CFB9B8B5F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81976559"/>
        <c:axId val="681977999"/>
        <c:axId val="0"/>
      </c:bar3DChart>
      <c:catAx>
        <c:axId val="68197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681977999"/>
        <c:crosses val="autoZero"/>
        <c:auto val="1"/>
        <c:lblAlgn val="ctr"/>
        <c:lblOffset val="100"/>
        <c:noMultiLvlLbl val="0"/>
      </c:catAx>
      <c:valAx>
        <c:axId val="68197799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8197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estructura!$C$62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estructura!$A$63:$B$87</c:f>
              <c:strCache>
                <c:ptCount val="25"/>
                <c:pt idx="0">
                  <c:v>Agricultura y desarrollo rural</c:v>
                </c:pt>
                <c:pt idx="1">
                  <c:v>Arte, cultura y otras manifestaciones sociales</c:v>
                </c:pt>
                <c:pt idx="2">
                  <c:v>Asuntos financieros y hacendarios</c:v>
                </c:pt>
                <c:pt idx="3">
                  <c:v>Asuntos indígenas</c:v>
                </c:pt>
                <c:pt idx="4">
                  <c:v>Asuntos jurídicos</c:v>
                </c:pt>
                <c:pt idx="5">
                  <c:v>Atención a víctimas</c:v>
                </c:pt>
                <c:pt idx="6">
                  <c:v>Búsqueda de personas</c:v>
                </c:pt>
                <c:pt idx="7">
                  <c:v>Ciencia, tecnología e innovación</c:v>
                </c:pt>
                <c:pt idx="8">
                  <c:v>Infraestructura, comunicaciones y transportes</c:v>
                </c:pt>
                <c:pt idx="9">
                  <c:v>Desarrollo social</c:v>
                </c:pt>
                <c:pt idx="10">
                  <c:v>Despacho del ejecutivo</c:v>
                </c:pt>
                <c:pt idx="11">
                  <c:v>Economía</c:v>
                </c:pt>
                <c:pt idx="12">
                  <c:v>Educación</c:v>
                </c:pt>
                <c:pt idx="13">
                  <c:v>Función
pública</c:v>
                </c:pt>
                <c:pt idx="14">
                  <c:v>Gobierno y política interior</c:v>
                </c:pt>
                <c:pt idx="15">
                  <c:v>Igualdad de género y/o derechos de las mujeres</c:v>
                </c:pt>
                <c:pt idx="16">
                  <c:v>Justicia</c:v>
                </c:pt>
                <c:pt idx="17">
                  <c:v>Protección civil</c:v>
                </c:pt>
                <c:pt idx="18">
                  <c:v>Protección y seguridad social</c:v>
                </c:pt>
                <c:pt idx="19">
                  <c:v>Salud</c:v>
                </c:pt>
                <c:pt idx="20">
                  <c:v>Seguridad pública o seguridad ciudadana</c:v>
                </c:pt>
                <c:pt idx="21">
                  <c:v>Servicios públicos</c:v>
                </c:pt>
                <c:pt idx="22">
                  <c:v>Servicios registrales, administrativos y patrimoniales</c:v>
                </c:pt>
                <c:pt idx="23">
                  <c:v>Turismo</c:v>
                </c:pt>
                <c:pt idx="24">
                  <c:v>Otra</c:v>
                </c:pt>
              </c:strCache>
            </c:strRef>
          </c:cat>
          <c:val>
            <c:numRef>
              <c:f>estructura!$C$63:$C$87</c:f>
              <c:numCache>
                <c:formatCode>General</c:formatCode>
                <c:ptCount val="25"/>
                <c:pt idx="0">
                  <c:v>72</c:v>
                </c:pt>
                <c:pt idx="1">
                  <c:v>112</c:v>
                </c:pt>
                <c:pt idx="2">
                  <c:v>1079</c:v>
                </c:pt>
                <c:pt idx="3">
                  <c:v>0</c:v>
                </c:pt>
                <c:pt idx="4">
                  <c:v>150</c:v>
                </c:pt>
                <c:pt idx="5">
                  <c:v>14</c:v>
                </c:pt>
                <c:pt idx="6">
                  <c:v>22</c:v>
                </c:pt>
                <c:pt idx="7">
                  <c:v>116</c:v>
                </c:pt>
                <c:pt idx="8">
                  <c:v>171</c:v>
                </c:pt>
                <c:pt idx="9">
                  <c:v>438</c:v>
                </c:pt>
                <c:pt idx="10">
                  <c:v>838</c:v>
                </c:pt>
                <c:pt idx="11">
                  <c:v>57</c:v>
                </c:pt>
                <c:pt idx="12">
                  <c:v>5194</c:v>
                </c:pt>
                <c:pt idx="13">
                  <c:v>64</c:v>
                </c:pt>
                <c:pt idx="14">
                  <c:v>13</c:v>
                </c:pt>
                <c:pt idx="15">
                  <c:v>46</c:v>
                </c:pt>
                <c:pt idx="16">
                  <c:v>18</c:v>
                </c:pt>
                <c:pt idx="17">
                  <c:v>9</c:v>
                </c:pt>
                <c:pt idx="18">
                  <c:v>3</c:v>
                </c:pt>
                <c:pt idx="19">
                  <c:v>84</c:v>
                </c:pt>
                <c:pt idx="20">
                  <c:v>1977</c:v>
                </c:pt>
                <c:pt idx="21">
                  <c:v>8</c:v>
                </c:pt>
                <c:pt idx="22">
                  <c:v>595</c:v>
                </c:pt>
                <c:pt idx="23">
                  <c:v>20</c:v>
                </c:pt>
                <c:pt idx="24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3-4D89-B8F1-447315FA1DF5}"/>
            </c:ext>
          </c:extLst>
        </c:ser>
        <c:ser>
          <c:idx val="1"/>
          <c:order val="1"/>
          <c:tx>
            <c:strRef>
              <c:f>estructura!$D$62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estructura!$A$63:$B$87</c:f>
              <c:strCache>
                <c:ptCount val="25"/>
                <c:pt idx="0">
                  <c:v>Agricultura y desarrollo rural</c:v>
                </c:pt>
                <c:pt idx="1">
                  <c:v>Arte, cultura y otras manifestaciones sociales</c:v>
                </c:pt>
                <c:pt idx="2">
                  <c:v>Asuntos financieros y hacendarios</c:v>
                </c:pt>
                <c:pt idx="3">
                  <c:v>Asuntos indígenas</c:v>
                </c:pt>
                <c:pt idx="4">
                  <c:v>Asuntos jurídicos</c:v>
                </c:pt>
                <c:pt idx="5">
                  <c:v>Atención a víctimas</c:v>
                </c:pt>
                <c:pt idx="6">
                  <c:v>Búsqueda de personas</c:v>
                </c:pt>
                <c:pt idx="7">
                  <c:v>Ciencia, tecnología e innovación</c:v>
                </c:pt>
                <c:pt idx="8">
                  <c:v>Infraestructura, comunicaciones y transportes</c:v>
                </c:pt>
                <c:pt idx="9">
                  <c:v>Desarrollo social</c:v>
                </c:pt>
                <c:pt idx="10">
                  <c:v>Despacho del ejecutivo</c:v>
                </c:pt>
                <c:pt idx="11">
                  <c:v>Economía</c:v>
                </c:pt>
                <c:pt idx="12">
                  <c:v>Educación</c:v>
                </c:pt>
                <c:pt idx="13">
                  <c:v>Función
pública</c:v>
                </c:pt>
                <c:pt idx="14">
                  <c:v>Gobierno y política interior</c:v>
                </c:pt>
                <c:pt idx="15">
                  <c:v>Igualdad de género y/o derechos de las mujeres</c:v>
                </c:pt>
                <c:pt idx="16">
                  <c:v>Justicia</c:v>
                </c:pt>
                <c:pt idx="17">
                  <c:v>Protección civil</c:v>
                </c:pt>
                <c:pt idx="18">
                  <c:v>Protección y seguridad social</c:v>
                </c:pt>
                <c:pt idx="19">
                  <c:v>Salud</c:v>
                </c:pt>
                <c:pt idx="20">
                  <c:v>Seguridad pública o seguridad ciudadana</c:v>
                </c:pt>
                <c:pt idx="21">
                  <c:v>Servicios públicos</c:v>
                </c:pt>
                <c:pt idx="22">
                  <c:v>Servicios registrales, administrativos y patrimoniales</c:v>
                </c:pt>
                <c:pt idx="23">
                  <c:v>Turismo</c:v>
                </c:pt>
                <c:pt idx="24">
                  <c:v>Otra</c:v>
                </c:pt>
              </c:strCache>
            </c:strRef>
          </c:cat>
          <c:val>
            <c:numRef>
              <c:f>estructura!$D$63:$D$87</c:f>
              <c:numCache>
                <c:formatCode>General</c:formatCode>
                <c:ptCount val="25"/>
                <c:pt idx="0">
                  <c:v>30</c:v>
                </c:pt>
                <c:pt idx="1">
                  <c:v>106</c:v>
                </c:pt>
                <c:pt idx="2">
                  <c:v>1001</c:v>
                </c:pt>
                <c:pt idx="3">
                  <c:v>0</c:v>
                </c:pt>
                <c:pt idx="4">
                  <c:v>28</c:v>
                </c:pt>
                <c:pt idx="5">
                  <c:v>15</c:v>
                </c:pt>
                <c:pt idx="6">
                  <c:v>17</c:v>
                </c:pt>
                <c:pt idx="7">
                  <c:v>106</c:v>
                </c:pt>
                <c:pt idx="8">
                  <c:v>79</c:v>
                </c:pt>
                <c:pt idx="9">
                  <c:v>821</c:v>
                </c:pt>
                <c:pt idx="10">
                  <c:v>1057</c:v>
                </c:pt>
                <c:pt idx="11">
                  <c:v>56</c:v>
                </c:pt>
                <c:pt idx="12">
                  <c:v>9748</c:v>
                </c:pt>
                <c:pt idx="13">
                  <c:v>37</c:v>
                </c:pt>
                <c:pt idx="14">
                  <c:v>8</c:v>
                </c:pt>
                <c:pt idx="15">
                  <c:v>142</c:v>
                </c:pt>
                <c:pt idx="16">
                  <c:v>41</c:v>
                </c:pt>
                <c:pt idx="17">
                  <c:v>3</c:v>
                </c:pt>
                <c:pt idx="18">
                  <c:v>2</c:v>
                </c:pt>
                <c:pt idx="19">
                  <c:v>74</c:v>
                </c:pt>
                <c:pt idx="20">
                  <c:v>1108</c:v>
                </c:pt>
                <c:pt idx="21">
                  <c:v>22</c:v>
                </c:pt>
                <c:pt idx="22">
                  <c:v>592</c:v>
                </c:pt>
                <c:pt idx="23">
                  <c:v>39</c:v>
                </c:pt>
                <c:pt idx="2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3-4D89-B8F1-447315FA1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5711871"/>
        <c:axId val="495712351"/>
      </c:barChart>
      <c:catAx>
        <c:axId val="49571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5712351"/>
        <c:crosses val="autoZero"/>
        <c:auto val="1"/>
        <c:lblAlgn val="ctr"/>
        <c:lblOffset val="100"/>
        <c:noMultiLvlLbl val="0"/>
      </c:catAx>
      <c:valAx>
        <c:axId val="4957123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9571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349123346884656E-2"/>
          <c:y val="0"/>
          <c:w val="0.97693920335429774"/>
          <c:h val="0.92769385857865105"/>
        </c:manualLayout>
      </c:layout>
      <c:lineChart>
        <c:grouping val="stacked"/>
        <c:varyColors val="0"/>
        <c:ser>
          <c:idx val="0"/>
          <c:order val="0"/>
          <c:spPr>
            <a:ln w="95250" cap="rnd" cmpd="sng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TRAMITES!$A$7:$A$12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TRAMITES!$B$7:$B$12</c:f>
              <c:numCache>
                <c:formatCode>#,##0</c:formatCode>
                <c:ptCount val="6"/>
                <c:pt idx="0">
                  <c:v>48488034</c:v>
                </c:pt>
                <c:pt idx="1">
                  <c:v>34482514</c:v>
                </c:pt>
                <c:pt idx="2">
                  <c:v>8226792</c:v>
                </c:pt>
                <c:pt idx="3">
                  <c:v>6218435</c:v>
                </c:pt>
                <c:pt idx="4">
                  <c:v>4402219</c:v>
                </c:pt>
                <c:pt idx="5">
                  <c:v>4117360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C-4508-AA08-1819FC1A56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47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336206479"/>
        <c:axId val="336205039"/>
      </c:lineChart>
      <c:catAx>
        <c:axId val="3362064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205039"/>
        <c:crosses val="autoZero"/>
        <c:auto val="1"/>
        <c:lblAlgn val="ctr"/>
        <c:lblOffset val="100"/>
        <c:noMultiLvlLbl val="0"/>
      </c:catAx>
      <c:valAx>
        <c:axId val="336205039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36206479"/>
        <c:crosses val="autoZero"/>
        <c:crossBetween val="between"/>
      </c:valAx>
      <c:spPr>
        <a:noFill/>
        <a:ln w="0">
          <a:noFill/>
        </a:ln>
        <a:effectLst>
          <a:softEdge rad="1003300"/>
        </a:effectLst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67097550306211"/>
          <c:y val="4.6296296296296294E-2"/>
          <c:w val="0.52829024496937882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1A-4B0B-B945-411EFC26BE23}"/>
              </c:ext>
            </c:extLst>
          </c:dPt>
          <c:dLbls>
            <c:dLbl>
              <c:idx val="17"/>
              <c:layout>
                <c:manualLayout>
                  <c:x val="-4.7191426410284195E-3"/>
                  <c:y val="-4.8895446306768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1A-4B0B-B945-411EFC26B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TRAMITES!$B$1:$U$1</c:f>
              <c:strCache>
                <c:ptCount val="20"/>
                <c:pt idx="0">
                  <c:v>Pago de impuesto tenencia o refrendo</c:v>
                </c:pt>
                <c:pt idx="1">
                  <c:v>Pago de impuestos (distinto a tenencia o refrendo)</c:v>
                </c:pt>
                <c:pt idx="2">
                  <c:v>Licencia de construcción (en todas sus modalidades)</c:v>
                </c:pt>
                <c:pt idx="3">
                  <c:v>Licencia de funcionamiento para negocios (apertura)</c:v>
                </c:pt>
                <c:pt idx="4">
                  <c:v>Licencia de funcionamiento para negocios(baja)</c:v>
                </c:pt>
                <c:pt idx="5">
                  <c:v>Licencia de funcionamiento para negocios (distinto a apertura y baja)</c:v>
                </c:pt>
                <c:pt idx="6">
                  <c:v>Solicitud de copias certificadas de actas civiles (nacimiento, matrimonio defunción, etcétera)</c:v>
                </c:pt>
                <c:pt idx="7">
                  <c:v>Otros trámites  en el registro civil (distintos  a solicitud de copias certificadas de actas civiles)</c:v>
                </c:pt>
                <c:pt idx="8">
                  <c:v>Verificación  vehicular</c:v>
                </c:pt>
                <c:pt idx="9">
                  <c:v>Consulta médica</c:v>
                </c:pt>
                <c:pt idx="10">
                  <c:v>Inscripción  a planteles educativos de educación básica</c:v>
                </c:pt>
                <c:pt idx="11">
                  <c:v>Inscripción a planteles educativos de educación media superior</c:v>
                </c:pt>
                <c:pt idx="12">
                  <c:v>Inscripción a planteles educativos de educación superior</c:v>
                </c:pt>
                <c:pt idx="13">
                  <c:v>Inscripción a planteles educativos distintos a los anteriores</c:v>
                </c:pt>
                <c:pt idx="14">
                  <c:v>Otros trámites de educación (distintos ainscripcióna planteles educativos)</c:v>
                </c:pt>
                <c:pt idx="15">
                  <c:v>Licencias de conducir</c:v>
                </c:pt>
                <c:pt idx="16">
                  <c:v>Cambio de propietario de vehículo</c:v>
                </c:pt>
                <c:pt idx="17">
                  <c:v>Otros trámites relacionados con el control vehicular1</c:v>
                </c:pt>
                <c:pt idx="18">
                  <c:v>Certificado de no antecedentes penales</c:v>
                </c:pt>
                <c:pt idx="19">
                  <c:v>Registro de proveedores y/o contratistas</c:v>
                </c:pt>
              </c:strCache>
            </c:strRef>
          </c:cat>
          <c:val>
            <c:numRef>
              <c:f>TRAMITES!$B$2:$U$2</c:f>
              <c:numCache>
                <c:formatCode>#\ ###\ ##0</c:formatCode>
                <c:ptCount val="20"/>
                <c:pt idx="0">
                  <c:v>100759</c:v>
                </c:pt>
                <c:pt idx="1">
                  <c:v>502350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66914</c:v>
                </c:pt>
                <c:pt idx="7">
                  <c:v>64125</c:v>
                </c:pt>
                <c:pt idx="8">
                  <c:v>138524</c:v>
                </c:pt>
                <c:pt idx="9">
                  <c:v>824560</c:v>
                </c:pt>
                <c:pt idx="10">
                  <c:v>630809</c:v>
                </c:pt>
                <c:pt idx="11">
                  <c:v>169507</c:v>
                </c:pt>
                <c:pt idx="12">
                  <c:v>172404</c:v>
                </c:pt>
                <c:pt idx="13">
                  <c:v>176111</c:v>
                </c:pt>
                <c:pt idx="14">
                  <c:v>0</c:v>
                </c:pt>
                <c:pt idx="15">
                  <c:v>28869</c:v>
                </c:pt>
                <c:pt idx="16">
                  <c:v>115684</c:v>
                </c:pt>
                <c:pt idx="17">
                  <c:v>1112731</c:v>
                </c:pt>
                <c:pt idx="18">
                  <c:v>13809</c:v>
                </c:pt>
                <c:pt idx="19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1A-4B0B-B945-411EFC26BE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3"/>
        <c:axId val="348881327"/>
        <c:axId val="348880847"/>
      </c:barChart>
      <c:catAx>
        <c:axId val="3488813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8880847"/>
        <c:crosses val="autoZero"/>
        <c:auto val="1"/>
        <c:lblAlgn val="ctr"/>
        <c:lblOffset val="100"/>
        <c:noMultiLvlLbl val="0"/>
      </c:catAx>
      <c:valAx>
        <c:axId val="348880847"/>
        <c:scaling>
          <c:orientation val="minMax"/>
        </c:scaling>
        <c:delete val="1"/>
        <c:axPos val="b"/>
        <c:numFmt formatCode="#\ ###\ ##0" sourceLinked="1"/>
        <c:majorTickMark val="out"/>
        <c:minorTickMark val="none"/>
        <c:tickLblPos val="nextTo"/>
        <c:crossAx val="34888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D4A2F-2863-4BBC-83DB-4B7C32E16C38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5F3D-6C32-4193-82B9-6D6137F93B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37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5F3D-6C32-4193-82B9-6D6137F93B7A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7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330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330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330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73" y="213369"/>
            <a:ext cx="19526466" cy="1089436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5191" y="9540119"/>
            <a:ext cx="873125" cy="564515"/>
          </a:xfrm>
          <a:custGeom>
            <a:avLst/>
            <a:gdLst/>
            <a:ahLst/>
            <a:cxnLst/>
            <a:rect l="l" t="t" r="r" b="b"/>
            <a:pathLst>
              <a:path w="873125" h="564515">
                <a:moveTo>
                  <a:pt x="18173" y="0"/>
                </a:moveTo>
                <a:lnTo>
                  <a:pt x="0" y="0"/>
                </a:lnTo>
                <a:lnTo>
                  <a:pt x="0" y="564388"/>
                </a:lnTo>
                <a:lnTo>
                  <a:pt x="18173" y="564388"/>
                </a:lnTo>
                <a:lnTo>
                  <a:pt x="18173" y="0"/>
                </a:lnTo>
                <a:close/>
              </a:path>
              <a:path w="873125" h="564515">
                <a:moveTo>
                  <a:pt x="186537" y="127"/>
                </a:moveTo>
                <a:lnTo>
                  <a:pt x="168363" y="127"/>
                </a:lnTo>
                <a:lnTo>
                  <a:pt x="168363" y="564502"/>
                </a:lnTo>
                <a:lnTo>
                  <a:pt x="186537" y="564502"/>
                </a:lnTo>
                <a:lnTo>
                  <a:pt x="186537" y="127"/>
                </a:lnTo>
                <a:close/>
              </a:path>
              <a:path w="873125" h="564515">
                <a:moveTo>
                  <a:pt x="358673" y="127"/>
                </a:moveTo>
                <a:lnTo>
                  <a:pt x="340499" y="127"/>
                </a:lnTo>
                <a:lnTo>
                  <a:pt x="340499" y="564502"/>
                </a:lnTo>
                <a:lnTo>
                  <a:pt x="358673" y="564502"/>
                </a:lnTo>
                <a:lnTo>
                  <a:pt x="358673" y="127"/>
                </a:lnTo>
                <a:close/>
              </a:path>
              <a:path w="873125" h="564515">
                <a:moveTo>
                  <a:pt x="531571" y="127"/>
                </a:moveTo>
                <a:lnTo>
                  <a:pt x="513397" y="127"/>
                </a:lnTo>
                <a:lnTo>
                  <a:pt x="513397" y="564502"/>
                </a:lnTo>
                <a:lnTo>
                  <a:pt x="531571" y="564502"/>
                </a:lnTo>
                <a:lnTo>
                  <a:pt x="531571" y="127"/>
                </a:lnTo>
                <a:close/>
              </a:path>
              <a:path w="873125" h="564515">
                <a:moveTo>
                  <a:pt x="704329" y="127"/>
                </a:moveTo>
                <a:lnTo>
                  <a:pt x="686155" y="127"/>
                </a:lnTo>
                <a:lnTo>
                  <a:pt x="686155" y="564502"/>
                </a:lnTo>
                <a:lnTo>
                  <a:pt x="704329" y="564502"/>
                </a:lnTo>
                <a:lnTo>
                  <a:pt x="704329" y="127"/>
                </a:lnTo>
                <a:close/>
              </a:path>
              <a:path w="873125" h="564515">
                <a:moveTo>
                  <a:pt x="872807" y="0"/>
                </a:moveTo>
                <a:lnTo>
                  <a:pt x="854633" y="0"/>
                </a:lnTo>
                <a:lnTo>
                  <a:pt x="854633" y="564388"/>
                </a:lnTo>
                <a:lnTo>
                  <a:pt x="872807" y="564388"/>
                </a:lnTo>
                <a:lnTo>
                  <a:pt x="872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58" y="9546491"/>
            <a:ext cx="116896" cy="2473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0391" y="9613384"/>
            <a:ext cx="116896" cy="37970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2543" y="9679676"/>
            <a:ext cx="116650" cy="37982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6046" y="9853285"/>
            <a:ext cx="116650" cy="24687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5743" y="9798062"/>
            <a:ext cx="116896" cy="24735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317851" y="9541567"/>
            <a:ext cx="1869439" cy="563880"/>
          </a:xfrm>
          <a:custGeom>
            <a:avLst/>
            <a:gdLst/>
            <a:ahLst/>
            <a:cxnLst/>
            <a:rect l="l" t="t" r="r" b="b"/>
            <a:pathLst>
              <a:path w="1869439" h="563879">
                <a:moveTo>
                  <a:pt x="133845" y="241"/>
                </a:moveTo>
                <a:lnTo>
                  <a:pt x="0" y="241"/>
                </a:lnTo>
                <a:lnTo>
                  <a:pt x="0" y="453453"/>
                </a:lnTo>
                <a:lnTo>
                  <a:pt x="9359" y="496735"/>
                </a:lnTo>
                <a:lnTo>
                  <a:pt x="37706" y="531177"/>
                </a:lnTo>
                <a:lnTo>
                  <a:pt x="83172" y="554278"/>
                </a:lnTo>
                <a:lnTo>
                  <a:pt x="133845" y="561606"/>
                </a:lnTo>
                <a:lnTo>
                  <a:pt x="133845" y="241"/>
                </a:lnTo>
                <a:close/>
              </a:path>
              <a:path w="1869439" h="563879">
                <a:moveTo>
                  <a:pt x="634834" y="114"/>
                </a:moveTo>
                <a:lnTo>
                  <a:pt x="500989" y="114"/>
                </a:lnTo>
                <a:lnTo>
                  <a:pt x="500989" y="303428"/>
                </a:lnTo>
                <a:lnTo>
                  <a:pt x="488708" y="285013"/>
                </a:lnTo>
                <a:lnTo>
                  <a:pt x="470801" y="256222"/>
                </a:lnTo>
                <a:lnTo>
                  <a:pt x="453758" y="226949"/>
                </a:lnTo>
                <a:lnTo>
                  <a:pt x="437578" y="197192"/>
                </a:lnTo>
                <a:lnTo>
                  <a:pt x="410692" y="143687"/>
                </a:lnTo>
                <a:lnTo>
                  <a:pt x="398094" y="120891"/>
                </a:lnTo>
                <a:lnTo>
                  <a:pt x="369976" y="77000"/>
                </a:lnTo>
                <a:lnTo>
                  <a:pt x="341058" y="45097"/>
                </a:lnTo>
                <a:lnTo>
                  <a:pt x="305511" y="20447"/>
                </a:lnTo>
                <a:lnTo>
                  <a:pt x="257581" y="4813"/>
                </a:lnTo>
                <a:lnTo>
                  <a:pt x="207276" y="482"/>
                </a:lnTo>
                <a:lnTo>
                  <a:pt x="207391" y="563054"/>
                </a:lnTo>
                <a:lnTo>
                  <a:pt x="341604" y="563054"/>
                </a:lnTo>
                <a:lnTo>
                  <a:pt x="341604" y="322427"/>
                </a:lnTo>
                <a:lnTo>
                  <a:pt x="371144" y="354711"/>
                </a:lnTo>
                <a:lnTo>
                  <a:pt x="388543" y="375856"/>
                </a:lnTo>
                <a:lnTo>
                  <a:pt x="404825" y="397827"/>
                </a:lnTo>
                <a:lnTo>
                  <a:pt x="419950" y="420611"/>
                </a:lnTo>
                <a:lnTo>
                  <a:pt x="431888" y="439674"/>
                </a:lnTo>
                <a:lnTo>
                  <a:pt x="444563" y="458266"/>
                </a:lnTo>
                <a:lnTo>
                  <a:pt x="472008" y="493991"/>
                </a:lnTo>
                <a:lnTo>
                  <a:pt x="501700" y="522503"/>
                </a:lnTo>
                <a:lnTo>
                  <a:pt x="536600" y="544652"/>
                </a:lnTo>
                <a:lnTo>
                  <a:pt x="584631" y="559435"/>
                </a:lnTo>
                <a:lnTo>
                  <a:pt x="634834" y="563295"/>
                </a:lnTo>
                <a:lnTo>
                  <a:pt x="634834" y="114"/>
                </a:lnTo>
                <a:close/>
              </a:path>
              <a:path w="1869439" h="563879">
                <a:moveTo>
                  <a:pt x="1121575" y="431673"/>
                </a:moveTo>
                <a:lnTo>
                  <a:pt x="908037" y="431673"/>
                </a:lnTo>
                <a:lnTo>
                  <a:pt x="892759" y="430047"/>
                </a:lnTo>
                <a:lnTo>
                  <a:pt x="852906" y="409054"/>
                </a:lnTo>
                <a:lnTo>
                  <a:pt x="829729" y="368909"/>
                </a:lnTo>
                <a:lnTo>
                  <a:pt x="828344" y="353225"/>
                </a:lnTo>
                <a:lnTo>
                  <a:pt x="828344" y="347459"/>
                </a:lnTo>
                <a:lnTo>
                  <a:pt x="1121321" y="347459"/>
                </a:lnTo>
                <a:lnTo>
                  <a:pt x="1121321" y="215112"/>
                </a:lnTo>
                <a:lnTo>
                  <a:pt x="828230" y="215112"/>
                </a:lnTo>
                <a:lnTo>
                  <a:pt x="828230" y="208978"/>
                </a:lnTo>
                <a:lnTo>
                  <a:pt x="842187" y="166141"/>
                </a:lnTo>
                <a:lnTo>
                  <a:pt x="877722" y="137464"/>
                </a:lnTo>
                <a:lnTo>
                  <a:pt x="907542" y="130771"/>
                </a:lnTo>
                <a:lnTo>
                  <a:pt x="1121448" y="130771"/>
                </a:lnTo>
                <a:lnTo>
                  <a:pt x="1121448" y="355"/>
                </a:lnTo>
                <a:lnTo>
                  <a:pt x="908037" y="355"/>
                </a:lnTo>
                <a:lnTo>
                  <a:pt x="864857" y="4813"/>
                </a:lnTo>
                <a:lnTo>
                  <a:pt x="824242" y="18338"/>
                </a:lnTo>
                <a:lnTo>
                  <a:pt x="787641" y="40246"/>
                </a:lnTo>
                <a:lnTo>
                  <a:pt x="756513" y="69900"/>
                </a:lnTo>
                <a:lnTo>
                  <a:pt x="729615" y="104775"/>
                </a:lnTo>
                <a:lnTo>
                  <a:pt x="710438" y="139674"/>
                </a:lnTo>
                <a:lnTo>
                  <a:pt x="695121" y="209092"/>
                </a:lnTo>
                <a:lnTo>
                  <a:pt x="695121" y="353466"/>
                </a:lnTo>
                <a:lnTo>
                  <a:pt x="710895" y="423494"/>
                </a:lnTo>
                <a:lnTo>
                  <a:pt x="730656" y="458571"/>
                </a:lnTo>
                <a:lnTo>
                  <a:pt x="758355" y="493509"/>
                </a:lnTo>
                <a:lnTo>
                  <a:pt x="789241" y="522960"/>
                </a:lnTo>
                <a:lnTo>
                  <a:pt x="825487" y="544830"/>
                </a:lnTo>
                <a:lnTo>
                  <a:pt x="865720" y="558495"/>
                </a:lnTo>
                <a:lnTo>
                  <a:pt x="908532" y="563295"/>
                </a:lnTo>
                <a:lnTo>
                  <a:pt x="1121575" y="563295"/>
                </a:lnTo>
                <a:lnTo>
                  <a:pt x="1121575" y="431673"/>
                </a:lnTo>
                <a:close/>
              </a:path>
              <a:path w="1869439" h="563879">
                <a:moveTo>
                  <a:pt x="1662214" y="241"/>
                </a:moveTo>
                <a:lnTo>
                  <a:pt x="1395514" y="241"/>
                </a:lnTo>
                <a:lnTo>
                  <a:pt x="1342974" y="4445"/>
                </a:lnTo>
                <a:lnTo>
                  <a:pt x="1298181" y="17081"/>
                </a:lnTo>
                <a:lnTo>
                  <a:pt x="1261249" y="38201"/>
                </a:lnTo>
                <a:lnTo>
                  <a:pt x="1232331" y="67856"/>
                </a:lnTo>
                <a:lnTo>
                  <a:pt x="1211084" y="99987"/>
                </a:lnTo>
                <a:lnTo>
                  <a:pt x="1195400" y="134797"/>
                </a:lnTo>
                <a:lnTo>
                  <a:pt x="1181735" y="209702"/>
                </a:lnTo>
                <a:lnTo>
                  <a:pt x="1181620" y="349021"/>
                </a:lnTo>
                <a:lnTo>
                  <a:pt x="1181620" y="353466"/>
                </a:lnTo>
                <a:lnTo>
                  <a:pt x="1193787" y="424802"/>
                </a:lnTo>
                <a:lnTo>
                  <a:pt x="1210233" y="460286"/>
                </a:lnTo>
                <a:lnTo>
                  <a:pt x="1233678" y="496036"/>
                </a:lnTo>
                <a:lnTo>
                  <a:pt x="1262964" y="525653"/>
                </a:lnTo>
                <a:lnTo>
                  <a:pt x="1299832" y="546862"/>
                </a:lnTo>
                <a:lnTo>
                  <a:pt x="1344015" y="559473"/>
                </a:lnTo>
                <a:lnTo>
                  <a:pt x="1395272" y="563295"/>
                </a:lnTo>
                <a:lnTo>
                  <a:pt x="1661972" y="563295"/>
                </a:lnTo>
                <a:lnTo>
                  <a:pt x="1661972" y="272021"/>
                </a:lnTo>
                <a:lnTo>
                  <a:pt x="1645310" y="232651"/>
                </a:lnTo>
                <a:lnTo>
                  <a:pt x="1605241" y="216077"/>
                </a:lnTo>
                <a:lnTo>
                  <a:pt x="1438122" y="216077"/>
                </a:lnTo>
                <a:lnTo>
                  <a:pt x="1438122" y="333375"/>
                </a:lnTo>
                <a:lnTo>
                  <a:pt x="1549742" y="333375"/>
                </a:lnTo>
                <a:lnTo>
                  <a:pt x="1549742" y="431673"/>
                </a:lnTo>
                <a:lnTo>
                  <a:pt x="1395514" y="431673"/>
                </a:lnTo>
                <a:lnTo>
                  <a:pt x="1380413" y="429996"/>
                </a:lnTo>
                <a:lnTo>
                  <a:pt x="1341247" y="408813"/>
                </a:lnTo>
                <a:lnTo>
                  <a:pt x="1318158" y="369671"/>
                </a:lnTo>
                <a:lnTo>
                  <a:pt x="1316685" y="354317"/>
                </a:lnTo>
                <a:lnTo>
                  <a:pt x="1316685" y="209943"/>
                </a:lnTo>
                <a:lnTo>
                  <a:pt x="1330769" y="166573"/>
                </a:lnTo>
                <a:lnTo>
                  <a:pt x="1366507" y="137553"/>
                </a:lnTo>
                <a:lnTo>
                  <a:pt x="1396619" y="130898"/>
                </a:lnTo>
                <a:lnTo>
                  <a:pt x="1662214" y="130898"/>
                </a:lnTo>
                <a:lnTo>
                  <a:pt x="1662214" y="241"/>
                </a:lnTo>
                <a:close/>
              </a:path>
              <a:path w="1869439" h="563879">
                <a:moveTo>
                  <a:pt x="1869363" y="0"/>
                </a:moveTo>
                <a:lnTo>
                  <a:pt x="1735518" y="0"/>
                </a:lnTo>
                <a:lnTo>
                  <a:pt x="1735518" y="453212"/>
                </a:lnTo>
                <a:lnTo>
                  <a:pt x="1744903" y="496531"/>
                </a:lnTo>
                <a:lnTo>
                  <a:pt x="1773339" y="530936"/>
                </a:lnTo>
                <a:lnTo>
                  <a:pt x="1818741" y="554062"/>
                </a:lnTo>
                <a:lnTo>
                  <a:pt x="1869363" y="561365"/>
                </a:lnTo>
                <a:lnTo>
                  <a:pt x="186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330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301" y="209262"/>
            <a:ext cx="19501217" cy="108816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466215" y="1014823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634632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806860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979824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152677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321207" y="1014823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00983" y="10154599"/>
            <a:ext cx="116947" cy="24682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71490" y="10221346"/>
            <a:ext cx="116947" cy="3788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43717" y="10287493"/>
            <a:ext cx="116701" cy="37899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7296" y="10460725"/>
            <a:ext cx="116701" cy="24634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187065" y="10405622"/>
            <a:ext cx="116947" cy="24682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9215583" y="10149678"/>
            <a:ext cx="133985" cy="560705"/>
          </a:xfrm>
          <a:custGeom>
            <a:avLst/>
            <a:gdLst/>
            <a:ahLst/>
            <a:cxnLst/>
            <a:rect l="l" t="t" r="r" b="b"/>
            <a:pathLst>
              <a:path w="133984" h="560704">
                <a:moveTo>
                  <a:pt x="133899" y="560148"/>
                </a:moveTo>
                <a:lnTo>
                  <a:pt x="83255" y="552854"/>
                </a:lnTo>
                <a:lnTo>
                  <a:pt x="37835" y="529776"/>
                </a:lnTo>
                <a:lnTo>
                  <a:pt x="9377" y="495448"/>
                </a:lnTo>
                <a:lnTo>
                  <a:pt x="0" y="452224"/>
                </a:lnTo>
                <a:lnTo>
                  <a:pt x="0" y="0"/>
                </a:lnTo>
                <a:lnTo>
                  <a:pt x="133899" y="0"/>
                </a:lnTo>
                <a:lnTo>
                  <a:pt x="133899" y="5601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479311" y="10149917"/>
            <a:ext cx="133985" cy="560705"/>
          </a:xfrm>
          <a:custGeom>
            <a:avLst/>
            <a:gdLst/>
            <a:ahLst/>
            <a:cxnLst/>
            <a:rect l="l" t="t" r="r" b="b"/>
            <a:pathLst>
              <a:path w="133984" h="560704">
                <a:moveTo>
                  <a:pt x="133899" y="560148"/>
                </a:moveTo>
                <a:lnTo>
                  <a:pt x="83208" y="552827"/>
                </a:lnTo>
                <a:lnTo>
                  <a:pt x="37713" y="529776"/>
                </a:lnTo>
                <a:lnTo>
                  <a:pt x="9362" y="495412"/>
                </a:lnTo>
                <a:lnTo>
                  <a:pt x="0" y="452224"/>
                </a:lnTo>
                <a:lnTo>
                  <a:pt x="0" y="0"/>
                </a:lnTo>
                <a:lnTo>
                  <a:pt x="133899" y="0"/>
                </a:lnTo>
                <a:lnTo>
                  <a:pt x="133899" y="5601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686670" y="10149797"/>
            <a:ext cx="427990" cy="561975"/>
          </a:xfrm>
          <a:custGeom>
            <a:avLst/>
            <a:gdLst/>
            <a:ahLst/>
            <a:cxnLst/>
            <a:rect l="l" t="t" r="r" b="b"/>
            <a:pathLst>
              <a:path w="427990" h="561975">
                <a:moveTo>
                  <a:pt x="427742" y="561949"/>
                </a:moveTo>
                <a:lnTo>
                  <a:pt x="377521" y="558101"/>
                </a:lnTo>
                <a:lnTo>
                  <a:pt x="329467" y="543341"/>
                </a:lnTo>
                <a:lnTo>
                  <a:pt x="294556" y="521249"/>
                </a:lnTo>
                <a:lnTo>
                  <a:pt x="264851" y="492801"/>
                </a:lnTo>
                <a:lnTo>
                  <a:pt x="237389" y="457154"/>
                </a:lnTo>
                <a:lnTo>
                  <a:pt x="212765" y="419571"/>
                </a:lnTo>
                <a:lnTo>
                  <a:pt x="197637" y="396843"/>
                </a:lnTo>
                <a:lnTo>
                  <a:pt x="181354" y="374914"/>
                </a:lnTo>
                <a:lnTo>
                  <a:pt x="163946" y="353824"/>
                </a:lnTo>
                <a:lnTo>
                  <a:pt x="134391" y="321611"/>
                </a:lnTo>
                <a:lnTo>
                  <a:pt x="134391" y="561709"/>
                </a:lnTo>
                <a:lnTo>
                  <a:pt x="122" y="561709"/>
                </a:lnTo>
                <a:lnTo>
                  <a:pt x="0" y="360"/>
                </a:lnTo>
                <a:lnTo>
                  <a:pt x="25340" y="1083"/>
                </a:lnTo>
                <a:lnTo>
                  <a:pt x="50335" y="4678"/>
                </a:lnTo>
                <a:lnTo>
                  <a:pt x="98275" y="20288"/>
                </a:lnTo>
                <a:lnTo>
                  <a:pt x="133838" y="44880"/>
                </a:lnTo>
                <a:lnTo>
                  <a:pt x="162768" y="76711"/>
                </a:lnTo>
                <a:lnTo>
                  <a:pt x="190900" y="120515"/>
                </a:lnTo>
                <a:lnTo>
                  <a:pt x="230403" y="196647"/>
                </a:lnTo>
                <a:lnTo>
                  <a:pt x="246587" y="226332"/>
                </a:lnTo>
                <a:lnTo>
                  <a:pt x="263641" y="255548"/>
                </a:lnTo>
                <a:lnTo>
                  <a:pt x="281557" y="284276"/>
                </a:lnTo>
                <a:lnTo>
                  <a:pt x="293842" y="302643"/>
                </a:lnTo>
                <a:lnTo>
                  <a:pt x="293842" y="0"/>
                </a:lnTo>
                <a:lnTo>
                  <a:pt x="427742" y="0"/>
                </a:lnTo>
                <a:lnTo>
                  <a:pt x="427742" y="5619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174730" y="10150037"/>
            <a:ext cx="426720" cy="561975"/>
          </a:xfrm>
          <a:custGeom>
            <a:avLst/>
            <a:gdLst/>
            <a:ahLst/>
            <a:cxnLst/>
            <a:rect l="l" t="t" r="r" b="b"/>
            <a:pathLst>
              <a:path w="426719" h="561975">
                <a:moveTo>
                  <a:pt x="426636" y="561709"/>
                </a:moveTo>
                <a:lnTo>
                  <a:pt x="213502" y="561709"/>
                </a:lnTo>
                <a:lnTo>
                  <a:pt x="170678" y="556924"/>
                </a:lnTo>
                <a:lnTo>
                  <a:pt x="130427" y="543290"/>
                </a:lnTo>
                <a:lnTo>
                  <a:pt x="94155" y="521459"/>
                </a:lnTo>
                <a:lnTo>
                  <a:pt x="63264" y="492080"/>
                </a:lnTo>
                <a:lnTo>
                  <a:pt x="35551" y="457214"/>
                </a:lnTo>
                <a:lnTo>
                  <a:pt x="15785" y="422212"/>
                </a:lnTo>
                <a:lnTo>
                  <a:pt x="0" y="352343"/>
                </a:lnTo>
                <a:lnTo>
                  <a:pt x="0" y="208284"/>
                </a:lnTo>
                <a:lnTo>
                  <a:pt x="15324" y="139016"/>
                </a:lnTo>
                <a:lnTo>
                  <a:pt x="34515" y="104191"/>
                </a:lnTo>
                <a:lnTo>
                  <a:pt x="61421" y="69388"/>
                </a:lnTo>
                <a:lnTo>
                  <a:pt x="92567" y="39807"/>
                </a:lnTo>
                <a:lnTo>
                  <a:pt x="129182" y="17938"/>
                </a:lnTo>
                <a:lnTo>
                  <a:pt x="169815" y="4447"/>
                </a:lnTo>
                <a:lnTo>
                  <a:pt x="213011" y="0"/>
                </a:lnTo>
                <a:lnTo>
                  <a:pt x="426513" y="0"/>
                </a:lnTo>
                <a:lnTo>
                  <a:pt x="426513" y="130133"/>
                </a:lnTo>
                <a:lnTo>
                  <a:pt x="212519" y="130133"/>
                </a:lnTo>
                <a:lnTo>
                  <a:pt x="197192" y="132047"/>
                </a:lnTo>
                <a:lnTo>
                  <a:pt x="157731" y="154142"/>
                </a:lnTo>
                <a:lnTo>
                  <a:pt x="134624" y="192920"/>
                </a:lnTo>
                <a:lnTo>
                  <a:pt x="133162" y="208164"/>
                </a:lnTo>
                <a:lnTo>
                  <a:pt x="133162" y="214287"/>
                </a:lnTo>
                <a:lnTo>
                  <a:pt x="426390" y="214287"/>
                </a:lnTo>
                <a:lnTo>
                  <a:pt x="426390" y="346341"/>
                </a:lnTo>
                <a:lnTo>
                  <a:pt x="133285" y="346341"/>
                </a:lnTo>
                <a:lnTo>
                  <a:pt x="133285" y="352103"/>
                </a:lnTo>
                <a:lnTo>
                  <a:pt x="147164" y="396094"/>
                </a:lnTo>
                <a:lnTo>
                  <a:pt x="183180" y="424344"/>
                </a:lnTo>
                <a:lnTo>
                  <a:pt x="213011" y="430375"/>
                </a:lnTo>
                <a:lnTo>
                  <a:pt x="426636" y="430375"/>
                </a:lnTo>
                <a:lnTo>
                  <a:pt x="426636" y="56170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8661436" y="10149917"/>
            <a:ext cx="481330" cy="561975"/>
          </a:xfrm>
          <a:custGeom>
            <a:avLst/>
            <a:gdLst/>
            <a:ahLst/>
            <a:cxnLst/>
            <a:rect l="l" t="t" r="r" b="b"/>
            <a:pathLst>
              <a:path w="481330" h="561975">
                <a:moveTo>
                  <a:pt x="480564" y="561829"/>
                </a:moveTo>
                <a:lnTo>
                  <a:pt x="213748" y="561829"/>
                </a:lnTo>
                <a:lnTo>
                  <a:pt x="162472" y="558012"/>
                </a:lnTo>
                <a:lnTo>
                  <a:pt x="118267" y="545427"/>
                </a:lnTo>
                <a:lnTo>
                  <a:pt x="81387" y="524267"/>
                </a:lnTo>
                <a:lnTo>
                  <a:pt x="52085" y="494721"/>
                </a:lnTo>
                <a:lnTo>
                  <a:pt x="28624" y="459039"/>
                </a:lnTo>
                <a:lnTo>
                  <a:pt x="12176" y="423637"/>
                </a:lnTo>
                <a:lnTo>
                  <a:pt x="0" y="352463"/>
                </a:lnTo>
                <a:lnTo>
                  <a:pt x="0" y="348022"/>
                </a:lnTo>
                <a:lnTo>
                  <a:pt x="122" y="209005"/>
                </a:lnTo>
                <a:lnTo>
                  <a:pt x="3926" y="170982"/>
                </a:lnTo>
                <a:lnTo>
                  <a:pt x="29476" y="99527"/>
                </a:lnTo>
                <a:lnTo>
                  <a:pt x="50734" y="67467"/>
                </a:lnTo>
                <a:lnTo>
                  <a:pt x="79664" y="37882"/>
                </a:lnTo>
                <a:lnTo>
                  <a:pt x="116609" y="16806"/>
                </a:lnTo>
                <a:lnTo>
                  <a:pt x="161432" y="4194"/>
                </a:lnTo>
                <a:lnTo>
                  <a:pt x="213993" y="0"/>
                </a:lnTo>
                <a:lnTo>
                  <a:pt x="480810" y="0"/>
                </a:lnTo>
                <a:lnTo>
                  <a:pt x="480810" y="130373"/>
                </a:lnTo>
                <a:lnTo>
                  <a:pt x="215099" y="130373"/>
                </a:lnTo>
                <a:lnTo>
                  <a:pt x="199629" y="132266"/>
                </a:lnTo>
                <a:lnTo>
                  <a:pt x="159696" y="154382"/>
                </a:lnTo>
                <a:lnTo>
                  <a:pt x="136724" y="193857"/>
                </a:lnTo>
                <a:lnTo>
                  <a:pt x="135128" y="209245"/>
                </a:lnTo>
                <a:lnTo>
                  <a:pt x="135128" y="353304"/>
                </a:lnTo>
                <a:lnTo>
                  <a:pt x="149108" y="396298"/>
                </a:lnTo>
                <a:lnTo>
                  <a:pt x="184537" y="424344"/>
                </a:lnTo>
                <a:lnTo>
                  <a:pt x="213993" y="430495"/>
                </a:lnTo>
                <a:lnTo>
                  <a:pt x="368285" y="430495"/>
                </a:lnTo>
                <a:lnTo>
                  <a:pt x="368285" y="332415"/>
                </a:lnTo>
                <a:lnTo>
                  <a:pt x="256620" y="332415"/>
                </a:lnTo>
                <a:lnTo>
                  <a:pt x="256620" y="215367"/>
                </a:lnTo>
                <a:lnTo>
                  <a:pt x="423811" y="215367"/>
                </a:lnTo>
                <a:lnTo>
                  <a:pt x="445885" y="219918"/>
                </a:lnTo>
                <a:lnTo>
                  <a:pt x="463893" y="231912"/>
                </a:lnTo>
                <a:lnTo>
                  <a:pt x="476048" y="249589"/>
                </a:lnTo>
                <a:lnTo>
                  <a:pt x="480564" y="271190"/>
                </a:lnTo>
                <a:lnTo>
                  <a:pt x="480564" y="5618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8098" y="344993"/>
            <a:ext cx="17507585" cy="117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330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3514" y="2872399"/>
            <a:ext cx="14587855" cy="781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chart" Target="../charts/chart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jp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egi.org.mx/programas/cnge/2023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89" y="213846"/>
            <a:ext cx="19492844" cy="108816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5316" y="6355084"/>
            <a:ext cx="846899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FFFFFF"/>
                </a:solidFill>
                <a:latin typeface="Arial MT"/>
                <a:cs typeface="Arial MT"/>
              </a:rPr>
              <a:t>Presentación</a:t>
            </a:r>
            <a:r>
              <a:rPr sz="39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9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dirty="0" err="1">
                <a:solidFill>
                  <a:srgbClr val="FFFFFF"/>
                </a:solidFill>
                <a:latin typeface="Arial MT"/>
                <a:cs typeface="Arial MT"/>
              </a:rPr>
              <a:t>resultados</a:t>
            </a:r>
            <a:r>
              <a:rPr lang="es-MX" sz="3950" dirty="0">
                <a:solidFill>
                  <a:srgbClr val="FFFFFF"/>
                </a:solidFill>
                <a:latin typeface="Arial MT"/>
                <a:cs typeface="Arial MT"/>
              </a:rPr>
              <a:t> Sinaloa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3499" y="3144853"/>
            <a:ext cx="8129270" cy="29457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95200"/>
              </a:lnSpc>
              <a:spcBef>
                <a:spcPts val="480"/>
              </a:spcBef>
            </a:pPr>
            <a:r>
              <a:rPr sz="6600" dirty="0">
                <a:solidFill>
                  <a:srgbClr val="FFFFFF"/>
                </a:solidFill>
              </a:rPr>
              <a:t>Censo</a:t>
            </a:r>
            <a:r>
              <a:rPr sz="6600" spc="-215" dirty="0">
                <a:solidFill>
                  <a:srgbClr val="FFFFFF"/>
                </a:solidFill>
              </a:rPr>
              <a:t> </a:t>
            </a:r>
            <a:r>
              <a:rPr sz="6600" dirty="0">
                <a:solidFill>
                  <a:srgbClr val="FFFFFF"/>
                </a:solidFill>
              </a:rPr>
              <a:t>Nacional</a:t>
            </a:r>
            <a:r>
              <a:rPr sz="6600" spc="-200" dirty="0">
                <a:solidFill>
                  <a:srgbClr val="FFFFFF"/>
                </a:solidFill>
              </a:rPr>
              <a:t> </a:t>
            </a:r>
            <a:r>
              <a:rPr sz="6600" spc="-25" dirty="0">
                <a:solidFill>
                  <a:srgbClr val="FFFFFF"/>
                </a:solidFill>
              </a:rPr>
              <a:t>de </a:t>
            </a:r>
            <a:r>
              <a:rPr sz="6600" dirty="0">
                <a:solidFill>
                  <a:srgbClr val="FFFFFF"/>
                </a:solidFill>
              </a:rPr>
              <a:t>Gobiernos</a:t>
            </a:r>
            <a:r>
              <a:rPr sz="6600" spc="-295" dirty="0">
                <a:solidFill>
                  <a:srgbClr val="FFFFFF"/>
                </a:solidFill>
              </a:rPr>
              <a:t> </a:t>
            </a:r>
            <a:r>
              <a:rPr sz="6600" spc="-10" dirty="0">
                <a:solidFill>
                  <a:srgbClr val="FFFFFF"/>
                </a:solidFill>
              </a:rPr>
              <a:t>Estatales </a:t>
            </a:r>
            <a:r>
              <a:rPr sz="6600" spc="-20" dirty="0">
                <a:solidFill>
                  <a:srgbClr val="FFFFFF"/>
                </a:solidFill>
              </a:rPr>
              <a:t>2023</a:t>
            </a:r>
            <a:endParaRPr sz="6600"/>
          </a:p>
        </p:txBody>
      </p:sp>
      <p:sp>
        <p:nvSpPr>
          <p:cNvPr id="5" name="object 5"/>
          <p:cNvSpPr/>
          <p:nvPr/>
        </p:nvSpPr>
        <p:spPr>
          <a:xfrm>
            <a:off x="1761274" y="7101960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4" h="255270">
                <a:moveTo>
                  <a:pt x="276593" y="127393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76" y="24587"/>
                </a:lnTo>
                <a:lnTo>
                  <a:pt x="182016" y="6502"/>
                </a:lnTo>
                <a:lnTo>
                  <a:pt x="138303" y="0"/>
                </a:lnTo>
                <a:lnTo>
                  <a:pt x="94589" y="6502"/>
                </a:lnTo>
                <a:lnTo>
                  <a:pt x="56629" y="24587"/>
                </a:lnTo>
                <a:lnTo>
                  <a:pt x="26682" y="52158"/>
                </a:lnTo>
                <a:lnTo>
                  <a:pt x="7061" y="87134"/>
                </a:lnTo>
                <a:lnTo>
                  <a:pt x="0" y="127393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29" y="230212"/>
                </a:lnTo>
                <a:lnTo>
                  <a:pt x="94589" y="248297"/>
                </a:lnTo>
                <a:lnTo>
                  <a:pt x="138303" y="254787"/>
                </a:lnTo>
                <a:lnTo>
                  <a:pt x="181991" y="248272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393"/>
                </a:lnTo>
                <a:close/>
              </a:path>
              <a:path w="1186814" h="255270">
                <a:moveTo>
                  <a:pt x="737984" y="127254"/>
                </a:moveTo>
                <a:lnTo>
                  <a:pt x="730897" y="86995"/>
                </a:lnTo>
                <a:lnTo>
                  <a:pt x="722744" y="72529"/>
                </a:lnTo>
                <a:lnTo>
                  <a:pt x="722744" y="127685"/>
                </a:lnTo>
                <a:lnTo>
                  <a:pt x="713016" y="171792"/>
                </a:lnTo>
                <a:lnTo>
                  <a:pt x="686600" y="207797"/>
                </a:lnTo>
                <a:lnTo>
                  <a:pt x="647446" y="232041"/>
                </a:lnTo>
                <a:lnTo>
                  <a:pt x="599541" y="240893"/>
                </a:lnTo>
                <a:lnTo>
                  <a:pt x="551662" y="231927"/>
                </a:lnTo>
                <a:lnTo>
                  <a:pt x="512584" y="207581"/>
                </a:lnTo>
                <a:lnTo>
                  <a:pt x="486257" y="171526"/>
                </a:lnTo>
                <a:lnTo>
                  <a:pt x="476707" y="127685"/>
                </a:lnTo>
                <a:lnTo>
                  <a:pt x="476681" y="127254"/>
                </a:lnTo>
                <a:lnTo>
                  <a:pt x="486371" y="83286"/>
                </a:lnTo>
                <a:lnTo>
                  <a:pt x="512800" y="47282"/>
                </a:lnTo>
                <a:lnTo>
                  <a:pt x="551942" y="23037"/>
                </a:lnTo>
                <a:lnTo>
                  <a:pt x="599846" y="14185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54"/>
                </a:lnTo>
                <a:lnTo>
                  <a:pt x="722744" y="127685"/>
                </a:lnTo>
                <a:lnTo>
                  <a:pt x="722744" y="72529"/>
                </a:lnTo>
                <a:lnTo>
                  <a:pt x="681240" y="24498"/>
                </a:lnTo>
                <a:lnTo>
                  <a:pt x="643255" y="6451"/>
                </a:lnTo>
                <a:lnTo>
                  <a:pt x="599541" y="0"/>
                </a:lnTo>
                <a:lnTo>
                  <a:pt x="555840" y="6553"/>
                </a:lnTo>
                <a:lnTo>
                  <a:pt x="517893" y="24676"/>
                </a:lnTo>
                <a:lnTo>
                  <a:pt x="487997" y="52273"/>
                </a:lnTo>
                <a:lnTo>
                  <a:pt x="468401" y="87261"/>
                </a:lnTo>
                <a:lnTo>
                  <a:pt x="461441" y="127254"/>
                </a:lnTo>
                <a:lnTo>
                  <a:pt x="461416" y="127685"/>
                </a:lnTo>
                <a:lnTo>
                  <a:pt x="468503" y="167792"/>
                </a:lnTo>
                <a:lnTo>
                  <a:pt x="488175" y="202742"/>
                </a:lnTo>
                <a:lnTo>
                  <a:pt x="518147" y="230289"/>
                </a:lnTo>
                <a:lnTo>
                  <a:pt x="556133" y="248335"/>
                </a:lnTo>
                <a:lnTo>
                  <a:pt x="599846" y="254787"/>
                </a:lnTo>
                <a:lnTo>
                  <a:pt x="643521" y="248272"/>
                </a:lnTo>
                <a:lnTo>
                  <a:pt x="681443" y="230162"/>
                </a:lnTo>
                <a:lnTo>
                  <a:pt x="711339" y="202590"/>
                </a:lnTo>
                <a:lnTo>
                  <a:pt x="730948" y="167640"/>
                </a:lnTo>
                <a:lnTo>
                  <a:pt x="737933" y="127685"/>
                </a:lnTo>
                <a:lnTo>
                  <a:pt x="737984" y="127254"/>
                </a:lnTo>
                <a:close/>
              </a:path>
              <a:path w="1186814" h="255270">
                <a:moveTo>
                  <a:pt x="1186421" y="127393"/>
                </a:moveTo>
                <a:lnTo>
                  <a:pt x="1179372" y="87134"/>
                </a:lnTo>
                <a:lnTo>
                  <a:pt x="1159738" y="52158"/>
                </a:lnTo>
                <a:lnTo>
                  <a:pt x="1129804" y="24587"/>
                </a:lnTo>
                <a:lnTo>
                  <a:pt x="1091831" y="6502"/>
                </a:lnTo>
                <a:lnTo>
                  <a:pt x="1048131" y="0"/>
                </a:lnTo>
                <a:lnTo>
                  <a:pt x="1004417" y="6502"/>
                </a:lnTo>
                <a:lnTo>
                  <a:pt x="966444" y="24587"/>
                </a:lnTo>
                <a:lnTo>
                  <a:pt x="936510" y="52158"/>
                </a:lnTo>
                <a:lnTo>
                  <a:pt x="916876" y="87134"/>
                </a:lnTo>
                <a:lnTo>
                  <a:pt x="909828" y="127393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17" y="248297"/>
                </a:lnTo>
                <a:lnTo>
                  <a:pt x="1048131" y="254800"/>
                </a:lnTo>
                <a:lnTo>
                  <a:pt x="1091831" y="248297"/>
                </a:lnTo>
                <a:lnTo>
                  <a:pt x="1129804" y="230212"/>
                </a:lnTo>
                <a:lnTo>
                  <a:pt x="1159738" y="202641"/>
                </a:lnTo>
                <a:lnTo>
                  <a:pt x="1179372" y="167665"/>
                </a:lnTo>
                <a:lnTo>
                  <a:pt x="1186421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90450" y="8581789"/>
            <a:ext cx="6437630" cy="48474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95"/>
              </a:spcBef>
            </a:pPr>
            <a:r>
              <a:rPr sz="2650" b="1" spc="-10" dirty="0" err="1">
                <a:solidFill>
                  <a:srgbClr val="FFFFFF"/>
                </a:solidFill>
                <a:latin typeface="Arial"/>
                <a:cs typeface="Arial"/>
              </a:rPr>
              <a:t>Actualización</a:t>
            </a:r>
            <a:r>
              <a:rPr sz="265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6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26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FFFFFF"/>
                </a:solidFill>
                <a:latin typeface="Arial"/>
                <a:cs typeface="Arial"/>
              </a:rPr>
              <a:t>noviembre</a:t>
            </a:r>
            <a:r>
              <a:rPr sz="26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65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39194" y="7790653"/>
            <a:ext cx="1732280" cy="2014855"/>
            <a:chOff x="16139194" y="7790653"/>
            <a:chExt cx="1732280" cy="2014855"/>
          </a:xfrm>
        </p:grpSpPr>
        <p:sp>
          <p:nvSpPr>
            <p:cNvPr id="8" name="object 8"/>
            <p:cNvSpPr/>
            <p:nvPr/>
          </p:nvSpPr>
          <p:spPr>
            <a:xfrm>
              <a:off x="16139194" y="7798506"/>
              <a:ext cx="1732280" cy="0"/>
            </a:xfrm>
            <a:custGeom>
              <a:avLst/>
              <a:gdLst/>
              <a:ahLst/>
              <a:cxnLst/>
              <a:rect l="l" t="t" r="r" b="b"/>
              <a:pathLst>
                <a:path w="1732280">
                  <a:moveTo>
                    <a:pt x="0" y="0"/>
                  </a:moveTo>
                  <a:lnTo>
                    <a:pt x="1732209" y="0"/>
                  </a:lnTo>
                </a:path>
              </a:pathLst>
            </a:custGeom>
            <a:ln w="15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39194" y="9797607"/>
              <a:ext cx="1732280" cy="0"/>
            </a:xfrm>
            <a:custGeom>
              <a:avLst/>
              <a:gdLst/>
              <a:ahLst/>
              <a:cxnLst/>
              <a:rect l="l" t="t" r="r" b="b"/>
              <a:pathLst>
                <a:path w="1732280">
                  <a:moveTo>
                    <a:pt x="0" y="0"/>
                  </a:moveTo>
                  <a:lnTo>
                    <a:pt x="1732209" y="0"/>
                  </a:lnTo>
                </a:path>
              </a:pathLst>
            </a:custGeom>
            <a:ln w="15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10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5812" y="1615858"/>
            <a:ext cx="17814925" cy="27901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715" indent="635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lang="es-MX" sz="2650" spc="20" dirty="0">
                <a:latin typeface="Arial MT"/>
                <a:cs typeface="Arial MT"/>
              </a:rPr>
              <a:t>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84</a:t>
            </a:r>
            <a:r>
              <a:rPr sz="2650" b="1" spc="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 err="1">
                <a:solidFill>
                  <a:srgbClr val="8C1B67"/>
                </a:solidFill>
                <a:latin typeface="Arial"/>
                <a:cs typeface="Arial"/>
              </a:rPr>
              <a:t>instituciones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 err="1">
                <a:latin typeface="Arial MT"/>
                <a:cs typeface="Arial MT"/>
              </a:rPr>
              <a:t>conformaron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estructura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orgánica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administra</a:t>
            </a:r>
            <a:r>
              <a:rPr lang="es-MX" sz="2650" spc="-10" dirty="0" err="1">
                <a:latin typeface="Arial MT"/>
                <a:cs typeface="Arial MT"/>
              </a:rPr>
              <a:t>ción</a:t>
            </a:r>
            <a:r>
              <a:rPr lang="es-MX" sz="2650" spc="-10" dirty="0">
                <a:latin typeface="Arial MT"/>
                <a:cs typeface="Arial MT"/>
              </a:rPr>
              <a:t> pública en Sinaloa</a:t>
            </a:r>
            <a:r>
              <a:rPr sz="2650" spc="-10" dirty="0">
                <a:latin typeface="Arial MT"/>
                <a:cs typeface="Arial MT"/>
              </a:rPr>
              <a:t>.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acuerdo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clasificación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administrativa,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lang="es-MX" sz="2650" b="1" spc="30" dirty="0">
                <a:solidFill>
                  <a:srgbClr val="8C1B67"/>
                </a:solidFill>
                <a:latin typeface="Arial"/>
                <a:cs typeface="Arial"/>
              </a:rPr>
              <a:t>57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perteneció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Administración</a:t>
            </a:r>
            <a:r>
              <a:rPr sz="2650" b="1" spc="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Pública</a:t>
            </a:r>
            <a:r>
              <a:rPr sz="2650" b="1" spc="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Estatal</a:t>
            </a:r>
            <a:r>
              <a:rPr sz="2650" b="1" spc="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Paraestatal</a:t>
            </a:r>
            <a:r>
              <a:rPr sz="2650" b="1" spc="2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spc="-50" dirty="0">
                <a:latin typeface="Arial MT"/>
                <a:cs typeface="Arial MT"/>
              </a:rPr>
              <a:t>y</a:t>
            </a:r>
            <a:endParaRPr sz="2650" dirty="0">
              <a:latin typeface="Arial MT"/>
              <a:cs typeface="Arial MT"/>
            </a:endParaRPr>
          </a:p>
          <a:p>
            <a:pPr marL="12700">
              <a:lnSpc>
                <a:spcPts val="3055"/>
              </a:lnSpc>
              <a:tabLst>
                <a:tab pos="852169" algn="l"/>
                <a:tab pos="1337945" algn="l"/>
                <a:tab pos="3458845" algn="l"/>
                <a:tab pos="3833495" algn="l"/>
                <a:tab pos="4281805" algn="l"/>
                <a:tab pos="6908165" algn="l"/>
                <a:tab pos="8285480" algn="l"/>
                <a:tab pos="9570720" algn="l"/>
                <a:tab pos="11842115" algn="l"/>
                <a:tab pos="13777594" algn="l"/>
                <a:tab pos="14505305" algn="l"/>
                <a:tab pos="15528925" algn="l"/>
                <a:tab pos="15977235" algn="l"/>
                <a:tab pos="17430115" algn="l"/>
              </a:tabLst>
            </a:pPr>
            <a:r>
              <a:rPr lang="es-MX" sz="2650" b="1" spc="-20" dirty="0">
                <a:solidFill>
                  <a:srgbClr val="8C1B67"/>
                </a:solidFill>
                <a:latin typeface="Arial"/>
                <a:cs typeface="Arial"/>
              </a:rPr>
              <a:t>43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10" dirty="0" err="1">
                <a:latin typeface="Arial MT"/>
                <a:cs typeface="Arial MT"/>
              </a:rPr>
              <a:t>correspondió</a:t>
            </a:r>
            <a:r>
              <a:rPr lang="es-MX" sz="2650" spc="-10" dirty="0">
                <a:latin typeface="Arial MT"/>
                <a:cs typeface="Arial MT"/>
              </a:rPr>
              <a:t> </a:t>
            </a:r>
            <a:r>
              <a:rPr sz="2650" spc="-50" dirty="0">
                <a:latin typeface="Arial MT"/>
                <a:cs typeface="Arial MT"/>
              </a:rPr>
              <a:t>a</a:t>
            </a:r>
            <a:r>
              <a:rPr lang="es-MX" sz="2650" spc="-5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la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 err="1">
                <a:solidFill>
                  <a:srgbClr val="8C1B67"/>
                </a:solidFill>
                <a:latin typeface="Arial"/>
                <a:cs typeface="Arial"/>
              </a:rPr>
              <a:t>Administración</a:t>
            </a:r>
            <a:r>
              <a:rPr lang="es-MX" sz="2650" b="1" spc="-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 err="1">
                <a:solidFill>
                  <a:srgbClr val="8C1B67"/>
                </a:solidFill>
                <a:latin typeface="Arial"/>
                <a:cs typeface="Arial"/>
              </a:rPr>
              <a:t>Pública</a:t>
            </a:r>
            <a:r>
              <a:rPr lang="es-MX" sz="2650" b="1" spc="-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Estatal</a:t>
            </a:r>
            <a:r>
              <a:rPr lang="es-MX" sz="2650" b="1" spc="-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 err="1">
                <a:solidFill>
                  <a:srgbClr val="8C1B67"/>
                </a:solidFill>
                <a:latin typeface="Arial"/>
                <a:cs typeface="Arial"/>
              </a:rPr>
              <a:t>Centralizada</a:t>
            </a:r>
            <a:r>
              <a:rPr sz="2650" b="1" spc="-10" dirty="0">
                <a:latin typeface="Arial"/>
                <a:cs typeface="Arial"/>
              </a:rPr>
              <a:t>.</a:t>
            </a:r>
            <a:r>
              <a:rPr lang="es-MX" sz="2650" b="1" spc="-10" dirty="0">
                <a:latin typeface="Arial"/>
                <a:cs typeface="Arial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Comparado</a:t>
            </a:r>
            <a:r>
              <a:rPr lang="es-MX" sz="2650" spc="-1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lang="es-MX" sz="2650" spc="-25" dirty="0">
                <a:latin typeface="Arial MT"/>
                <a:cs typeface="Arial MT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spc="-10" dirty="0">
                <a:latin typeface="Arial MT"/>
                <a:cs typeface="Arial MT"/>
              </a:rPr>
              <a:t>,</a:t>
            </a:r>
            <a:r>
              <a:rPr lang="es-MX" sz="2650" spc="-1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la</a:t>
            </a:r>
            <a:r>
              <a:rPr lang="es-MX" sz="2650" spc="-25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cantidad</a:t>
            </a:r>
            <a:r>
              <a:rPr lang="es-MX" sz="2650" spc="-1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de</a:t>
            </a:r>
            <a:endParaRPr sz="2650" dirty="0">
              <a:latin typeface="Arial MT"/>
              <a:cs typeface="Arial MT"/>
            </a:endParaRPr>
          </a:p>
          <a:p>
            <a:pPr marL="12700">
              <a:lnSpc>
                <a:spcPts val="3175"/>
              </a:lnSpc>
            </a:pPr>
            <a:r>
              <a:rPr sz="2650" spc="-10" dirty="0" err="1">
                <a:latin typeface="Arial MT"/>
                <a:cs typeface="Arial MT"/>
              </a:rPr>
              <a:t>instituciones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lang="es-MX" sz="2650" spc="-80" dirty="0">
                <a:latin typeface="Arial MT"/>
                <a:cs typeface="Arial MT"/>
              </a:rPr>
              <a:t>no sufrió cambio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2650" dirty="0">
              <a:latin typeface="Arial MT"/>
              <a:cs typeface="Arial MT"/>
            </a:endParaRPr>
          </a:p>
          <a:p>
            <a:pPr marL="6211570" marR="3714115" indent="-2503170">
              <a:lnSpc>
                <a:spcPct val="101499"/>
              </a:lnSpc>
              <a:spcBef>
                <a:spcPts val="5"/>
              </a:spcBef>
            </a:pP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Instituciones</a:t>
            </a:r>
            <a:r>
              <a:rPr sz="1950" b="1" i="1" spc="4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que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conformaron</a:t>
            </a:r>
            <a:r>
              <a:rPr sz="1950" b="1" i="1" spc="6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la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estructura</a:t>
            </a:r>
            <a:r>
              <a:rPr sz="1950" b="1" i="1" spc="6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orgánica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de</a:t>
            </a:r>
            <a:r>
              <a:rPr sz="1950" b="1" i="1" spc="7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administraciones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6F9CC0"/>
                </a:solidFill>
                <a:latin typeface="Arial"/>
                <a:cs typeface="Arial"/>
              </a:rPr>
              <a:t>públicas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estatales,</a:t>
            </a:r>
            <a:r>
              <a:rPr sz="1950" b="1" i="1" spc="7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según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clasificación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6F9CC0"/>
                </a:solidFill>
                <a:latin typeface="Arial"/>
                <a:cs typeface="Arial"/>
              </a:rPr>
              <a:t>administrativa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Instituciones</a:t>
            </a:r>
          </a:p>
        </p:txBody>
      </p:sp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4650" y="5481362"/>
            <a:ext cx="1578161" cy="1260274"/>
          </a:xfrm>
          <a:prstGeom prst="rect">
            <a:avLst/>
          </a:prstGeom>
        </p:spPr>
      </p:pic>
      <p:graphicFrame>
        <p:nvGraphicFramePr>
          <p:cNvPr id="102" name="Gráfico 101">
            <a:extLst>
              <a:ext uri="{FF2B5EF4-FFF2-40B4-BE49-F238E27FC236}">
                <a16:creationId xmlns:a16="http://schemas.microsoft.com/office/drawing/2014/main" id="{40E7FC5B-7FEB-2FE2-D8C6-5294D5EE4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32435"/>
              </p:ext>
            </p:extLst>
          </p:nvPr>
        </p:nvGraphicFramePr>
        <p:xfrm>
          <a:off x="6889749" y="3813496"/>
          <a:ext cx="6324601" cy="675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13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4828" y="1182629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81825" y="6527"/>
                </a:lnTo>
                <a:lnTo>
                  <a:pt x="138163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15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40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5779" y="118262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8" y="6477"/>
                </a:lnTo>
                <a:lnTo>
                  <a:pt x="197918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3" y="233107"/>
                </a:lnTo>
                <a:lnTo>
                  <a:pt x="224936" y="208748"/>
                </a:lnTo>
                <a:lnTo>
                  <a:pt x="251327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57" y="83738"/>
                </a:lnTo>
                <a:lnTo>
                  <a:pt x="225042" y="47602"/>
                </a:lnTo>
                <a:lnTo>
                  <a:pt x="186039" y="23224"/>
                </a:lnTo>
                <a:lnTo>
                  <a:pt x="138280" y="14251"/>
                </a:lnTo>
                <a:lnTo>
                  <a:pt x="197918" y="14251"/>
                </a:lnTo>
                <a:lnTo>
                  <a:pt x="219592" y="24608"/>
                </a:lnTo>
                <a:lnTo>
                  <a:pt x="249531" y="52283"/>
                </a:lnTo>
                <a:lnTo>
                  <a:pt x="269186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3716" y="1182629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13" y="127990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701"/>
                </a:lnTo>
                <a:lnTo>
                  <a:pt x="181825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701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90"/>
                </a:lnTo>
                <a:lnTo>
                  <a:pt x="7048" y="168440"/>
                </a:lnTo>
                <a:lnTo>
                  <a:pt x="26657" y="203568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25" y="249440"/>
                </a:lnTo>
                <a:lnTo>
                  <a:pt x="197358" y="241998"/>
                </a:lnTo>
                <a:lnTo>
                  <a:pt x="219748" y="231279"/>
                </a:lnTo>
                <a:lnTo>
                  <a:pt x="249656" y="203568"/>
                </a:lnTo>
                <a:lnTo>
                  <a:pt x="269265" y="168440"/>
                </a:lnTo>
                <a:lnTo>
                  <a:pt x="27631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6017" y="1630836"/>
            <a:ext cx="17562195" cy="200375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just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En</a:t>
            </a:r>
            <a:r>
              <a:rPr sz="2650" spc="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el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mismo</a:t>
            </a:r>
            <a:r>
              <a:rPr sz="2650" spc="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periodo,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lang="es-MX" sz="2650" b="1" spc="75" dirty="0">
                <a:solidFill>
                  <a:srgbClr val="8C1B67"/>
                </a:solidFill>
                <a:latin typeface="Arial"/>
                <a:cs typeface="Arial"/>
              </a:rPr>
              <a:t>85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personas</a:t>
            </a:r>
            <a:r>
              <a:rPr sz="2650" b="1" spc="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titulares</a:t>
            </a:r>
            <a:r>
              <a:rPr sz="2650" b="1" spc="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encontraron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frente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instituciones</a:t>
            </a:r>
            <a:r>
              <a:rPr sz="2650" spc="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80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administraci</a:t>
            </a:r>
            <a:r>
              <a:rPr lang="es-MX" sz="2650" spc="-10" dirty="0" err="1">
                <a:latin typeface="Arial MT"/>
                <a:cs typeface="Arial MT"/>
              </a:rPr>
              <a:t>ón</a:t>
            </a:r>
            <a:r>
              <a:rPr sz="2650" spc="-10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pública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estatal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Del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total,</a:t>
            </a:r>
            <a:r>
              <a:rPr sz="2650" spc="-3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6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8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-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fueron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hombres</a:t>
            </a:r>
            <a:r>
              <a:rPr sz="2650" b="1" spc="-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-30" dirty="0">
                <a:latin typeface="Arial MT"/>
                <a:cs typeface="Arial MT"/>
              </a:rPr>
              <a:t> </a:t>
            </a:r>
            <a:r>
              <a:rPr lang="es-MX" sz="2650" b="1" spc="-30" dirty="0">
                <a:solidFill>
                  <a:srgbClr val="8C1B67"/>
                </a:solidFill>
                <a:latin typeface="Arial"/>
                <a:cs typeface="Arial"/>
              </a:rPr>
              <a:t>32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dirty="0">
                <a:solidFill>
                  <a:srgbClr val="3E3E3E"/>
                </a:solidFill>
                <a:latin typeface="Arial MT"/>
                <a:cs typeface="Arial MT"/>
              </a:rPr>
              <a:t>,</a:t>
            </a:r>
            <a:r>
              <a:rPr sz="265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mujeres</a:t>
            </a:r>
            <a:r>
              <a:rPr sz="2650" dirty="0">
                <a:latin typeface="Arial MT"/>
                <a:cs typeface="Arial MT"/>
              </a:rPr>
              <a:t>*.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Comparado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cifra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reportada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spc="-20" dirty="0">
                <a:latin typeface="Arial MT"/>
                <a:cs typeface="Arial MT"/>
              </a:rPr>
              <a:t>,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cantidad</a:t>
            </a:r>
            <a:r>
              <a:rPr sz="2650" spc="-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dirty="0" err="1">
                <a:solidFill>
                  <a:srgbClr val="8C1B67"/>
                </a:solidFill>
                <a:latin typeface="Arial"/>
                <a:cs typeface="Arial"/>
              </a:rPr>
              <a:t>mujeres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 err="1">
                <a:latin typeface="Arial MT"/>
                <a:cs typeface="Arial MT"/>
              </a:rPr>
              <a:t>aumentó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14.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2</a:t>
            </a:r>
            <a:r>
              <a:rPr sz="2650" b="1" spc="-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-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650" dirty="0">
              <a:latin typeface="Arial MT"/>
              <a:cs typeface="Arial MT"/>
            </a:endParaRPr>
          </a:p>
          <a:p>
            <a:pPr marL="3875404">
              <a:lnSpc>
                <a:spcPct val="100000"/>
              </a:lnSpc>
            </a:pP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Personas</a:t>
            </a:r>
            <a:r>
              <a:rPr sz="1950" b="1" i="1" spc="6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titulares</a:t>
            </a:r>
            <a:r>
              <a:rPr sz="1950" b="1" i="1" spc="5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instituciones</a:t>
            </a:r>
            <a:r>
              <a:rPr sz="1950" b="1" i="1" spc="4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de</a:t>
            </a:r>
            <a:r>
              <a:rPr sz="1950" b="1" i="1" spc="6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las</a:t>
            </a:r>
            <a:r>
              <a:rPr sz="1950" b="1" i="1" spc="5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administraciones</a:t>
            </a:r>
            <a:r>
              <a:rPr sz="1950" b="1" i="1" spc="5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públicas</a:t>
            </a:r>
            <a:r>
              <a:rPr sz="1950" b="1" i="1" spc="4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estatales,</a:t>
            </a:r>
            <a:r>
              <a:rPr sz="1950" b="1" i="1" spc="7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según</a:t>
            </a:r>
            <a:r>
              <a:rPr sz="1950" b="1" i="1" spc="6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8E61A5"/>
                </a:solidFill>
                <a:latin typeface="Arial"/>
                <a:cs typeface="Arial"/>
              </a:rPr>
              <a:t>sexo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16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Personas</a:t>
            </a:r>
            <a:r>
              <a:rPr spc="10" dirty="0"/>
              <a:t> </a:t>
            </a:r>
            <a:r>
              <a:rPr spc="-10" dirty="0"/>
              <a:t>titulares</a:t>
            </a:r>
          </a:p>
        </p:txBody>
      </p:sp>
      <p:pic>
        <p:nvPicPr>
          <p:cNvPr id="105" name="object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622" y="3929095"/>
            <a:ext cx="2859807" cy="1525398"/>
          </a:xfrm>
          <a:prstGeom prst="rect">
            <a:avLst/>
          </a:prstGeom>
        </p:spPr>
      </p:pic>
      <p:graphicFrame>
        <p:nvGraphicFramePr>
          <p:cNvPr id="106" name="Gráfico 105">
            <a:extLst>
              <a:ext uri="{FF2B5EF4-FFF2-40B4-BE49-F238E27FC236}">
                <a16:creationId xmlns:a16="http://schemas.microsoft.com/office/drawing/2014/main" id="{68FC4421-313A-9779-0D22-F7F698479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095996"/>
              </p:ext>
            </p:extLst>
          </p:nvPr>
        </p:nvGraphicFramePr>
        <p:xfrm>
          <a:off x="2416205" y="3634589"/>
          <a:ext cx="14472428" cy="637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7061195" y="3962629"/>
            <a:ext cx="5371465" cy="1123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32380" marR="5080" indent="-193167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Según</a:t>
            </a:r>
            <a:r>
              <a:rPr sz="1950" b="1" i="1" spc="4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rango</a:t>
            </a:r>
            <a:r>
              <a:rPr sz="1950" b="1" i="1" spc="3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ingresos</a:t>
            </a:r>
            <a:r>
              <a:rPr sz="1950" b="1" i="1" spc="3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y</a:t>
            </a:r>
            <a:r>
              <a:rPr sz="1950" b="1" i="1" spc="4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sexo,</a:t>
            </a:r>
            <a:r>
              <a:rPr sz="1950" b="1" i="1" spc="4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58267A"/>
                </a:solidFill>
                <a:latin typeface="Arial"/>
                <a:cs typeface="Arial"/>
              </a:rPr>
              <a:t>2022** (pesos)</a:t>
            </a:r>
            <a:endParaRPr sz="1950" dirty="0">
              <a:latin typeface="Arial"/>
              <a:cs typeface="Arial"/>
            </a:endParaRPr>
          </a:p>
          <a:p>
            <a:pPr marL="2233295">
              <a:lnSpc>
                <a:spcPct val="100000"/>
              </a:lnSpc>
              <a:spcBef>
                <a:spcPts val="1550"/>
              </a:spcBef>
              <a:tabLst>
                <a:tab pos="3505835" algn="l"/>
              </a:tabLst>
            </a:pPr>
            <a:r>
              <a:rPr sz="1950" dirty="0">
                <a:latin typeface="Arial MT"/>
                <a:cs typeface="Arial MT"/>
              </a:rPr>
              <a:t>	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16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47140" y="1615601"/>
            <a:ext cx="17789525" cy="208326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El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promedio</a:t>
            </a:r>
            <a:r>
              <a:rPr sz="2650" b="1" spc="-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edad</a:t>
            </a:r>
            <a:r>
              <a:rPr sz="2650" b="1" spc="-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-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titulares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hombres</a:t>
            </a:r>
            <a:r>
              <a:rPr sz="2650" b="1" spc="-4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fue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lang="es-MX" sz="2650" b="1" spc="-45" dirty="0">
                <a:solidFill>
                  <a:srgbClr val="8C1B67"/>
                </a:solidFill>
                <a:latin typeface="Arial"/>
                <a:cs typeface="Arial"/>
              </a:rPr>
              <a:t>38.6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años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mientras</a:t>
            </a:r>
            <a:r>
              <a:rPr sz="2650" spc="-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titulares</a:t>
            </a:r>
            <a:r>
              <a:rPr sz="2650" spc="-3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mujeres</a:t>
            </a:r>
            <a:r>
              <a:rPr sz="2650" b="1" spc="-4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fue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4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2.1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años</a:t>
            </a:r>
            <a:r>
              <a:rPr sz="2650" spc="-20" dirty="0">
                <a:latin typeface="Arial MT"/>
                <a:cs typeface="Arial MT"/>
              </a:rPr>
              <a:t>.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términos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sus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ingresos</a:t>
            </a:r>
            <a:r>
              <a:rPr sz="2650" b="1" spc="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brutos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mensuales,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hombres</a:t>
            </a:r>
            <a:r>
              <a:rPr sz="2650" b="1" spc="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percibieron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promedio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lang="es-MX" sz="2650" b="1" spc="25" dirty="0">
                <a:solidFill>
                  <a:srgbClr val="8C1B67"/>
                </a:solidFill>
                <a:latin typeface="Arial"/>
                <a:cs typeface="Arial"/>
              </a:rPr>
              <a:t>16,630.3</a:t>
            </a:r>
            <a:r>
              <a:rPr sz="2650" b="1" spc="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pesos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mientras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que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28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mujeres</a:t>
            </a:r>
            <a:r>
              <a:rPr sz="2650" b="1" spc="2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 err="1">
                <a:latin typeface="Arial MT"/>
                <a:cs typeface="Arial MT"/>
              </a:rPr>
              <a:t>percibieron</a:t>
            </a:r>
            <a:r>
              <a:rPr sz="2650" spc="270" dirty="0">
                <a:latin typeface="Arial MT"/>
                <a:cs typeface="Arial MT"/>
              </a:rPr>
              <a:t> </a:t>
            </a:r>
            <a:r>
              <a:rPr lang="es-MX" sz="2650" b="1" spc="270" dirty="0">
                <a:solidFill>
                  <a:srgbClr val="8C1B67"/>
                </a:solidFill>
                <a:latin typeface="Arial"/>
                <a:cs typeface="Arial"/>
              </a:rPr>
              <a:t>16,913.1</a:t>
            </a:r>
            <a:r>
              <a:rPr sz="2650" b="1" spc="2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pesos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2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Por</a:t>
            </a:r>
            <a:r>
              <a:rPr sz="2650" spc="2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</a:t>
            </a:r>
            <a:r>
              <a:rPr sz="2650" spc="2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2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respecta</a:t>
            </a:r>
            <a:r>
              <a:rPr sz="2650" spc="2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2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</a:t>
            </a:r>
            <a:r>
              <a:rPr sz="2650" spc="28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escolaridad</a:t>
            </a:r>
            <a:r>
              <a:rPr sz="2650" dirty="0">
                <a:solidFill>
                  <a:srgbClr val="3E3E3E"/>
                </a:solidFill>
                <a:latin typeface="Arial MT"/>
                <a:cs typeface="Arial MT"/>
              </a:rPr>
              <a:t>,</a:t>
            </a:r>
            <a:r>
              <a:rPr sz="2650" spc="28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lang="es-MX" sz="2650" b="1" spc="285" dirty="0">
                <a:solidFill>
                  <a:srgbClr val="8C1B67"/>
                </a:solidFill>
                <a:latin typeface="Arial"/>
                <a:cs typeface="Arial"/>
              </a:rPr>
              <a:t>60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2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29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hombres</a:t>
            </a:r>
            <a:r>
              <a:rPr sz="2650" b="1" spc="2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lang="es-MX" sz="2650" spc="290" dirty="0">
                <a:latin typeface="Arial MT"/>
                <a:cs typeface="Arial MT"/>
              </a:rPr>
              <a:t> </a:t>
            </a:r>
            <a:r>
              <a:rPr sz="2650" b="1" dirty="0" err="1">
                <a:solidFill>
                  <a:srgbClr val="8C1B67"/>
                </a:solidFill>
                <a:latin typeface="Arial"/>
                <a:cs typeface="Arial"/>
              </a:rPr>
              <a:t>mujeres</a:t>
            </a:r>
            <a:r>
              <a:rPr sz="2650" b="1" spc="-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contó</a:t>
            </a:r>
            <a:r>
              <a:rPr sz="2650" spc="-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estudios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105" dirty="0">
                <a:latin typeface="Arial MT"/>
                <a:cs typeface="Arial MT"/>
              </a:rPr>
              <a:t> 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licenciatura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  <a:p>
            <a:pPr marL="520700" algn="ctr">
              <a:lnSpc>
                <a:spcPct val="100000"/>
              </a:lnSpc>
              <a:spcBef>
                <a:spcPts val="905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Distribución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porcentual</a:t>
            </a:r>
            <a:r>
              <a:rPr sz="1950" b="1" i="1" spc="6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las</a:t>
            </a:r>
            <a:r>
              <a:rPr sz="1950" b="1" i="1" spc="6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personas</a:t>
            </a:r>
            <a:r>
              <a:rPr sz="1950" b="1" i="1" spc="6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58267A"/>
                </a:solidFill>
                <a:latin typeface="Arial"/>
                <a:cs typeface="Arial"/>
              </a:rPr>
              <a:t>titulares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Personas</a:t>
            </a:r>
            <a:r>
              <a:rPr spc="10" dirty="0"/>
              <a:t> </a:t>
            </a:r>
            <a:r>
              <a:rPr spc="-10" dirty="0"/>
              <a:t>titulares</a:t>
            </a:r>
          </a:p>
        </p:txBody>
      </p:sp>
      <p:sp>
        <p:nvSpPr>
          <p:cNvPr id="58" name="object 58"/>
          <p:cNvSpPr/>
          <p:nvPr/>
        </p:nvSpPr>
        <p:spPr>
          <a:xfrm>
            <a:off x="6908271" y="4448031"/>
            <a:ext cx="0" cy="5161915"/>
          </a:xfrm>
          <a:custGeom>
            <a:avLst/>
            <a:gdLst/>
            <a:ahLst/>
            <a:cxnLst/>
            <a:rect l="l" t="t" r="r" b="b"/>
            <a:pathLst>
              <a:path h="5161915">
                <a:moveTo>
                  <a:pt x="0" y="0"/>
                </a:moveTo>
                <a:lnTo>
                  <a:pt x="0" y="5161916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4110540" y="3998974"/>
            <a:ext cx="41021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Según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escolaridad</a:t>
            </a:r>
            <a:r>
              <a:rPr sz="1950" b="1" i="1" spc="4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y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sexo,</a:t>
            </a:r>
            <a:r>
              <a:rPr sz="1950" b="1" i="1" spc="5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58267A"/>
                </a:solidFill>
                <a:latin typeface="Arial"/>
                <a:cs typeface="Arial"/>
              </a:rPr>
              <a:t>2022***</a:t>
            </a:r>
            <a:endParaRPr sz="1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86493" y="4011791"/>
            <a:ext cx="42246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Según</a:t>
            </a:r>
            <a:r>
              <a:rPr sz="1950" b="1" i="1" spc="2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rango</a:t>
            </a:r>
            <a:r>
              <a:rPr sz="1950" b="1" i="1" spc="2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edad</a:t>
            </a:r>
            <a:r>
              <a:rPr sz="1950" b="1" i="1" spc="3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y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sexo,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58267A"/>
                </a:solidFill>
                <a:latin typeface="Arial"/>
                <a:cs typeface="Arial"/>
              </a:rPr>
              <a:t>2022*</a:t>
            </a:r>
            <a:endParaRPr sz="19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272475" y="4500805"/>
            <a:ext cx="0" cy="5161915"/>
          </a:xfrm>
          <a:custGeom>
            <a:avLst/>
            <a:gdLst/>
            <a:ahLst/>
            <a:cxnLst/>
            <a:rect l="l" t="t" r="r" b="b"/>
            <a:pathLst>
              <a:path h="5161915">
                <a:moveTo>
                  <a:pt x="0" y="0"/>
                </a:moveTo>
                <a:lnTo>
                  <a:pt x="0" y="5161916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238" y="8930763"/>
            <a:ext cx="961227" cy="961227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9897" y="8654667"/>
            <a:ext cx="958713" cy="983823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3490" y="4175303"/>
            <a:ext cx="1226349" cy="1225092"/>
          </a:xfrm>
          <a:prstGeom prst="rect">
            <a:avLst/>
          </a:prstGeom>
        </p:spPr>
      </p:pic>
      <p:graphicFrame>
        <p:nvGraphicFramePr>
          <p:cNvPr id="86" name="Gráfico 85">
            <a:extLst>
              <a:ext uri="{FF2B5EF4-FFF2-40B4-BE49-F238E27FC236}">
                <a16:creationId xmlns:a16="http://schemas.microsoft.com/office/drawing/2014/main" id="{163E5259-FA38-5173-C820-1E404810A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353339"/>
              </p:ext>
            </p:extLst>
          </p:nvPr>
        </p:nvGraphicFramePr>
        <p:xfrm>
          <a:off x="1344900" y="4500805"/>
          <a:ext cx="4883743" cy="479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7" name="Gráfico 86">
            <a:extLst>
              <a:ext uri="{FF2B5EF4-FFF2-40B4-BE49-F238E27FC236}">
                <a16:creationId xmlns:a16="http://schemas.microsoft.com/office/drawing/2014/main" id="{CBB9D2F8-3CFA-6DC0-D307-58374FDFA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204562"/>
              </p:ext>
            </p:extLst>
          </p:nvPr>
        </p:nvGraphicFramePr>
        <p:xfrm>
          <a:off x="7475382" y="4617933"/>
          <a:ext cx="4572000" cy="541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8" name="Gráfico 87">
            <a:extLst>
              <a:ext uri="{FF2B5EF4-FFF2-40B4-BE49-F238E27FC236}">
                <a16:creationId xmlns:a16="http://schemas.microsoft.com/office/drawing/2014/main" id="{2EEBAF97-276F-3D9B-2B62-51844D610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131226"/>
              </p:ext>
            </p:extLst>
          </p:nvPr>
        </p:nvGraphicFramePr>
        <p:xfrm>
          <a:off x="13294437" y="4950857"/>
          <a:ext cx="5525003" cy="481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20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212" y="1651888"/>
            <a:ext cx="17813020" cy="224997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 algn="just">
              <a:lnSpc>
                <a:spcPts val="3170"/>
              </a:lnSpc>
              <a:spcBef>
                <a:spcPts val="204"/>
              </a:spcBef>
            </a:pPr>
            <a:r>
              <a:rPr lang="es-MX" sz="2650" dirty="0">
                <a:latin typeface="Arial MT"/>
                <a:cs typeface="Arial MT"/>
              </a:rPr>
              <a:t>El total del personal de la administración pública en sinaloa en 2022 fue de </a:t>
            </a:r>
            <a:r>
              <a:rPr lang="es-MX" sz="2650" b="1" dirty="0">
                <a:solidFill>
                  <a:srgbClr val="690D2E"/>
                </a:solidFill>
                <a:latin typeface="Arial MT"/>
                <a:cs typeface="Arial MT"/>
              </a:rPr>
              <a:t>26, 499 </a:t>
            </a:r>
            <a:r>
              <a:rPr lang="es-MX" sz="2650" dirty="0">
                <a:latin typeface="Arial MT"/>
                <a:cs typeface="Arial MT"/>
              </a:rPr>
              <a:t>de los cuales el </a:t>
            </a:r>
            <a:r>
              <a:rPr lang="es-MX" sz="2650" b="1" dirty="0">
                <a:solidFill>
                  <a:srgbClr val="690D2E"/>
                </a:solidFill>
                <a:latin typeface="Arial MT"/>
                <a:cs typeface="Arial MT"/>
              </a:rPr>
              <a:t>58% </a:t>
            </a:r>
            <a:r>
              <a:rPr lang="es-MX" sz="2650" dirty="0">
                <a:latin typeface="Arial MT"/>
                <a:cs typeface="Arial MT"/>
              </a:rPr>
              <a:t>corresponde a mujeres, con respecto al rango de edad, predominan de </a:t>
            </a:r>
            <a:r>
              <a:rPr lang="es-MX" sz="2650" b="1" dirty="0">
                <a:solidFill>
                  <a:srgbClr val="690D2E"/>
                </a:solidFill>
                <a:latin typeface="Arial MT"/>
                <a:cs typeface="Arial MT"/>
              </a:rPr>
              <a:t>35 a 39 años </a:t>
            </a:r>
            <a:r>
              <a:rPr lang="es-MX" sz="2650" dirty="0">
                <a:latin typeface="Arial MT"/>
                <a:cs typeface="Arial MT"/>
              </a:rPr>
              <a:t>con un 15.9 en hombres y un 16.9% en mujeres, mientras que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5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principal</a:t>
            </a:r>
            <a:r>
              <a:rPr sz="2650" spc="5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función</a:t>
            </a:r>
            <a:r>
              <a:rPr sz="2650" spc="5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5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575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instituciones</a:t>
            </a:r>
            <a:r>
              <a:rPr lang="es-MX" sz="26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</a:t>
            </a:r>
            <a:r>
              <a:rPr lang="es-MX" sz="2650" dirty="0">
                <a:latin typeface="Arial MT"/>
                <a:cs typeface="Arial MT"/>
              </a:rPr>
              <a:t> la educación</a:t>
            </a:r>
            <a:r>
              <a:rPr sz="2650" spc="-10" dirty="0">
                <a:solidFill>
                  <a:srgbClr val="3E3E3E"/>
                </a:solidFill>
                <a:latin typeface="Arial MT"/>
                <a:cs typeface="Arial MT"/>
              </a:rPr>
              <a:t>.</a:t>
            </a:r>
            <a:endParaRPr lang="es-MX" sz="2650" spc="-10" dirty="0">
              <a:solidFill>
                <a:srgbClr val="3E3E3E"/>
              </a:solidFill>
              <a:latin typeface="Arial MT"/>
              <a:cs typeface="Arial MT"/>
            </a:endParaRPr>
          </a:p>
          <a:p>
            <a:pPr marL="12700" marR="5080" indent="635" algn="just">
              <a:lnSpc>
                <a:spcPts val="3170"/>
              </a:lnSpc>
              <a:spcBef>
                <a:spcPts val="204"/>
              </a:spcBef>
            </a:pPr>
            <a:endParaRPr sz="2650" dirty="0">
              <a:latin typeface="Arial MT"/>
              <a:cs typeface="Arial MT"/>
            </a:endParaRPr>
          </a:p>
          <a:p>
            <a:pPr marL="1013460" algn="ctr">
              <a:lnSpc>
                <a:spcPts val="2035"/>
              </a:lnSpc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Distribución</a:t>
            </a:r>
            <a:r>
              <a:rPr sz="1950" b="1" i="1" spc="3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porcentual</a:t>
            </a:r>
            <a:r>
              <a:rPr sz="1950" b="1" i="1" spc="5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del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personal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las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instituciones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la</a:t>
            </a:r>
            <a:r>
              <a:rPr sz="1950" b="1" i="1" spc="-3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58267A"/>
                </a:solidFill>
                <a:latin typeface="Arial"/>
                <a:cs typeface="Arial"/>
              </a:rPr>
              <a:t>APE,</a:t>
            </a:r>
            <a:endParaRPr sz="1950" dirty="0">
              <a:latin typeface="Arial"/>
              <a:cs typeface="Arial"/>
            </a:endParaRPr>
          </a:p>
          <a:p>
            <a:pPr marL="1016000" algn="ctr">
              <a:lnSpc>
                <a:spcPct val="100000"/>
              </a:lnSpc>
              <a:spcBef>
                <a:spcPts val="35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según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principal</a:t>
            </a:r>
            <a:r>
              <a:rPr sz="1950" b="1" i="1" spc="2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función</a:t>
            </a:r>
            <a:r>
              <a:rPr sz="1950" b="1" i="1" spc="3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la</a:t>
            </a:r>
            <a:r>
              <a:rPr sz="1950" b="1" i="1" spc="4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institución</a:t>
            </a:r>
            <a:r>
              <a:rPr sz="1950" b="1" i="1" spc="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y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sexo,</a:t>
            </a:r>
            <a:r>
              <a:rPr sz="1950" b="1" i="1" spc="5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58267A"/>
                </a:solidFill>
                <a:latin typeface="Arial"/>
                <a:cs typeface="Arial"/>
              </a:rPr>
              <a:t>2022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Personal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082DD0A-01A2-86D8-4DBA-31D2B4E62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09456"/>
              </p:ext>
            </p:extLst>
          </p:nvPr>
        </p:nvGraphicFramePr>
        <p:xfrm>
          <a:off x="988602" y="3595053"/>
          <a:ext cx="8815555" cy="663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3">
            <a:extLst>
              <a:ext uri="{FF2B5EF4-FFF2-40B4-BE49-F238E27FC236}">
                <a16:creationId xmlns:a16="http://schemas.microsoft.com/office/drawing/2014/main" id="{F88F103A-9FB5-06EC-342D-15F3B276D36E}"/>
              </a:ext>
            </a:extLst>
          </p:cNvPr>
          <p:cNvSpPr/>
          <p:nvPr/>
        </p:nvSpPr>
        <p:spPr>
          <a:xfrm>
            <a:off x="10034458" y="4223116"/>
            <a:ext cx="0" cy="5161915"/>
          </a:xfrm>
          <a:custGeom>
            <a:avLst/>
            <a:gdLst/>
            <a:ahLst/>
            <a:cxnLst/>
            <a:rect l="l" t="t" r="r" b="b"/>
            <a:pathLst>
              <a:path h="5161915">
                <a:moveTo>
                  <a:pt x="0" y="0"/>
                </a:moveTo>
                <a:lnTo>
                  <a:pt x="0" y="5161916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1874DA0-BD10-6C5E-1830-A6F7E1AC5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116981"/>
              </p:ext>
            </p:extLst>
          </p:nvPr>
        </p:nvGraphicFramePr>
        <p:xfrm>
          <a:off x="10321668" y="3978275"/>
          <a:ext cx="9120953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28">
            <a:extLst>
              <a:ext uri="{FF2B5EF4-FFF2-40B4-BE49-F238E27FC236}">
                <a16:creationId xmlns:a16="http://schemas.microsoft.com/office/drawing/2014/main" id="{668280B5-5F96-FEAB-CEE8-8DD1EE434BEC}"/>
              </a:ext>
            </a:extLst>
          </p:cNvPr>
          <p:cNvSpPr/>
          <p:nvPr/>
        </p:nvSpPr>
        <p:spPr>
          <a:xfrm>
            <a:off x="8055043" y="3994150"/>
            <a:ext cx="1338580" cy="834390"/>
          </a:xfrm>
          <a:custGeom>
            <a:avLst/>
            <a:gdLst/>
            <a:ahLst/>
            <a:cxnLst/>
            <a:rect l="l" t="t" r="r" b="b"/>
            <a:pathLst>
              <a:path w="1338579" h="834389">
                <a:moveTo>
                  <a:pt x="430072" y="143230"/>
                </a:moveTo>
                <a:lnTo>
                  <a:pt x="422770" y="97955"/>
                </a:lnTo>
                <a:lnTo>
                  <a:pt x="402412" y="58635"/>
                </a:lnTo>
                <a:lnTo>
                  <a:pt x="371386" y="27635"/>
                </a:lnTo>
                <a:lnTo>
                  <a:pt x="332028" y="7302"/>
                </a:lnTo>
                <a:lnTo>
                  <a:pt x="286715" y="0"/>
                </a:lnTo>
                <a:lnTo>
                  <a:pt x="241401" y="7302"/>
                </a:lnTo>
                <a:lnTo>
                  <a:pt x="202044" y="27635"/>
                </a:lnTo>
                <a:lnTo>
                  <a:pt x="171018" y="58635"/>
                </a:lnTo>
                <a:lnTo>
                  <a:pt x="150660" y="97955"/>
                </a:lnTo>
                <a:lnTo>
                  <a:pt x="143357" y="143230"/>
                </a:lnTo>
                <a:lnTo>
                  <a:pt x="150660" y="188493"/>
                </a:lnTo>
                <a:lnTo>
                  <a:pt x="171018" y="227812"/>
                </a:lnTo>
                <a:lnTo>
                  <a:pt x="202044" y="258813"/>
                </a:lnTo>
                <a:lnTo>
                  <a:pt x="241401" y="279146"/>
                </a:lnTo>
                <a:lnTo>
                  <a:pt x="286715" y="286448"/>
                </a:lnTo>
                <a:lnTo>
                  <a:pt x="332028" y="279146"/>
                </a:lnTo>
                <a:lnTo>
                  <a:pt x="371386" y="258813"/>
                </a:lnTo>
                <a:lnTo>
                  <a:pt x="402412" y="227812"/>
                </a:lnTo>
                <a:lnTo>
                  <a:pt x="422770" y="188493"/>
                </a:lnTo>
                <a:lnTo>
                  <a:pt x="430072" y="143230"/>
                </a:lnTo>
                <a:close/>
              </a:path>
              <a:path w="1338579" h="834389">
                <a:moveTo>
                  <a:pt x="519277" y="509244"/>
                </a:moveTo>
                <a:lnTo>
                  <a:pt x="495528" y="478853"/>
                </a:lnTo>
                <a:lnTo>
                  <a:pt x="477456" y="445185"/>
                </a:lnTo>
                <a:lnTo>
                  <a:pt x="465963" y="408533"/>
                </a:lnTo>
                <a:lnTo>
                  <a:pt x="461924" y="369201"/>
                </a:lnTo>
                <a:lnTo>
                  <a:pt x="461924" y="362839"/>
                </a:lnTo>
                <a:lnTo>
                  <a:pt x="433260" y="352094"/>
                </a:lnTo>
                <a:lnTo>
                  <a:pt x="377202" y="336727"/>
                </a:lnTo>
                <a:lnTo>
                  <a:pt x="317677" y="326275"/>
                </a:lnTo>
                <a:lnTo>
                  <a:pt x="286715" y="324637"/>
                </a:lnTo>
                <a:lnTo>
                  <a:pt x="257543" y="325831"/>
                </a:lnTo>
                <a:lnTo>
                  <a:pt x="198018" y="335381"/>
                </a:lnTo>
                <a:lnTo>
                  <a:pt x="131267" y="356870"/>
                </a:lnTo>
                <a:lnTo>
                  <a:pt x="95173" y="372376"/>
                </a:lnTo>
                <a:lnTo>
                  <a:pt x="60883" y="390283"/>
                </a:lnTo>
                <a:lnTo>
                  <a:pt x="16129" y="421767"/>
                </a:lnTo>
                <a:lnTo>
                  <a:pt x="0" y="467868"/>
                </a:lnTo>
                <a:lnTo>
                  <a:pt x="0" y="611085"/>
                </a:lnTo>
                <a:lnTo>
                  <a:pt x="344055" y="611085"/>
                </a:lnTo>
                <a:lnTo>
                  <a:pt x="350774" y="602576"/>
                </a:lnTo>
                <a:lnTo>
                  <a:pt x="357200" y="595566"/>
                </a:lnTo>
                <a:lnTo>
                  <a:pt x="407276" y="559816"/>
                </a:lnTo>
                <a:lnTo>
                  <a:pt x="443611" y="539877"/>
                </a:lnTo>
                <a:lnTo>
                  <a:pt x="481139" y="522909"/>
                </a:lnTo>
                <a:lnTo>
                  <a:pt x="519277" y="509244"/>
                </a:lnTo>
                <a:close/>
              </a:path>
              <a:path w="1338579" h="834389">
                <a:moveTo>
                  <a:pt x="812355" y="366014"/>
                </a:moveTo>
                <a:lnTo>
                  <a:pt x="805053" y="320738"/>
                </a:lnTo>
                <a:lnTo>
                  <a:pt x="784694" y="281432"/>
                </a:lnTo>
                <a:lnTo>
                  <a:pt x="753668" y="250418"/>
                </a:lnTo>
                <a:lnTo>
                  <a:pt x="714311" y="230098"/>
                </a:lnTo>
                <a:lnTo>
                  <a:pt x="668997" y="222796"/>
                </a:lnTo>
                <a:lnTo>
                  <a:pt x="623684" y="230098"/>
                </a:lnTo>
                <a:lnTo>
                  <a:pt x="584327" y="250418"/>
                </a:lnTo>
                <a:lnTo>
                  <a:pt x="553300" y="281432"/>
                </a:lnTo>
                <a:lnTo>
                  <a:pt x="532955" y="320738"/>
                </a:lnTo>
                <a:lnTo>
                  <a:pt x="525640" y="366014"/>
                </a:lnTo>
                <a:lnTo>
                  <a:pt x="532955" y="411289"/>
                </a:lnTo>
                <a:lnTo>
                  <a:pt x="553300" y="450608"/>
                </a:lnTo>
                <a:lnTo>
                  <a:pt x="584327" y="481609"/>
                </a:lnTo>
                <a:lnTo>
                  <a:pt x="623684" y="501942"/>
                </a:lnTo>
                <a:lnTo>
                  <a:pt x="668997" y="509244"/>
                </a:lnTo>
                <a:lnTo>
                  <a:pt x="714311" y="501942"/>
                </a:lnTo>
                <a:lnTo>
                  <a:pt x="753668" y="481609"/>
                </a:lnTo>
                <a:lnTo>
                  <a:pt x="784694" y="450608"/>
                </a:lnTo>
                <a:lnTo>
                  <a:pt x="805053" y="411289"/>
                </a:lnTo>
                <a:lnTo>
                  <a:pt x="812355" y="366014"/>
                </a:lnTo>
                <a:close/>
              </a:path>
              <a:path w="1338579" h="834389">
                <a:moveTo>
                  <a:pt x="955713" y="690651"/>
                </a:moveTo>
                <a:lnTo>
                  <a:pt x="939584" y="644550"/>
                </a:lnTo>
                <a:lnTo>
                  <a:pt x="896175" y="611289"/>
                </a:lnTo>
                <a:lnTo>
                  <a:pt x="861733" y="592785"/>
                </a:lnTo>
                <a:lnTo>
                  <a:pt x="824903" y="577862"/>
                </a:lnTo>
                <a:lnTo>
                  <a:pt x="786866" y="566521"/>
                </a:lnTo>
                <a:lnTo>
                  <a:pt x="730326" y="553402"/>
                </a:lnTo>
                <a:lnTo>
                  <a:pt x="668997" y="547433"/>
                </a:lnTo>
                <a:lnTo>
                  <a:pt x="639826" y="548627"/>
                </a:lnTo>
                <a:lnTo>
                  <a:pt x="580301" y="558177"/>
                </a:lnTo>
                <a:lnTo>
                  <a:pt x="513549" y="578319"/>
                </a:lnTo>
                <a:lnTo>
                  <a:pt x="477456" y="593979"/>
                </a:lnTo>
                <a:lnTo>
                  <a:pt x="443166" y="612622"/>
                </a:lnTo>
                <a:lnTo>
                  <a:pt x="410959" y="633361"/>
                </a:lnTo>
                <a:lnTo>
                  <a:pt x="384073" y="674547"/>
                </a:lnTo>
                <a:lnTo>
                  <a:pt x="382282" y="690651"/>
                </a:lnTo>
                <a:lnTo>
                  <a:pt x="382282" y="833882"/>
                </a:lnTo>
                <a:lnTo>
                  <a:pt x="955713" y="833882"/>
                </a:lnTo>
                <a:lnTo>
                  <a:pt x="955713" y="690651"/>
                </a:lnTo>
                <a:close/>
              </a:path>
              <a:path w="1338579" h="834389">
                <a:moveTo>
                  <a:pt x="1194638" y="143230"/>
                </a:moveTo>
                <a:lnTo>
                  <a:pt x="1187335" y="97955"/>
                </a:lnTo>
                <a:lnTo>
                  <a:pt x="1166977" y="58635"/>
                </a:lnTo>
                <a:lnTo>
                  <a:pt x="1135951" y="27635"/>
                </a:lnTo>
                <a:lnTo>
                  <a:pt x="1096594" y="7302"/>
                </a:lnTo>
                <a:lnTo>
                  <a:pt x="1051280" y="0"/>
                </a:lnTo>
                <a:lnTo>
                  <a:pt x="1005967" y="7302"/>
                </a:lnTo>
                <a:lnTo>
                  <a:pt x="966622" y="27635"/>
                </a:lnTo>
                <a:lnTo>
                  <a:pt x="935583" y="58635"/>
                </a:lnTo>
                <a:lnTo>
                  <a:pt x="915238" y="97955"/>
                </a:lnTo>
                <a:lnTo>
                  <a:pt x="907923" y="143230"/>
                </a:lnTo>
                <a:lnTo>
                  <a:pt x="915238" y="188493"/>
                </a:lnTo>
                <a:lnTo>
                  <a:pt x="935583" y="227812"/>
                </a:lnTo>
                <a:lnTo>
                  <a:pt x="966622" y="258813"/>
                </a:lnTo>
                <a:lnTo>
                  <a:pt x="1005967" y="279146"/>
                </a:lnTo>
                <a:lnTo>
                  <a:pt x="1051280" y="286448"/>
                </a:lnTo>
                <a:lnTo>
                  <a:pt x="1096594" y="279146"/>
                </a:lnTo>
                <a:lnTo>
                  <a:pt x="1135951" y="258813"/>
                </a:lnTo>
                <a:lnTo>
                  <a:pt x="1166977" y="227812"/>
                </a:lnTo>
                <a:lnTo>
                  <a:pt x="1187335" y="188493"/>
                </a:lnTo>
                <a:lnTo>
                  <a:pt x="1194638" y="143230"/>
                </a:lnTo>
                <a:close/>
              </a:path>
              <a:path w="1338579" h="834389">
                <a:moveTo>
                  <a:pt x="1337995" y="467868"/>
                </a:moveTo>
                <a:lnTo>
                  <a:pt x="1321866" y="421767"/>
                </a:lnTo>
                <a:lnTo>
                  <a:pt x="1278458" y="388493"/>
                </a:lnTo>
                <a:lnTo>
                  <a:pt x="1244015" y="369989"/>
                </a:lnTo>
                <a:lnTo>
                  <a:pt x="1207185" y="355079"/>
                </a:lnTo>
                <a:lnTo>
                  <a:pt x="1169149" y="343738"/>
                </a:lnTo>
                <a:lnTo>
                  <a:pt x="1112608" y="330606"/>
                </a:lnTo>
                <a:lnTo>
                  <a:pt x="1051280" y="324637"/>
                </a:lnTo>
                <a:lnTo>
                  <a:pt x="1022108" y="325831"/>
                </a:lnTo>
                <a:lnTo>
                  <a:pt x="962583" y="335381"/>
                </a:lnTo>
                <a:lnTo>
                  <a:pt x="904735" y="353682"/>
                </a:lnTo>
                <a:lnTo>
                  <a:pt x="876071" y="366014"/>
                </a:lnTo>
                <a:lnTo>
                  <a:pt x="876071" y="369201"/>
                </a:lnTo>
                <a:lnTo>
                  <a:pt x="872032" y="408978"/>
                </a:lnTo>
                <a:lnTo>
                  <a:pt x="860539" y="446379"/>
                </a:lnTo>
                <a:lnTo>
                  <a:pt x="842467" y="480199"/>
                </a:lnTo>
                <a:lnTo>
                  <a:pt x="818730" y="509244"/>
                </a:lnTo>
                <a:lnTo>
                  <a:pt x="861783" y="524700"/>
                </a:lnTo>
                <a:lnTo>
                  <a:pt x="900366" y="542264"/>
                </a:lnTo>
                <a:lnTo>
                  <a:pt x="934758" y="561606"/>
                </a:lnTo>
                <a:lnTo>
                  <a:pt x="979208" y="595566"/>
                </a:lnTo>
                <a:lnTo>
                  <a:pt x="990752" y="611085"/>
                </a:lnTo>
                <a:lnTo>
                  <a:pt x="1337995" y="611085"/>
                </a:lnTo>
                <a:lnTo>
                  <a:pt x="1337995" y="467868"/>
                </a:lnTo>
                <a:close/>
              </a:path>
            </a:pathLst>
          </a:custGeom>
          <a:solidFill>
            <a:srgbClr val="A7A8A7">
              <a:alpha val="3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26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6340" y="1557477"/>
            <a:ext cx="1781302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2022,</a:t>
            </a:r>
            <a:r>
              <a:rPr sz="2650" b="1" spc="13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Estado</a:t>
            </a:r>
            <a:r>
              <a:rPr sz="2650" b="1" spc="1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1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México</a:t>
            </a:r>
            <a:r>
              <a:rPr sz="2650" b="1" spc="1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fue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1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entidad</a:t>
            </a:r>
            <a:r>
              <a:rPr sz="2650" spc="1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ejerció</a:t>
            </a:r>
            <a:r>
              <a:rPr sz="2650" spc="1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mayor</a:t>
            </a:r>
            <a:r>
              <a:rPr sz="2650" spc="1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presupuesto,</a:t>
            </a:r>
            <a:r>
              <a:rPr sz="2650" spc="1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mientras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Colima</a:t>
            </a:r>
            <a:r>
              <a:rPr sz="2650" b="1" spc="13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ejerció</a:t>
            </a:r>
            <a:r>
              <a:rPr sz="2650" spc="13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menor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6005" y="1959726"/>
            <a:ext cx="19621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latin typeface="Arial MT"/>
                <a:cs typeface="Arial MT"/>
              </a:rPr>
              <a:t>presupuesto.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05"/>
              </a:spcBef>
            </a:pPr>
            <a:r>
              <a:rPr dirty="0"/>
              <a:t>Presupuesto</a:t>
            </a:r>
            <a:r>
              <a:rPr spc="15" dirty="0"/>
              <a:t> </a:t>
            </a:r>
            <a:r>
              <a:rPr spc="-10" dirty="0"/>
              <a:t>ejercido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2866" y="3344660"/>
            <a:ext cx="909319" cy="669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280"/>
              </a:lnSpc>
            </a:pP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Presupuesto</a:t>
            </a:r>
            <a:r>
              <a:rPr sz="1950" b="1" i="1" spc="7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ejercido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por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las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administraciones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públicas</a:t>
            </a:r>
            <a:endParaRPr sz="1950">
              <a:latin typeface="Arial"/>
              <a:cs typeface="Arial"/>
            </a:endParaRPr>
          </a:p>
          <a:p>
            <a:pPr marL="913130" marR="903605" algn="ctr">
              <a:lnSpc>
                <a:spcPct val="101499"/>
              </a:lnSpc>
            </a:pP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estatales,</a:t>
            </a:r>
            <a:r>
              <a:rPr sz="1950" b="1" i="1" spc="7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entidad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federativa,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12686"/>
                </a:solidFill>
                <a:latin typeface="Arial"/>
                <a:cs typeface="Arial"/>
              </a:rPr>
              <a:t>2022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(Millones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pesos)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492324" y="6620756"/>
            <a:ext cx="2075180" cy="942975"/>
            <a:chOff x="14492324" y="6620756"/>
            <a:chExt cx="2075180" cy="942975"/>
          </a:xfrm>
        </p:grpSpPr>
        <p:sp>
          <p:nvSpPr>
            <p:cNvPr id="11" name="object 11"/>
            <p:cNvSpPr/>
            <p:nvPr/>
          </p:nvSpPr>
          <p:spPr>
            <a:xfrm>
              <a:off x="14492313" y="6620757"/>
              <a:ext cx="2075180" cy="942975"/>
            </a:xfrm>
            <a:custGeom>
              <a:avLst/>
              <a:gdLst/>
              <a:ahLst/>
              <a:cxnLst/>
              <a:rect l="l" t="t" r="r" b="b"/>
              <a:pathLst>
                <a:path w="2075180" h="942975">
                  <a:moveTo>
                    <a:pt x="1225931" y="471474"/>
                  </a:moveTo>
                  <a:lnTo>
                    <a:pt x="1220952" y="417423"/>
                  </a:lnTo>
                  <a:lnTo>
                    <a:pt x="1206754" y="367804"/>
                  </a:lnTo>
                  <a:lnTo>
                    <a:pt x="1184490" y="324040"/>
                  </a:lnTo>
                  <a:lnTo>
                    <a:pt x="1155280" y="287528"/>
                  </a:lnTo>
                  <a:lnTo>
                    <a:pt x="1120267" y="259702"/>
                  </a:lnTo>
                  <a:lnTo>
                    <a:pt x="1080566" y="241973"/>
                  </a:lnTo>
                  <a:lnTo>
                    <a:pt x="1037323" y="235750"/>
                  </a:lnTo>
                  <a:lnTo>
                    <a:pt x="994079" y="241973"/>
                  </a:lnTo>
                  <a:lnTo>
                    <a:pt x="954379" y="259702"/>
                  </a:lnTo>
                  <a:lnTo>
                    <a:pt x="919365" y="287528"/>
                  </a:lnTo>
                  <a:lnTo>
                    <a:pt x="890155" y="324040"/>
                  </a:lnTo>
                  <a:lnTo>
                    <a:pt x="867892" y="367804"/>
                  </a:lnTo>
                  <a:lnTo>
                    <a:pt x="853706" y="417423"/>
                  </a:lnTo>
                  <a:lnTo>
                    <a:pt x="848715" y="471474"/>
                  </a:lnTo>
                  <a:lnTo>
                    <a:pt x="853706" y="525526"/>
                  </a:lnTo>
                  <a:lnTo>
                    <a:pt x="867892" y="575144"/>
                  </a:lnTo>
                  <a:lnTo>
                    <a:pt x="890155" y="618909"/>
                  </a:lnTo>
                  <a:lnTo>
                    <a:pt x="919365" y="655421"/>
                  </a:lnTo>
                  <a:lnTo>
                    <a:pt x="954379" y="683247"/>
                  </a:lnTo>
                  <a:lnTo>
                    <a:pt x="994079" y="700976"/>
                  </a:lnTo>
                  <a:lnTo>
                    <a:pt x="1037323" y="707199"/>
                  </a:lnTo>
                  <a:lnTo>
                    <a:pt x="1080566" y="700976"/>
                  </a:lnTo>
                  <a:lnTo>
                    <a:pt x="1120267" y="683247"/>
                  </a:lnTo>
                  <a:lnTo>
                    <a:pt x="1155280" y="655421"/>
                  </a:lnTo>
                  <a:lnTo>
                    <a:pt x="1184490" y="618909"/>
                  </a:lnTo>
                  <a:lnTo>
                    <a:pt x="1206754" y="575144"/>
                  </a:lnTo>
                  <a:lnTo>
                    <a:pt x="1220952" y="525526"/>
                  </a:lnTo>
                  <a:lnTo>
                    <a:pt x="1225931" y="471474"/>
                  </a:lnTo>
                  <a:close/>
                </a:path>
                <a:path w="2075180" h="942975">
                  <a:moveTo>
                    <a:pt x="2074672" y="0"/>
                  </a:moveTo>
                  <a:lnTo>
                    <a:pt x="1933194" y="0"/>
                  </a:lnTo>
                  <a:lnTo>
                    <a:pt x="1933194" y="212166"/>
                  </a:lnTo>
                  <a:lnTo>
                    <a:pt x="1933194" y="730770"/>
                  </a:lnTo>
                  <a:lnTo>
                    <a:pt x="1862493" y="801484"/>
                  </a:lnTo>
                  <a:lnTo>
                    <a:pt x="235737" y="801484"/>
                  </a:lnTo>
                  <a:lnTo>
                    <a:pt x="141439" y="707212"/>
                  </a:lnTo>
                  <a:lnTo>
                    <a:pt x="141439" y="235762"/>
                  </a:lnTo>
                  <a:lnTo>
                    <a:pt x="235737" y="141439"/>
                  </a:lnTo>
                  <a:lnTo>
                    <a:pt x="1862493" y="141439"/>
                  </a:lnTo>
                  <a:lnTo>
                    <a:pt x="1933194" y="212166"/>
                  </a:lnTo>
                  <a:lnTo>
                    <a:pt x="1933194" y="0"/>
                  </a:lnTo>
                  <a:lnTo>
                    <a:pt x="0" y="0"/>
                  </a:lnTo>
                  <a:lnTo>
                    <a:pt x="0" y="942949"/>
                  </a:lnTo>
                  <a:lnTo>
                    <a:pt x="2074672" y="942949"/>
                  </a:lnTo>
                  <a:lnTo>
                    <a:pt x="2074672" y="801484"/>
                  </a:lnTo>
                  <a:lnTo>
                    <a:pt x="2074672" y="141439"/>
                  </a:lnTo>
                  <a:lnTo>
                    <a:pt x="207467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69523" y="7021506"/>
              <a:ext cx="141454" cy="1414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8311" y="7021507"/>
              <a:ext cx="141454" cy="14143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4761071" y="5979597"/>
            <a:ext cx="1600835" cy="547370"/>
          </a:xfrm>
          <a:custGeom>
            <a:avLst/>
            <a:gdLst/>
            <a:ahLst/>
            <a:cxnLst/>
            <a:rect l="l" t="t" r="r" b="b"/>
            <a:pathLst>
              <a:path w="1600834" h="547370">
                <a:moveTo>
                  <a:pt x="1367396" y="247510"/>
                </a:moveTo>
                <a:lnTo>
                  <a:pt x="1268374" y="0"/>
                </a:lnTo>
                <a:lnTo>
                  <a:pt x="0" y="518591"/>
                </a:lnTo>
                <a:lnTo>
                  <a:pt x="726135" y="374802"/>
                </a:lnTo>
                <a:lnTo>
                  <a:pt x="1190574" y="186220"/>
                </a:lnTo>
                <a:lnTo>
                  <a:pt x="1225943" y="275793"/>
                </a:lnTo>
                <a:lnTo>
                  <a:pt x="1367396" y="247510"/>
                </a:lnTo>
                <a:close/>
              </a:path>
              <a:path w="1600834" h="547370">
                <a:moveTo>
                  <a:pt x="1600796" y="546887"/>
                </a:moveTo>
                <a:lnTo>
                  <a:pt x="1553641" y="306438"/>
                </a:lnTo>
                <a:lnTo>
                  <a:pt x="344208" y="546887"/>
                </a:lnTo>
                <a:lnTo>
                  <a:pt x="1067981" y="546887"/>
                </a:lnTo>
                <a:lnTo>
                  <a:pt x="1440472" y="473811"/>
                </a:lnTo>
                <a:lnTo>
                  <a:pt x="1456982" y="546887"/>
                </a:lnTo>
                <a:lnTo>
                  <a:pt x="1600796" y="54688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692173" y="2236580"/>
            <a:ext cx="4283710" cy="8970645"/>
            <a:chOff x="7692173" y="2236580"/>
            <a:chExt cx="4283710" cy="897064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4843" y="8161008"/>
              <a:ext cx="432237" cy="2437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4843" y="2278045"/>
              <a:ext cx="4280916" cy="2437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843" y="2558247"/>
              <a:ext cx="2688922" cy="86485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96100" y="8182368"/>
              <a:ext cx="364490" cy="156210"/>
            </a:xfrm>
            <a:custGeom>
              <a:avLst/>
              <a:gdLst/>
              <a:ahLst/>
              <a:cxnLst/>
              <a:rect l="l" t="t" r="r" b="b"/>
              <a:pathLst>
                <a:path w="364490" h="156209">
                  <a:moveTo>
                    <a:pt x="364386" y="0"/>
                  </a:moveTo>
                  <a:lnTo>
                    <a:pt x="0" y="0"/>
                  </a:lnTo>
                  <a:lnTo>
                    <a:pt x="0" y="155806"/>
                  </a:lnTo>
                  <a:lnTo>
                    <a:pt x="364386" y="155806"/>
                  </a:lnTo>
                  <a:lnTo>
                    <a:pt x="364386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96100" y="2299406"/>
              <a:ext cx="4213225" cy="156210"/>
            </a:xfrm>
            <a:custGeom>
              <a:avLst/>
              <a:gdLst/>
              <a:ahLst/>
              <a:cxnLst/>
              <a:rect l="l" t="t" r="r" b="b"/>
              <a:pathLst>
                <a:path w="4213225" h="156210">
                  <a:moveTo>
                    <a:pt x="4213065" y="0"/>
                  </a:moveTo>
                  <a:lnTo>
                    <a:pt x="0" y="0"/>
                  </a:lnTo>
                  <a:lnTo>
                    <a:pt x="0" y="155806"/>
                  </a:lnTo>
                  <a:lnTo>
                    <a:pt x="4213065" y="155806"/>
                  </a:lnTo>
                  <a:lnTo>
                    <a:pt x="4213065" y="0"/>
                  </a:lnTo>
                  <a:close/>
                </a:path>
              </a:pathLst>
            </a:custGeom>
            <a:solidFill>
              <a:srgbClr val="C12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96098" y="2579617"/>
              <a:ext cx="2621280" cy="8561070"/>
            </a:xfrm>
            <a:custGeom>
              <a:avLst/>
              <a:gdLst/>
              <a:ahLst/>
              <a:cxnLst/>
              <a:rect l="l" t="t" r="r" b="b"/>
              <a:pathLst>
                <a:path w="2621279" h="8561070">
                  <a:moveTo>
                    <a:pt x="172135" y="8404771"/>
                  </a:moveTo>
                  <a:lnTo>
                    <a:pt x="0" y="8404771"/>
                  </a:lnTo>
                  <a:lnTo>
                    <a:pt x="0" y="8560575"/>
                  </a:lnTo>
                  <a:lnTo>
                    <a:pt x="172135" y="8560575"/>
                  </a:lnTo>
                  <a:lnTo>
                    <a:pt x="172135" y="8404771"/>
                  </a:lnTo>
                  <a:close/>
                </a:path>
                <a:path w="2621279" h="8561070">
                  <a:moveTo>
                    <a:pt x="207314" y="8124571"/>
                  </a:moveTo>
                  <a:lnTo>
                    <a:pt x="0" y="8124571"/>
                  </a:lnTo>
                  <a:lnTo>
                    <a:pt x="0" y="8280374"/>
                  </a:lnTo>
                  <a:lnTo>
                    <a:pt x="207314" y="8280374"/>
                  </a:lnTo>
                  <a:lnTo>
                    <a:pt x="207314" y="8124571"/>
                  </a:lnTo>
                  <a:close/>
                </a:path>
                <a:path w="2621279" h="8561070">
                  <a:moveTo>
                    <a:pt x="234962" y="7844358"/>
                  </a:moveTo>
                  <a:lnTo>
                    <a:pt x="0" y="7844358"/>
                  </a:lnTo>
                  <a:lnTo>
                    <a:pt x="0" y="8000174"/>
                  </a:lnTo>
                  <a:lnTo>
                    <a:pt x="234962" y="8000174"/>
                  </a:lnTo>
                  <a:lnTo>
                    <a:pt x="234962" y="7844358"/>
                  </a:lnTo>
                  <a:close/>
                </a:path>
                <a:path w="2621279" h="8561070">
                  <a:moveTo>
                    <a:pt x="246265" y="7564158"/>
                  </a:moveTo>
                  <a:lnTo>
                    <a:pt x="0" y="7564158"/>
                  </a:lnTo>
                  <a:lnTo>
                    <a:pt x="0" y="7719974"/>
                  </a:lnTo>
                  <a:lnTo>
                    <a:pt x="246265" y="7719974"/>
                  </a:lnTo>
                  <a:lnTo>
                    <a:pt x="246265" y="7564158"/>
                  </a:lnTo>
                  <a:close/>
                </a:path>
                <a:path w="2621279" h="8561070">
                  <a:moveTo>
                    <a:pt x="311607" y="7283958"/>
                  </a:moveTo>
                  <a:lnTo>
                    <a:pt x="0" y="7283958"/>
                  </a:lnTo>
                  <a:lnTo>
                    <a:pt x="0" y="7439774"/>
                  </a:lnTo>
                  <a:lnTo>
                    <a:pt x="311607" y="7439774"/>
                  </a:lnTo>
                  <a:lnTo>
                    <a:pt x="311607" y="7283958"/>
                  </a:lnTo>
                  <a:close/>
                </a:path>
                <a:path w="2621279" h="8561070">
                  <a:moveTo>
                    <a:pt x="316636" y="7003758"/>
                  </a:moveTo>
                  <a:lnTo>
                    <a:pt x="0" y="7003758"/>
                  </a:lnTo>
                  <a:lnTo>
                    <a:pt x="0" y="7159574"/>
                  </a:lnTo>
                  <a:lnTo>
                    <a:pt x="316636" y="7159574"/>
                  </a:lnTo>
                  <a:lnTo>
                    <a:pt x="316636" y="7003758"/>
                  </a:lnTo>
                  <a:close/>
                </a:path>
                <a:path w="2621279" h="8561070">
                  <a:moveTo>
                    <a:pt x="320408" y="6723558"/>
                  </a:moveTo>
                  <a:lnTo>
                    <a:pt x="0" y="6723558"/>
                  </a:lnTo>
                  <a:lnTo>
                    <a:pt x="0" y="6879361"/>
                  </a:lnTo>
                  <a:lnTo>
                    <a:pt x="320408" y="6879361"/>
                  </a:lnTo>
                  <a:lnTo>
                    <a:pt x="320408" y="6723558"/>
                  </a:lnTo>
                  <a:close/>
                </a:path>
                <a:path w="2621279" h="8561070">
                  <a:moveTo>
                    <a:pt x="336740" y="6443358"/>
                  </a:moveTo>
                  <a:lnTo>
                    <a:pt x="0" y="6443358"/>
                  </a:lnTo>
                  <a:lnTo>
                    <a:pt x="0" y="6599161"/>
                  </a:lnTo>
                  <a:lnTo>
                    <a:pt x="336740" y="6599161"/>
                  </a:lnTo>
                  <a:lnTo>
                    <a:pt x="336740" y="6443358"/>
                  </a:lnTo>
                  <a:close/>
                </a:path>
                <a:path w="2621279" h="8561070">
                  <a:moveTo>
                    <a:pt x="344284" y="6163157"/>
                  </a:moveTo>
                  <a:lnTo>
                    <a:pt x="0" y="6163157"/>
                  </a:lnTo>
                  <a:lnTo>
                    <a:pt x="0" y="6318961"/>
                  </a:lnTo>
                  <a:lnTo>
                    <a:pt x="344284" y="6318961"/>
                  </a:lnTo>
                  <a:lnTo>
                    <a:pt x="344284" y="6163157"/>
                  </a:lnTo>
                  <a:close/>
                </a:path>
                <a:path w="2621279" h="8561070">
                  <a:moveTo>
                    <a:pt x="363131" y="5882957"/>
                  </a:moveTo>
                  <a:lnTo>
                    <a:pt x="0" y="5882957"/>
                  </a:lnTo>
                  <a:lnTo>
                    <a:pt x="0" y="6038761"/>
                  </a:lnTo>
                  <a:lnTo>
                    <a:pt x="363131" y="6038761"/>
                  </a:lnTo>
                  <a:lnTo>
                    <a:pt x="363131" y="5882957"/>
                  </a:lnTo>
                  <a:close/>
                </a:path>
                <a:path w="2621279" h="8561070">
                  <a:moveTo>
                    <a:pt x="436003" y="5322557"/>
                  </a:moveTo>
                  <a:lnTo>
                    <a:pt x="0" y="5322557"/>
                  </a:lnTo>
                  <a:lnTo>
                    <a:pt x="0" y="5478361"/>
                  </a:lnTo>
                  <a:lnTo>
                    <a:pt x="436003" y="5478361"/>
                  </a:lnTo>
                  <a:lnTo>
                    <a:pt x="436003" y="5322557"/>
                  </a:lnTo>
                  <a:close/>
                </a:path>
                <a:path w="2621279" h="8561070">
                  <a:moveTo>
                    <a:pt x="522706" y="5042357"/>
                  </a:moveTo>
                  <a:lnTo>
                    <a:pt x="0" y="5042357"/>
                  </a:lnTo>
                  <a:lnTo>
                    <a:pt x="0" y="5198161"/>
                  </a:lnTo>
                  <a:lnTo>
                    <a:pt x="522706" y="5198161"/>
                  </a:lnTo>
                  <a:lnTo>
                    <a:pt x="522706" y="5042357"/>
                  </a:lnTo>
                  <a:close/>
                </a:path>
                <a:path w="2621279" h="8561070">
                  <a:moveTo>
                    <a:pt x="559142" y="4762157"/>
                  </a:moveTo>
                  <a:lnTo>
                    <a:pt x="0" y="4762157"/>
                  </a:lnTo>
                  <a:lnTo>
                    <a:pt x="0" y="4917960"/>
                  </a:lnTo>
                  <a:lnTo>
                    <a:pt x="559142" y="4917960"/>
                  </a:lnTo>
                  <a:lnTo>
                    <a:pt x="559142" y="4762157"/>
                  </a:lnTo>
                  <a:close/>
                </a:path>
                <a:path w="2621279" h="8561070">
                  <a:moveTo>
                    <a:pt x="561657" y="4481957"/>
                  </a:moveTo>
                  <a:lnTo>
                    <a:pt x="0" y="4481957"/>
                  </a:lnTo>
                  <a:lnTo>
                    <a:pt x="0" y="4637760"/>
                  </a:lnTo>
                  <a:lnTo>
                    <a:pt x="561657" y="4637760"/>
                  </a:lnTo>
                  <a:lnTo>
                    <a:pt x="561657" y="4481957"/>
                  </a:lnTo>
                  <a:close/>
                </a:path>
                <a:path w="2621279" h="8561070">
                  <a:moveTo>
                    <a:pt x="598093" y="4201757"/>
                  </a:moveTo>
                  <a:lnTo>
                    <a:pt x="0" y="4201757"/>
                  </a:lnTo>
                  <a:lnTo>
                    <a:pt x="0" y="4357560"/>
                  </a:lnTo>
                  <a:lnTo>
                    <a:pt x="598093" y="4357560"/>
                  </a:lnTo>
                  <a:lnTo>
                    <a:pt x="598093" y="4201757"/>
                  </a:lnTo>
                  <a:close/>
                </a:path>
                <a:path w="2621279" h="8561070">
                  <a:moveTo>
                    <a:pt x="623227" y="3921556"/>
                  </a:moveTo>
                  <a:lnTo>
                    <a:pt x="0" y="3921556"/>
                  </a:lnTo>
                  <a:lnTo>
                    <a:pt x="0" y="4077360"/>
                  </a:lnTo>
                  <a:lnTo>
                    <a:pt x="623227" y="4077360"/>
                  </a:lnTo>
                  <a:lnTo>
                    <a:pt x="623227" y="3921556"/>
                  </a:lnTo>
                  <a:close/>
                </a:path>
                <a:path w="2621279" h="8561070">
                  <a:moveTo>
                    <a:pt x="660920" y="3641356"/>
                  </a:moveTo>
                  <a:lnTo>
                    <a:pt x="0" y="3641356"/>
                  </a:lnTo>
                  <a:lnTo>
                    <a:pt x="0" y="3797160"/>
                  </a:lnTo>
                  <a:lnTo>
                    <a:pt x="660920" y="3797160"/>
                  </a:lnTo>
                  <a:lnTo>
                    <a:pt x="660920" y="3641356"/>
                  </a:lnTo>
                  <a:close/>
                </a:path>
                <a:path w="2621279" h="8561070">
                  <a:moveTo>
                    <a:pt x="663435" y="3361144"/>
                  </a:moveTo>
                  <a:lnTo>
                    <a:pt x="0" y="3361144"/>
                  </a:lnTo>
                  <a:lnTo>
                    <a:pt x="0" y="3516960"/>
                  </a:lnTo>
                  <a:lnTo>
                    <a:pt x="663435" y="3516960"/>
                  </a:lnTo>
                  <a:lnTo>
                    <a:pt x="663435" y="3361144"/>
                  </a:lnTo>
                  <a:close/>
                </a:path>
                <a:path w="2621279" h="8561070">
                  <a:moveTo>
                    <a:pt x="711174" y="3080943"/>
                  </a:moveTo>
                  <a:lnTo>
                    <a:pt x="0" y="3080943"/>
                  </a:lnTo>
                  <a:lnTo>
                    <a:pt x="0" y="3236760"/>
                  </a:lnTo>
                  <a:lnTo>
                    <a:pt x="711174" y="3236760"/>
                  </a:lnTo>
                  <a:lnTo>
                    <a:pt x="711174" y="3080943"/>
                  </a:lnTo>
                  <a:close/>
                </a:path>
                <a:path w="2621279" h="8561070">
                  <a:moveTo>
                    <a:pt x="797877" y="2800743"/>
                  </a:moveTo>
                  <a:lnTo>
                    <a:pt x="0" y="2800743"/>
                  </a:lnTo>
                  <a:lnTo>
                    <a:pt x="0" y="2956560"/>
                  </a:lnTo>
                  <a:lnTo>
                    <a:pt x="797877" y="2956560"/>
                  </a:lnTo>
                  <a:lnTo>
                    <a:pt x="797877" y="2800743"/>
                  </a:lnTo>
                  <a:close/>
                </a:path>
                <a:path w="2621279" h="8561070">
                  <a:moveTo>
                    <a:pt x="823010" y="2520543"/>
                  </a:moveTo>
                  <a:lnTo>
                    <a:pt x="0" y="2520543"/>
                  </a:lnTo>
                  <a:lnTo>
                    <a:pt x="0" y="2676360"/>
                  </a:lnTo>
                  <a:lnTo>
                    <a:pt x="823010" y="2676360"/>
                  </a:lnTo>
                  <a:lnTo>
                    <a:pt x="823010" y="2520543"/>
                  </a:lnTo>
                  <a:close/>
                </a:path>
                <a:path w="2621279" h="8561070">
                  <a:moveTo>
                    <a:pt x="856932" y="2240343"/>
                  </a:moveTo>
                  <a:lnTo>
                    <a:pt x="0" y="2240343"/>
                  </a:lnTo>
                  <a:lnTo>
                    <a:pt x="0" y="2396147"/>
                  </a:lnTo>
                  <a:lnTo>
                    <a:pt x="856932" y="2396147"/>
                  </a:lnTo>
                  <a:lnTo>
                    <a:pt x="856932" y="2240343"/>
                  </a:lnTo>
                  <a:close/>
                </a:path>
                <a:path w="2621279" h="8561070">
                  <a:moveTo>
                    <a:pt x="865733" y="1960143"/>
                  </a:moveTo>
                  <a:lnTo>
                    <a:pt x="0" y="1960143"/>
                  </a:lnTo>
                  <a:lnTo>
                    <a:pt x="0" y="2115947"/>
                  </a:lnTo>
                  <a:lnTo>
                    <a:pt x="865733" y="2115947"/>
                  </a:lnTo>
                  <a:lnTo>
                    <a:pt x="865733" y="1960143"/>
                  </a:lnTo>
                  <a:close/>
                </a:path>
                <a:path w="2621279" h="8561070">
                  <a:moveTo>
                    <a:pt x="1321841" y="1679943"/>
                  </a:moveTo>
                  <a:lnTo>
                    <a:pt x="0" y="1679943"/>
                  </a:lnTo>
                  <a:lnTo>
                    <a:pt x="0" y="1835746"/>
                  </a:lnTo>
                  <a:lnTo>
                    <a:pt x="1321841" y="1835746"/>
                  </a:lnTo>
                  <a:lnTo>
                    <a:pt x="1321841" y="1679943"/>
                  </a:lnTo>
                  <a:close/>
                </a:path>
                <a:path w="2621279" h="8561070">
                  <a:moveTo>
                    <a:pt x="1338173" y="1399743"/>
                  </a:moveTo>
                  <a:lnTo>
                    <a:pt x="0" y="1399743"/>
                  </a:lnTo>
                  <a:lnTo>
                    <a:pt x="0" y="1555546"/>
                  </a:lnTo>
                  <a:lnTo>
                    <a:pt x="1338173" y="1555546"/>
                  </a:lnTo>
                  <a:lnTo>
                    <a:pt x="1338173" y="1399743"/>
                  </a:lnTo>
                  <a:close/>
                </a:path>
                <a:path w="2621279" h="8561070">
                  <a:moveTo>
                    <a:pt x="1346974" y="1120800"/>
                  </a:moveTo>
                  <a:lnTo>
                    <a:pt x="0" y="1120800"/>
                  </a:lnTo>
                  <a:lnTo>
                    <a:pt x="0" y="1275346"/>
                  </a:lnTo>
                  <a:lnTo>
                    <a:pt x="1346974" y="1275346"/>
                  </a:lnTo>
                  <a:lnTo>
                    <a:pt x="1346974" y="1120800"/>
                  </a:lnTo>
                  <a:close/>
                </a:path>
                <a:path w="2621279" h="8561070">
                  <a:moveTo>
                    <a:pt x="1385925" y="840600"/>
                  </a:moveTo>
                  <a:lnTo>
                    <a:pt x="0" y="840600"/>
                  </a:lnTo>
                  <a:lnTo>
                    <a:pt x="0" y="995146"/>
                  </a:lnTo>
                  <a:lnTo>
                    <a:pt x="1385925" y="995146"/>
                  </a:lnTo>
                  <a:lnTo>
                    <a:pt x="1385925" y="840600"/>
                  </a:lnTo>
                  <a:close/>
                </a:path>
                <a:path w="2621279" h="8561070">
                  <a:moveTo>
                    <a:pt x="1443723" y="560400"/>
                  </a:moveTo>
                  <a:lnTo>
                    <a:pt x="0" y="560400"/>
                  </a:lnTo>
                  <a:lnTo>
                    <a:pt x="0" y="714946"/>
                  </a:lnTo>
                  <a:lnTo>
                    <a:pt x="1443723" y="714946"/>
                  </a:lnTo>
                  <a:lnTo>
                    <a:pt x="1443723" y="560400"/>
                  </a:lnTo>
                  <a:close/>
                </a:path>
                <a:path w="2621279" h="8561070">
                  <a:moveTo>
                    <a:pt x="1733969" y="280200"/>
                  </a:moveTo>
                  <a:lnTo>
                    <a:pt x="0" y="280200"/>
                  </a:lnTo>
                  <a:lnTo>
                    <a:pt x="0" y="434746"/>
                  </a:lnTo>
                  <a:lnTo>
                    <a:pt x="1733969" y="434746"/>
                  </a:lnTo>
                  <a:lnTo>
                    <a:pt x="1733969" y="280200"/>
                  </a:lnTo>
                  <a:close/>
                </a:path>
                <a:path w="2621279" h="8561070">
                  <a:moveTo>
                    <a:pt x="2621064" y="0"/>
                  </a:moveTo>
                  <a:lnTo>
                    <a:pt x="0" y="0"/>
                  </a:lnTo>
                  <a:lnTo>
                    <a:pt x="0" y="154546"/>
                  </a:lnTo>
                  <a:lnTo>
                    <a:pt x="2621064" y="154546"/>
                  </a:lnTo>
                  <a:lnTo>
                    <a:pt x="2621064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96100" y="2236580"/>
              <a:ext cx="0" cy="8965565"/>
            </a:xfrm>
            <a:custGeom>
              <a:avLst/>
              <a:gdLst/>
              <a:ahLst/>
              <a:cxnLst/>
              <a:rect l="l" t="t" r="r" b="b"/>
              <a:pathLst>
                <a:path h="8965565">
                  <a:moveTo>
                    <a:pt x="0" y="8965172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79216" y="10908958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13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105.6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15498" y="10628820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15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857.5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42984" y="10348683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17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946.6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53539" y="10068545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18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750.7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9285" y="9788407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23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747.5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4343" y="9508268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24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132.0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27861" y="9228130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24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405.5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44573" y="8947992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25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673.3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51829" y="8667854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26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227.9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0519" y="8387716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27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644.6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72279" y="8107578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27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774.2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43523" y="7827440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33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188.7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30379" y="6970754"/>
            <a:ext cx="919480" cy="8661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59"/>
              </a:spcBef>
            </a:pPr>
            <a:r>
              <a:rPr sz="1700" dirty="0">
                <a:latin typeface="Arial MT"/>
                <a:cs typeface="Arial MT"/>
              </a:rPr>
              <a:t>42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781.2</a:t>
            </a:r>
            <a:endParaRPr sz="1700">
              <a:latin typeface="Arial MT"/>
              <a:cs typeface="Arial MT"/>
            </a:endParaRPr>
          </a:p>
          <a:p>
            <a:pPr marL="48895">
              <a:lnSpc>
                <a:spcPct val="100000"/>
              </a:lnSpc>
              <a:spcBef>
                <a:spcPts val="165"/>
              </a:spcBef>
            </a:pPr>
            <a:r>
              <a:rPr sz="1700" dirty="0">
                <a:latin typeface="Arial MT"/>
                <a:cs typeface="Arial MT"/>
              </a:rPr>
              <a:t>42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583.1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dirty="0">
                <a:latin typeface="Arial MT"/>
                <a:cs typeface="Arial MT"/>
              </a:rPr>
              <a:t>39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790.1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05361" y="6706888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45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493.0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31307" y="6426749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47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463.5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69348" y="5850202"/>
            <a:ext cx="881380" cy="5861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259"/>
              </a:spcBef>
            </a:pPr>
            <a:r>
              <a:rPr sz="1700" dirty="0">
                <a:latin typeface="Arial MT"/>
                <a:cs typeface="Arial MT"/>
              </a:rPr>
              <a:t>50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456.6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dirty="0">
                <a:latin typeface="Arial MT"/>
                <a:cs typeface="Arial MT"/>
              </a:rPr>
              <a:t>50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358.6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8823" y="5586335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54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127.4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5460" y="5306197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60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709.2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31186" y="5026059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62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669.0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4389" y="4745921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65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202.2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73844" y="4465783"/>
            <a:ext cx="880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65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925.8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30993" y="4185645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100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628.2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46385" y="3905507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101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800.4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55400" y="3625369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102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490.2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94541" y="3345231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105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474.9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252152" y="3065093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109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864.0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41964" y="2784955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131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910.3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28775" y="2504817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199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363.2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21429" y="2224679"/>
            <a:ext cx="10020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320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500.1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35967" y="2198732"/>
            <a:ext cx="784225" cy="899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marR="5080" indent="170815" algn="r">
              <a:lnSpc>
                <a:spcPct val="108100"/>
              </a:lnSpc>
              <a:spcBef>
                <a:spcPts val="95"/>
              </a:spcBef>
            </a:pPr>
            <a:r>
              <a:rPr sz="1700" spc="-25" dirty="0">
                <a:latin typeface="Arial MT"/>
                <a:cs typeface="Arial MT"/>
              </a:rPr>
              <a:t>MEX </a:t>
            </a:r>
            <a:r>
              <a:rPr sz="1700" spc="-20" dirty="0">
                <a:latin typeface="Arial MT"/>
                <a:cs typeface="Arial MT"/>
              </a:rPr>
              <a:t>CDMX</a:t>
            </a:r>
            <a:endParaRPr sz="1700">
              <a:latin typeface="Arial MT"/>
              <a:cs typeface="Arial MT"/>
            </a:endParaRPr>
          </a:p>
          <a:p>
            <a:pPr marR="6985" algn="r">
              <a:lnSpc>
                <a:spcPct val="100000"/>
              </a:lnSpc>
              <a:spcBef>
                <a:spcPts val="165"/>
              </a:spcBef>
            </a:pPr>
            <a:r>
              <a:rPr sz="1700" spc="-25" dirty="0">
                <a:latin typeface="Arial MT"/>
                <a:cs typeface="Arial MT"/>
              </a:rPr>
              <a:t>VER</a:t>
            </a:r>
            <a:endParaRPr sz="1700">
              <a:latin typeface="Arial MT"/>
              <a:cs typeface="Arial MT"/>
            </a:endParaRPr>
          </a:p>
          <a:p>
            <a:pPr marL="244475" marR="6350" indent="243840" algn="r">
              <a:lnSpc>
                <a:spcPct val="108100"/>
              </a:lnSpc>
            </a:pPr>
            <a:r>
              <a:rPr sz="1700" spc="-25" dirty="0">
                <a:latin typeface="Arial MT"/>
                <a:cs typeface="Arial MT"/>
              </a:rPr>
              <a:t>NL </a:t>
            </a:r>
            <a:r>
              <a:rPr sz="1700" spc="-20" dirty="0">
                <a:latin typeface="Arial MT"/>
                <a:cs typeface="Arial MT"/>
              </a:rPr>
              <a:t>CHIS</a:t>
            </a:r>
            <a:endParaRPr sz="1700">
              <a:latin typeface="Arial MT"/>
              <a:cs typeface="Arial MT"/>
            </a:endParaRPr>
          </a:p>
          <a:p>
            <a:pPr marL="12700" marR="5080" indent="451484" algn="r">
              <a:lnSpc>
                <a:spcPct val="108100"/>
              </a:lnSpc>
            </a:pPr>
            <a:r>
              <a:rPr sz="1700" spc="-25" dirty="0">
                <a:latin typeface="Arial MT"/>
                <a:cs typeface="Arial MT"/>
              </a:rPr>
              <a:t>BC PUE JAL GTO OAX </a:t>
            </a:r>
            <a:r>
              <a:rPr sz="1700" spc="-10" dirty="0">
                <a:latin typeface="Arial MT"/>
                <a:cs typeface="Arial MT"/>
              </a:rPr>
              <a:t>TAMPS </a:t>
            </a:r>
            <a:r>
              <a:rPr sz="1700" spc="-20" dirty="0">
                <a:latin typeface="Arial MT"/>
                <a:cs typeface="Arial MT"/>
              </a:rPr>
              <a:t>MICH </a:t>
            </a:r>
            <a:r>
              <a:rPr sz="1700" spc="-25" dirty="0">
                <a:latin typeface="Arial MT"/>
                <a:cs typeface="Arial MT"/>
              </a:rPr>
              <a:t>GRO SON TAB SIN </a:t>
            </a:r>
            <a:r>
              <a:rPr sz="1700" spc="-20" dirty="0">
                <a:latin typeface="Arial MT"/>
                <a:cs typeface="Arial MT"/>
              </a:rPr>
              <a:t>CHIH </a:t>
            </a:r>
            <a:r>
              <a:rPr sz="1700" spc="-25" dirty="0">
                <a:latin typeface="Arial MT"/>
                <a:cs typeface="Arial MT"/>
              </a:rPr>
              <a:t>HGO </a:t>
            </a:r>
            <a:r>
              <a:rPr sz="1700" spc="-20" dirty="0">
                <a:latin typeface="Arial MT"/>
                <a:cs typeface="Arial MT"/>
              </a:rPr>
              <a:t>COAH</a:t>
            </a:r>
            <a:endParaRPr sz="1700">
              <a:latin typeface="Arial MT"/>
              <a:cs typeface="Arial MT"/>
            </a:endParaRPr>
          </a:p>
          <a:p>
            <a:pPr marL="97790" marR="5080" indent="255904" algn="r">
              <a:lnSpc>
                <a:spcPct val="108100"/>
              </a:lnSpc>
            </a:pPr>
            <a:r>
              <a:rPr sz="1700" spc="-25" dirty="0">
                <a:latin typeface="Arial MT"/>
                <a:cs typeface="Arial MT"/>
              </a:rPr>
              <a:t>SLP YUC ZAC QRO DGO </a:t>
            </a:r>
            <a:r>
              <a:rPr sz="1700" spc="-20" dirty="0">
                <a:latin typeface="Arial MT"/>
                <a:cs typeface="Arial MT"/>
              </a:rPr>
              <a:t>QROO</a:t>
            </a:r>
            <a:endParaRPr sz="1700">
              <a:latin typeface="Arial MT"/>
              <a:cs typeface="Arial MT"/>
            </a:endParaRPr>
          </a:p>
          <a:p>
            <a:pPr marL="134620" marR="5080" indent="182880" algn="r">
              <a:lnSpc>
                <a:spcPct val="108100"/>
              </a:lnSpc>
            </a:pPr>
            <a:r>
              <a:rPr sz="1700" spc="-25" dirty="0">
                <a:latin typeface="Arial MT"/>
                <a:cs typeface="Arial MT"/>
              </a:rPr>
              <a:t>NAY MOR AGS </a:t>
            </a:r>
            <a:r>
              <a:rPr sz="1700" spc="-20" dirty="0">
                <a:latin typeface="Arial MT"/>
                <a:cs typeface="Arial MT"/>
              </a:rPr>
              <a:t>TLAX CAMP </a:t>
            </a:r>
            <a:r>
              <a:rPr sz="1700" spc="-25" dirty="0">
                <a:latin typeface="Arial MT"/>
                <a:cs typeface="Arial MT"/>
              </a:rPr>
              <a:t>BCS COL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29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700" y="91121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76" y="24701"/>
                </a:lnTo>
                <a:lnTo>
                  <a:pt x="198158" y="14262"/>
                </a:lnTo>
                <a:lnTo>
                  <a:pt x="182003" y="6527"/>
                </a:lnTo>
                <a:lnTo>
                  <a:pt x="138303" y="0"/>
                </a:lnTo>
                <a:lnTo>
                  <a:pt x="94589" y="6527"/>
                </a:lnTo>
                <a:lnTo>
                  <a:pt x="56629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27"/>
                </a:lnTo>
                <a:lnTo>
                  <a:pt x="26670" y="203542"/>
                </a:lnTo>
                <a:lnTo>
                  <a:pt x="56629" y="231279"/>
                </a:lnTo>
                <a:lnTo>
                  <a:pt x="94589" y="249453"/>
                </a:lnTo>
                <a:lnTo>
                  <a:pt x="138303" y="255968"/>
                </a:lnTo>
                <a:lnTo>
                  <a:pt x="181991" y="249415"/>
                </a:lnTo>
                <a:lnTo>
                  <a:pt x="197472" y="241998"/>
                </a:lnTo>
                <a:lnTo>
                  <a:pt x="219938" y="231241"/>
                </a:lnTo>
                <a:lnTo>
                  <a:pt x="249859" y="203542"/>
                </a:lnTo>
                <a:lnTo>
                  <a:pt x="269494" y="168440"/>
                </a:lnTo>
                <a:lnTo>
                  <a:pt x="27659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127" y="911216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423" y="255968"/>
                </a:moveTo>
                <a:lnTo>
                  <a:pt x="94704" y="249484"/>
                </a:lnTo>
                <a:lnTo>
                  <a:pt x="56717" y="231353"/>
                </a:lnTo>
                <a:lnTo>
                  <a:pt x="26745" y="203680"/>
                </a:lnTo>
                <a:lnTo>
                  <a:pt x="7071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4" y="87666"/>
                </a:lnTo>
                <a:lnTo>
                  <a:pt x="26566" y="52515"/>
                </a:lnTo>
                <a:lnTo>
                  <a:pt x="56471" y="24780"/>
                </a:lnTo>
                <a:lnTo>
                  <a:pt x="94414" y="6572"/>
                </a:lnTo>
                <a:lnTo>
                  <a:pt x="138118" y="0"/>
                </a:lnTo>
                <a:lnTo>
                  <a:pt x="181836" y="6477"/>
                </a:lnTo>
                <a:lnTo>
                  <a:pt x="198123" y="14251"/>
                </a:lnTo>
                <a:lnTo>
                  <a:pt x="138423" y="14251"/>
                </a:lnTo>
                <a:lnTo>
                  <a:pt x="90514" y="23148"/>
                </a:lnTo>
                <a:lnTo>
                  <a:pt x="51367" y="47507"/>
                </a:lnTo>
                <a:lnTo>
                  <a:pt x="24948" y="83671"/>
                </a:lnTo>
                <a:lnTo>
                  <a:pt x="15253" y="127842"/>
                </a:lnTo>
                <a:lnTo>
                  <a:pt x="15284" y="128266"/>
                </a:lnTo>
                <a:lnTo>
                  <a:pt x="24830" y="172321"/>
                </a:lnTo>
                <a:lnTo>
                  <a:pt x="51151" y="208549"/>
                </a:lnTo>
                <a:lnTo>
                  <a:pt x="90233" y="232998"/>
                </a:lnTo>
                <a:lnTo>
                  <a:pt x="138118" y="241998"/>
                </a:lnTo>
                <a:lnTo>
                  <a:pt x="197553" y="241998"/>
                </a:lnTo>
                <a:lnTo>
                  <a:pt x="182095" y="249410"/>
                </a:lnTo>
                <a:lnTo>
                  <a:pt x="138423" y="255968"/>
                </a:lnTo>
                <a:close/>
              </a:path>
              <a:path w="276860" h="256540">
                <a:moveTo>
                  <a:pt x="197553" y="241998"/>
                </a:moveTo>
                <a:lnTo>
                  <a:pt x="138118" y="241998"/>
                </a:lnTo>
                <a:lnTo>
                  <a:pt x="186025" y="233107"/>
                </a:lnTo>
                <a:lnTo>
                  <a:pt x="225169" y="208748"/>
                </a:lnTo>
                <a:lnTo>
                  <a:pt x="251587" y="172581"/>
                </a:lnTo>
                <a:lnTo>
                  <a:pt x="261319" y="128266"/>
                </a:lnTo>
                <a:lnTo>
                  <a:pt x="261288" y="127842"/>
                </a:lnTo>
                <a:lnTo>
                  <a:pt x="251617" y="83738"/>
                </a:lnTo>
                <a:lnTo>
                  <a:pt x="225275" y="47602"/>
                </a:lnTo>
                <a:lnTo>
                  <a:pt x="186231" y="23224"/>
                </a:lnTo>
                <a:lnTo>
                  <a:pt x="138423" y="14251"/>
                </a:lnTo>
                <a:lnTo>
                  <a:pt x="198123" y="14251"/>
                </a:lnTo>
                <a:lnTo>
                  <a:pt x="219820" y="24608"/>
                </a:lnTo>
                <a:lnTo>
                  <a:pt x="249789" y="52283"/>
                </a:lnTo>
                <a:lnTo>
                  <a:pt x="269465" y="87397"/>
                </a:lnTo>
                <a:lnTo>
                  <a:pt x="276566" y="127842"/>
                </a:lnTo>
                <a:lnTo>
                  <a:pt x="276517" y="128266"/>
                </a:lnTo>
                <a:lnTo>
                  <a:pt x="269526" y="168407"/>
                </a:lnTo>
                <a:lnTo>
                  <a:pt x="249918" y="203523"/>
                </a:lnTo>
                <a:lnTo>
                  <a:pt x="220017" y="231226"/>
                </a:lnTo>
                <a:lnTo>
                  <a:pt x="197553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3528" y="91121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64" y="24701"/>
                </a:lnTo>
                <a:lnTo>
                  <a:pt x="198145" y="14262"/>
                </a:lnTo>
                <a:lnTo>
                  <a:pt x="182003" y="6527"/>
                </a:lnTo>
                <a:lnTo>
                  <a:pt x="138290" y="0"/>
                </a:lnTo>
                <a:lnTo>
                  <a:pt x="94589" y="6527"/>
                </a:lnTo>
                <a:lnTo>
                  <a:pt x="56616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40"/>
                </a:lnTo>
                <a:lnTo>
                  <a:pt x="26682" y="203568"/>
                </a:lnTo>
                <a:lnTo>
                  <a:pt x="56616" y="231279"/>
                </a:lnTo>
                <a:lnTo>
                  <a:pt x="94589" y="249453"/>
                </a:lnTo>
                <a:lnTo>
                  <a:pt x="138290" y="255968"/>
                </a:lnTo>
                <a:lnTo>
                  <a:pt x="182003" y="249453"/>
                </a:lnTo>
                <a:lnTo>
                  <a:pt x="197561" y="241998"/>
                </a:lnTo>
                <a:lnTo>
                  <a:pt x="219964" y="231279"/>
                </a:lnTo>
                <a:lnTo>
                  <a:pt x="249910" y="203568"/>
                </a:lnTo>
                <a:lnTo>
                  <a:pt x="269544" y="168440"/>
                </a:lnTo>
                <a:lnTo>
                  <a:pt x="27659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6979" y="251077"/>
            <a:ext cx="54190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Trámites</a:t>
            </a:r>
            <a:r>
              <a:rPr spc="-70" dirty="0"/>
              <a:t> </a:t>
            </a:r>
            <a:r>
              <a:rPr dirty="0"/>
              <a:t>y/</a:t>
            </a:r>
            <a:r>
              <a:rPr spc="-70" dirty="0"/>
              <a:t> </a:t>
            </a:r>
            <a:r>
              <a:rPr dirty="0"/>
              <a:t>o</a:t>
            </a:r>
            <a:r>
              <a:rPr spc="-75" dirty="0"/>
              <a:t> </a:t>
            </a:r>
            <a:r>
              <a:rPr spc="-10" dirty="0"/>
              <a:t>servicios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7812" y="10170598"/>
            <a:ext cx="8709025" cy="5161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endParaRPr sz="19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 MT"/>
                <a:cs typeface="Arial MT"/>
              </a:rPr>
              <a:t>*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Solo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consideran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tipos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trámites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servicios seleccionados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establecidos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instrumento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captación.</a:t>
            </a:r>
            <a:endParaRPr sz="13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4081" y="1180164"/>
            <a:ext cx="17813020" cy="233038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204"/>
              </a:spcBef>
              <a:tabLst>
                <a:tab pos="1443990" algn="l"/>
                <a:tab pos="2521585" algn="l"/>
                <a:tab pos="3023235" algn="l"/>
                <a:tab pos="4529455" algn="l"/>
                <a:tab pos="5142865" algn="l"/>
                <a:tab pos="7129145" algn="l"/>
                <a:tab pos="7761605" algn="l"/>
                <a:tab pos="9304020" algn="l"/>
                <a:tab pos="9750425" algn="l"/>
                <a:tab pos="11441430" algn="l"/>
                <a:tab pos="13281025" algn="l"/>
                <a:tab pos="14006194" algn="l"/>
                <a:tab pos="14675485" algn="l"/>
                <a:tab pos="16757650" algn="l"/>
                <a:tab pos="17371060" algn="l"/>
              </a:tabLst>
            </a:pPr>
            <a:r>
              <a:rPr sz="2650" spc="-10" dirty="0">
                <a:latin typeface="Arial MT"/>
                <a:cs typeface="Arial MT"/>
              </a:rPr>
              <a:t>Durante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202</a:t>
            </a:r>
            <a:r>
              <a:rPr lang="es-MX" sz="2650" b="1" spc="-20" dirty="0">
                <a:solidFill>
                  <a:srgbClr val="8C1B67"/>
                </a:solidFill>
                <a:latin typeface="Arial"/>
                <a:cs typeface="Arial"/>
              </a:rPr>
              <a:t>3</a:t>
            </a:r>
            <a:r>
              <a:rPr sz="2650" spc="-20" dirty="0">
                <a:latin typeface="Arial MT"/>
                <a:cs typeface="Arial MT"/>
              </a:rPr>
              <a:t>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cantidad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solicitudes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trámites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o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recibidas*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25" dirty="0">
                <a:latin typeface="Arial MT"/>
                <a:cs typeface="Arial MT"/>
              </a:rPr>
              <a:t>por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las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instituciones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las </a:t>
            </a:r>
            <a:r>
              <a:rPr sz="2650" dirty="0">
                <a:latin typeface="Arial MT"/>
                <a:cs typeface="Arial MT"/>
              </a:rPr>
              <a:t>administraciones</a:t>
            </a:r>
            <a:r>
              <a:rPr sz="2650" spc="2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2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2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fue</a:t>
            </a:r>
            <a:r>
              <a:rPr sz="2650" spc="2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240" dirty="0">
                <a:latin typeface="Arial MT"/>
                <a:cs typeface="Arial MT"/>
              </a:rPr>
              <a:t> </a:t>
            </a:r>
            <a:r>
              <a:rPr lang="es-MX" sz="2650" b="1" spc="240" dirty="0">
                <a:solidFill>
                  <a:srgbClr val="8C1B67"/>
                </a:solidFill>
                <a:latin typeface="Arial"/>
                <a:cs typeface="Arial"/>
              </a:rPr>
              <a:t>4, 117, 360</a:t>
            </a:r>
            <a:r>
              <a:rPr lang="es-MX" sz="2650" b="1" spc="240" dirty="0">
                <a:solidFill>
                  <a:srgbClr val="8C1B67"/>
                </a:solidFill>
                <a:latin typeface="Arial MT"/>
                <a:cs typeface="Arial"/>
              </a:rPr>
              <a:t>.</a:t>
            </a:r>
            <a:endParaRPr lang="es-MX" sz="2650" spc="-10" dirty="0">
              <a:latin typeface="Arial MT"/>
              <a:cs typeface="Arial MT"/>
            </a:endParaRPr>
          </a:p>
          <a:p>
            <a:pPr marL="12700" marR="5080">
              <a:lnSpc>
                <a:spcPts val="3170"/>
              </a:lnSpc>
              <a:spcBef>
                <a:spcPts val="204"/>
              </a:spcBef>
              <a:tabLst>
                <a:tab pos="1443990" algn="l"/>
                <a:tab pos="2521585" algn="l"/>
                <a:tab pos="3023235" algn="l"/>
                <a:tab pos="4529455" algn="l"/>
                <a:tab pos="5142865" algn="l"/>
                <a:tab pos="7129145" algn="l"/>
                <a:tab pos="7761605" algn="l"/>
                <a:tab pos="9304020" algn="l"/>
                <a:tab pos="9750425" algn="l"/>
                <a:tab pos="11441430" algn="l"/>
                <a:tab pos="13281025" algn="l"/>
                <a:tab pos="14006194" algn="l"/>
                <a:tab pos="14675485" algn="l"/>
                <a:tab pos="16757650" algn="l"/>
                <a:tab pos="17371060" algn="l"/>
              </a:tabLst>
            </a:pPr>
            <a:endParaRPr sz="2650" dirty="0">
              <a:latin typeface="Arial MT"/>
              <a:cs typeface="Arial MT"/>
            </a:endParaRPr>
          </a:p>
          <a:p>
            <a:pPr marL="7597140" marR="3710304" indent="-4236085">
              <a:lnSpc>
                <a:spcPct val="101499"/>
              </a:lnSpc>
              <a:spcBef>
                <a:spcPts val="380"/>
              </a:spcBef>
            </a:pP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Solicitudes</a:t>
            </a:r>
            <a:r>
              <a:rPr sz="1950" b="1" i="1" spc="3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trámites</a:t>
            </a:r>
            <a:r>
              <a:rPr sz="1950" b="1" i="1" spc="5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o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servicios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recibidas</a:t>
            </a:r>
            <a:r>
              <a:rPr sz="1950" b="1" i="1" spc="4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por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instituciones</a:t>
            </a:r>
            <a:r>
              <a:rPr sz="1950" b="1" i="1" spc="2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</a:t>
            </a:r>
            <a:r>
              <a:rPr lang="es-MX" sz="1950" b="1" i="1" dirty="0">
                <a:solidFill>
                  <a:srgbClr val="C12686"/>
                </a:solidFill>
                <a:latin typeface="Arial"/>
                <a:cs typeface="Arial"/>
              </a:rPr>
              <a:t> administración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C12686"/>
                </a:solidFill>
                <a:latin typeface="Arial"/>
                <a:cs typeface="Arial"/>
              </a:rPr>
              <a:t>pública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 err="1">
                <a:solidFill>
                  <a:srgbClr val="C12686"/>
                </a:solidFill>
                <a:latin typeface="Arial"/>
                <a:cs typeface="Arial"/>
              </a:rPr>
              <a:t>estatal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*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961D0A16-CCA6-D18B-49C0-5CC83E4C1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21079"/>
              </p:ext>
            </p:extLst>
          </p:nvPr>
        </p:nvGraphicFramePr>
        <p:xfrm>
          <a:off x="2813050" y="3250966"/>
          <a:ext cx="138500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2769" y="5782022"/>
            <a:ext cx="1992257" cy="1320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30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3700" y="91121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76" y="24701"/>
                </a:lnTo>
                <a:lnTo>
                  <a:pt x="198158" y="14262"/>
                </a:lnTo>
                <a:lnTo>
                  <a:pt x="182003" y="6527"/>
                </a:lnTo>
                <a:lnTo>
                  <a:pt x="138303" y="0"/>
                </a:lnTo>
                <a:lnTo>
                  <a:pt x="94589" y="6527"/>
                </a:lnTo>
                <a:lnTo>
                  <a:pt x="56629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27"/>
                </a:lnTo>
                <a:lnTo>
                  <a:pt x="26670" y="203542"/>
                </a:lnTo>
                <a:lnTo>
                  <a:pt x="56629" y="231279"/>
                </a:lnTo>
                <a:lnTo>
                  <a:pt x="94589" y="249453"/>
                </a:lnTo>
                <a:lnTo>
                  <a:pt x="138303" y="255968"/>
                </a:lnTo>
                <a:lnTo>
                  <a:pt x="181991" y="249415"/>
                </a:lnTo>
                <a:lnTo>
                  <a:pt x="197472" y="241998"/>
                </a:lnTo>
                <a:lnTo>
                  <a:pt x="219938" y="231241"/>
                </a:lnTo>
                <a:lnTo>
                  <a:pt x="249859" y="203542"/>
                </a:lnTo>
                <a:lnTo>
                  <a:pt x="269494" y="168440"/>
                </a:lnTo>
                <a:lnTo>
                  <a:pt x="27659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127" y="911216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423" y="255968"/>
                </a:moveTo>
                <a:lnTo>
                  <a:pt x="94704" y="249484"/>
                </a:lnTo>
                <a:lnTo>
                  <a:pt x="56717" y="231353"/>
                </a:lnTo>
                <a:lnTo>
                  <a:pt x="26745" y="203680"/>
                </a:lnTo>
                <a:lnTo>
                  <a:pt x="7071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4" y="87666"/>
                </a:lnTo>
                <a:lnTo>
                  <a:pt x="26566" y="52515"/>
                </a:lnTo>
                <a:lnTo>
                  <a:pt x="56471" y="24780"/>
                </a:lnTo>
                <a:lnTo>
                  <a:pt x="94414" y="6572"/>
                </a:lnTo>
                <a:lnTo>
                  <a:pt x="138118" y="0"/>
                </a:lnTo>
                <a:lnTo>
                  <a:pt x="181836" y="6477"/>
                </a:lnTo>
                <a:lnTo>
                  <a:pt x="198123" y="14251"/>
                </a:lnTo>
                <a:lnTo>
                  <a:pt x="138423" y="14251"/>
                </a:lnTo>
                <a:lnTo>
                  <a:pt x="90514" y="23148"/>
                </a:lnTo>
                <a:lnTo>
                  <a:pt x="51367" y="47507"/>
                </a:lnTo>
                <a:lnTo>
                  <a:pt x="24948" y="83671"/>
                </a:lnTo>
                <a:lnTo>
                  <a:pt x="15253" y="127842"/>
                </a:lnTo>
                <a:lnTo>
                  <a:pt x="15284" y="128266"/>
                </a:lnTo>
                <a:lnTo>
                  <a:pt x="24830" y="172321"/>
                </a:lnTo>
                <a:lnTo>
                  <a:pt x="51151" y="208549"/>
                </a:lnTo>
                <a:lnTo>
                  <a:pt x="90233" y="232998"/>
                </a:lnTo>
                <a:lnTo>
                  <a:pt x="138118" y="241998"/>
                </a:lnTo>
                <a:lnTo>
                  <a:pt x="197553" y="241998"/>
                </a:lnTo>
                <a:lnTo>
                  <a:pt x="182095" y="249410"/>
                </a:lnTo>
                <a:lnTo>
                  <a:pt x="138423" y="255968"/>
                </a:lnTo>
                <a:close/>
              </a:path>
              <a:path w="276860" h="256540">
                <a:moveTo>
                  <a:pt x="197553" y="241998"/>
                </a:moveTo>
                <a:lnTo>
                  <a:pt x="138118" y="241998"/>
                </a:lnTo>
                <a:lnTo>
                  <a:pt x="186025" y="233107"/>
                </a:lnTo>
                <a:lnTo>
                  <a:pt x="225169" y="208748"/>
                </a:lnTo>
                <a:lnTo>
                  <a:pt x="251587" y="172581"/>
                </a:lnTo>
                <a:lnTo>
                  <a:pt x="261319" y="128266"/>
                </a:lnTo>
                <a:lnTo>
                  <a:pt x="261288" y="127842"/>
                </a:lnTo>
                <a:lnTo>
                  <a:pt x="251617" y="83738"/>
                </a:lnTo>
                <a:lnTo>
                  <a:pt x="225275" y="47602"/>
                </a:lnTo>
                <a:lnTo>
                  <a:pt x="186231" y="23224"/>
                </a:lnTo>
                <a:lnTo>
                  <a:pt x="138423" y="14251"/>
                </a:lnTo>
                <a:lnTo>
                  <a:pt x="198123" y="14251"/>
                </a:lnTo>
                <a:lnTo>
                  <a:pt x="219820" y="24608"/>
                </a:lnTo>
                <a:lnTo>
                  <a:pt x="249789" y="52283"/>
                </a:lnTo>
                <a:lnTo>
                  <a:pt x="269465" y="87397"/>
                </a:lnTo>
                <a:lnTo>
                  <a:pt x="276566" y="127842"/>
                </a:lnTo>
                <a:lnTo>
                  <a:pt x="276517" y="128266"/>
                </a:lnTo>
                <a:lnTo>
                  <a:pt x="269526" y="168407"/>
                </a:lnTo>
                <a:lnTo>
                  <a:pt x="249918" y="203523"/>
                </a:lnTo>
                <a:lnTo>
                  <a:pt x="220017" y="231226"/>
                </a:lnTo>
                <a:lnTo>
                  <a:pt x="197553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3528" y="91121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64" y="24701"/>
                </a:lnTo>
                <a:lnTo>
                  <a:pt x="198145" y="14262"/>
                </a:lnTo>
                <a:lnTo>
                  <a:pt x="182003" y="6527"/>
                </a:lnTo>
                <a:lnTo>
                  <a:pt x="138290" y="0"/>
                </a:lnTo>
                <a:lnTo>
                  <a:pt x="94589" y="6527"/>
                </a:lnTo>
                <a:lnTo>
                  <a:pt x="56616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40"/>
                </a:lnTo>
                <a:lnTo>
                  <a:pt x="26682" y="203568"/>
                </a:lnTo>
                <a:lnTo>
                  <a:pt x="56616" y="231279"/>
                </a:lnTo>
                <a:lnTo>
                  <a:pt x="94589" y="249453"/>
                </a:lnTo>
                <a:lnTo>
                  <a:pt x="138290" y="255968"/>
                </a:lnTo>
                <a:lnTo>
                  <a:pt x="182003" y="249453"/>
                </a:lnTo>
                <a:lnTo>
                  <a:pt x="197561" y="241998"/>
                </a:lnTo>
                <a:lnTo>
                  <a:pt x="219964" y="231279"/>
                </a:lnTo>
                <a:lnTo>
                  <a:pt x="249910" y="203568"/>
                </a:lnTo>
                <a:lnTo>
                  <a:pt x="269544" y="168440"/>
                </a:lnTo>
                <a:lnTo>
                  <a:pt x="27659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44416" y="1180164"/>
            <a:ext cx="17814290" cy="17430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204"/>
              </a:spcBef>
              <a:tabLst>
                <a:tab pos="729615" algn="l"/>
                <a:tab pos="1464945" algn="l"/>
                <a:tab pos="2033270" algn="l"/>
                <a:tab pos="3251835" algn="l"/>
                <a:tab pos="3709035" algn="l"/>
                <a:tab pos="4091304" algn="l"/>
                <a:tab pos="5514340" algn="l"/>
                <a:tab pos="6884034" algn="l"/>
                <a:tab pos="7971790" algn="l"/>
                <a:tab pos="9469755" algn="l"/>
                <a:tab pos="10056495" algn="l"/>
                <a:tab pos="11907520" algn="l"/>
                <a:tab pos="13606144" algn="l"/>
                <a:tab pos="13988415" algn="l"/>
                <a:tab pos="15969615" algn="l"/>
                <a:tab pos="16351885" algn="l"/>
              </a:tabLst>
            </a:pPr>
            <a:r>
              <a:rPr sz="2650" spc="-25" dirty="0">
                <a:latin typeface="Arial MT"/>
                <a:cs typeface="Arial MT"/>
              </a:rPr>
              <a:t>Por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0" dirty="0">
                <a:latin typeface="Arial MT"/>
                <a:cs typeface="Arial MT"/>
              </a:rPr>
              <a:t>tipo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3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trámite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y/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50" dirty="0">
                <a:latin typeface="Arial MT"/>
                <a:cs typeface="Arial MT"/>
              </a:rPr>
              <a:t>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servicio,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destaca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Otros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trámites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lang="es-MX" sz="2650" b="1" i="1" spc="-10" dirty="0">
                <a:solidFill>
                  <a:srgbClr val="8C1B67"/>
                </a:solidFill>
                <a:latin typeface="Arial"/>
                <a:cs typeface="Arial"/>
              </a:rPr>
              <a:t>distintos a control vehicular </a:t>
            </a:r>
            <a:r>
              <a:rPr sz="2650" dirty="0" err="1">
                <a:latin typeface="Arial MT"/>
                <a:cs typeface="Arial MT"/>
              </a:rPr>
              <a:t>como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el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mayor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frecuencia,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concentrar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lang="es-MX" sz="2650" b="1" spc="-95" dirty="0">
                <a:solidFill>
                  <a:srgbClr val="8C1B67"/>
                </a:solidFill>
                <a:latin typeface="Arial"/>
                <a:cs typeface="Arial"/>
              </a:rPr>
              <a:t>27.03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del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total.</a:t>
            </a:r>
            <a:endParaRPr sz="2650" dirty="0">
              <a:latin typeface="Arial MT"/>
              <a:cs typeface="Arial MT"/>
            </a:endParaRPr>
          </a:p>
          <a:p>
            <a:pPr marL="6997700" marR="3448050" indent="-2882900">
              <a:lnSpc>
                <a:spcPct val="101499"/>
              </a:lnSpc>
              <a:spcBef>
                <a:spcPts val="2320"/>
              </a:spcBef>
            </a:pP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Solicitudes</a:t>
            </a:r>
            <a:r>
              <a:rPr sz="1950" b="1" i="1" spc="4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recibidas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por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las</a:t>
            </a:r>
            <a:r>
              <a:rPr sz="1950" b="1" i="1" spc="7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instituciones</a:t>
            </a:r>
            <a:r>
              <a:rPr sz="1950" b="1" i="1" spc="3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de</a:t>
            </a:r>
            <a:r>
              <a:rPr sz="1950" b="1" i="1" spc="6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C12686"/>
                </a:solidFill>
                <a:latin typeface="Arial"/>
                <a:cs typeface="Arial"/>
              </a:rPr>
              <a:t>administraci</a:t>
            </a:r>
            <a:r>
              <a:rPr lang="es-MX" sz="1950" b="1" i="1" dirty="0" err="1">
                <a:solidFill>
                  <a:srgbClr val="C12686"/>
                </a:solidFill>
                <a:latin typeface="Arial"/>
                <a:cs typeface="Arial"/>
              </a:rPr>
              <a:t>ón</a:t>
            </a:r>
            <a:r>
              <a:rPr lang="es-MX" sz="1950" b="1" i="1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C12686"/>
                </a:solidFill>
                <a:latin typeface="Arial"/>
                <a:cs typeface="Arial"/>
              </a:rPr>
              <a:t>pública</a:t>
            </a:r>
            <a:r>
              <a:rPr lang="es-MX" sz="1950" b="1" i="1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 err="1">
                <a:solidFill>
                  <a:srgbClr val="C12686"/>
                </a:solidFill>
                <a:latin typeface="Arial"/>
                <a:cs typeface="Arial"/>
              </a:rPr>
              <a:t>estatal</a:t>
            </a:r>
            <a:r>
              <a:rPr lang="es-MX" sz="1950" b="1" i="1" spc="-10" dirty="0">
                <a:solidFill>
                  <a:srgbClr val="C12686"/>
                </a:solidFill>
                <a:latin typeface="Arial"/>
                <a:cs typeface="Arial"/>
              </a:rPr>
              <a:t>,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según</a:t>
            </a:r>
            <a:r>
              <a:rPr sz="1950" b="1" i="1" spc="3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tipo</a:t>
            </a:r>
            <a:r>
              <a:rPr sz="1950" b="1" i="1" spc="2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trámite</a:t>
            </a:r>
            <a:r>
              <a:rPr sz="1950" b="1" i="1" spc="3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o</a:t>
            </a:r>
            <a:r>
              <a:rPr sz="1950" b="1" i="1" spc="3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servicio,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12686"/>
                </a:solidFill>
                <a:latin typeface="Arial"/>
                <a:cs typeface="Arial"/>
              </a:rPr>
              <a:t>2022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66979" y="251077"/>
            <a:ext cx="54190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Trámites</a:t>
            </a:r>
            <a:r>
              <a:rPr spc="-70" dirty="0"/>
              <a:t> </a:t>
            </a:r>
            <a:r>
              <a:rPr dirty="0"/>
              <a:t>y/</a:t>
            </a:r>
            <a:r>
              <a:rPr spc="-70" dirty="0"/>
              <a:t> </a:t>
            </a:r>
            <a:r>
              <a:rPr dirty="0"/>
              <a:t>o</a:t>
            </a:r>
            <a:r>
              <a:rPr spc="-75" dirty="0"/>
              <a:t> </a:t>
            </a:r>
            <a:r>
              <a:rPr spc="-10" dirty="0"/>
              <a:t>servicios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5864" y="10416401"/>
            <a:ext cx="12066905" cy="628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*Otros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trámites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relacionados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control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vehicular (distintos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pago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impuesto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tenencia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refrendo,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licencias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conducir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cambio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propietario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vehículo).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dirty="0">
                <a:latin typeface="Arial MT"/>
                <a:cs typeface="Arial MT"/>
              </a:rPr>
              <a:t>**Solicitud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copias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certificadas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actas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civiles (nacimiento,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matrimonio,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defunción,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etc.)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dirty="0">
                <a:latin typeface="Arial MT"/>
                <a:cs typeface="Arial MT"/>
              </a:rPr>
              <a:t>***Otros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trámites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Registro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Civil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(distintos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solicitud de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copias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certificadas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actas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civiles).</a:t>
            </a:r>
            <a:endParaRPr sz="1300">
              <a:latin typeface="Arial MT"/>
              <a:cs typeface="Arial MT"/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BB91BEE6-E6C0-6307-C8B6-80D7378B1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77600"/>
              </p:ext>
            </p:extLst>
          </p:nvPr>
        </p:nvGraphicFramePr>
        <p:xfrm>
          <a:off x="1244416" y="2935645"/>
          <a:ext cx="13455834" cy="70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740" y="5102543"/>
            <a:ext cx="655447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dirty="0">
                <a:solidFill>
                  <a:srgbClr val="FFFFFF"/>
                </a:solidFill>
              </a:rPr>
              <a:t>Programas</a:t>
            </a:r>
            <a:r>
              <a:rPr sz="5450" spc="-330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sociales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32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818" y="1615858"/>
            <a:ext cx="17813020" cy="18942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instituciones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administraciones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operaron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1</a:t>
            </a:r>
            <a:r>
              <a:rPr sz="2650" b="1" spc="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051</a:t>
            </a:r>
            <a:r>
              <a:rPr sz="2650" b="1" spc="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programas</a:t>
            </a:r>
            <a:r>
              <a:rPr sz="2650" b="1" spc="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o</a:t>
            </a:r>
            <a:r>
              <a:rPr sz="2650" b="1" spc="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acciones</a:t>
            </a:r>
            <a:r>
              <a:rPr sz="2650" b="1" spc="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de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desarrollo</a:t>
            </a:r>
            <a:r>
              <a:rPr sz="2650" b="1" spc="-114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social.</a:t>
            </a:r>
            <a:r>
              <a:rPr sz="2650" b="1" spc="-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spc="-100" dirty="0">
                <a:solidFill>
                  <a:srgbClr val="8C1B67"/>
                </a:solidFill>
                <a:latin typeface="Arial"/>
                <a:cs typeface="Arial"/>
              </a:rPr>
              <a:t>Sinaloa</a:t>
            </a:r>
            <a:r>
              <a:rPr sz="2650" b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"/>
              </a:rPr>
              <a:t>por su parte conto</a:t>
            </a:r>
            <a:r>
              <a:rPr sz="265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105" dirty="0">
                <a:latin typeface="Arial MT"/>
                <a:cs typeface="Arial MT"/>
              </a:rPr>
              <a:t> </a:t>
            </a:r>
            <a:r>
              <a:rPr lang="es-MX" sz="2650" b="1" spc="-20" dirty="0">
                <a:solidFill>
                  <a:srgbClr val="8C1B67"/>
                </a:solidFill>
                <a:latin typeface="Arial"/>
                <a:cs typeface="Arial"/>
              </a:rPr>
              <a:t>4 programas. 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650" dirty="0">
              <a:latin typeface="Arial MT"/>
              <a:cs typeface="Arial MT"/>
            </a:endParaRPr>
          </a:p>
          <a:p>
            <a:pPr marL="4357370" marR="4564380" indent="-718820">
              <a:lnSpc>
                <a:spcPct val="101499"/>
              </a:lnSpc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Programas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o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acciones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desarrollo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social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operados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por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instituciones</a:t>
            </a:r>
            <a:r>
              <a:rPr sz="1950" b="1" i="1" spc="2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08497F"/>
                </a:solidFill>
                <a:latin typeface="Arial"/>
                <a:cs typeface="Arial"/>
              </a:rPr>
              <a:t>las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administraciones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públicas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estatales,</a:t>
            </a:r>
            <a:r>
              <a:rPr sz="1950" b="1" i="1" spc="7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7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entidad</a:t>
            </a:r>
            <a:r>
              <a:rPr sz="1950" b="1" i="1" spc="7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federativa,</a:t>
            </a:r>
            <a:r>
              <a:rPr sz="1950" b="1" i="1" spc="7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2022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Programas o</a:t>
            </a:r>
            <a:r>
              <a:rPr spc="-10" dirty="0"/>
              <a:t> </a:t>
            </a:r>
            <a:r>
              <a:rPr dirty="0"/>
              <a:t>acciones</a:t>
            </a:r>
            <a:r>
              <a:rPr spc="3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desarrollo</a:t>
            </a:r>
            <a:r>
              <a:rPr spc="30" dirty="0"/>
              <a:t> </a:t>
            </a:r>
            <a:r>
              <a:rPr spc="-10" dirty="0"/>
              <a:t>social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394012" y="3764493"/>
            <a:ext cx="11412855" cy="7477759"/>
            <a:chOff x="4394012" y="3764493"/>
            <a:chExt cx="11412855" cy="74777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4012" y="3764493"/>
              <a:ext cx="11412835" cy="7477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2669" y="5818881"/>
              <a:ext cx="232453" cy="1909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7695" y="5597736"/>
              <a:ext cx="232453" cy="1909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3925" y="6041282"/>
              <a:ext cx="232453" cy="1922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7695" y="6266197"/>
              <a:ext cx="229940" cy="1909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790544" y="5104628"/>
            <a:ext cx="3856354" cy="138620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50" b="1" dirty="0">
                <a:latin typeface="Arial"/>
                <a:cs typeface="Arial"/>
              </a:rPr>
              <a:t>Programas</a:t>
            </a:r>
            <a:r>
              <a:rPr sz="1450" b="1" spc="7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o</a:t>
            </a:r>
            <a:r>
              <a:rPr sz="1450" b="1" spc="6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acciones</a:t>
            </a:r>
            <a:r>
              <a:rPr sz="1450" b="1" spc="7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</a:t>
            </a:r>
            <a:r>
              <a:rPr sz="1450" b="1" spc="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desarrollo</a:t>
            </a:r>
            <a:r>
              <a:rPr sz="1450" b="1" spc="7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social</a:t>
            </a:r>
            <a:endParaRPr sz="1450" dirty="0">
              <a:latin typeface="Arial"/>
              <a:cs typeface="Arial"/>
            </a:endParaRPr>
          </a:p>
          <a:p>
            <a:pPr marL="257810">
              <a:lnSpc>
                <a:spcPts val="1730"/>
              </a:lnSpc>
              <a:spcBef>
                <a:spcPts val="1019"/>
              </a:spcBef>
            </a:pPr>
            <a:r>
              <a:rPr sz="1450" dirty="0">
                <a:latin typeface="Arial MT"/>
                <a:cs typeface="Arial MT"/>
              </a:rPr>
              <a:t>Más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70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(3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  <a:p>
            <a:pPr marL="247650">
              <a:lnSpc>
                <a:spcPts val="1730"/>
              </a:lnSpc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51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70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(4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  <a:p>
            <a:pPr marL="247650">
              <a:lnSpc>
                <a:spcPts val="1710"/>
              </a:lnSpc>
              <a:spcBef>
                <a:spcPts val="50"/>
              </a:spcBef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21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50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(12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  <a:p>
            <a:pPr marL="247015">
              <a:lnSpc>
                <a:spcPts val="1710"/>
              </a:lnSpc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2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20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(13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8119" y="6781364"/>
            <a:ext cx="2461485" cy="174403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47628" y="10501288"/>
            <a:ext cx="8074025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latin typeface="Arial MT"/>
                <a:cs typeface="Arial MT"/>
              </a:rPr>
              <a:t>Programas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acciones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desarrollo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social: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refiere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intervenciones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presupuestarias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gubernamentales </a:t>
            </a:r>
            <a:r>
              <a:rPr sz="1300" dirty="0">
                <a:latin typeface="Arial MT"/>
                <a:cs typeface="Arial MT"/>
              </a:rPr>
              <a:t>alineadas a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alguno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derechos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sociales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dimensión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bienestar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económico.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33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Programas o</a:t>
            </a:r>
            <a:r>
              <a:rPr spc="-10" dirty="0"/>
              <a:t> </a:t>
            </a:r>
            <a:r>
              <a:rPr dirty="0"/>
              <a:t>acciones</a:t>
            </a:r>
            <a:r>
              <a:rPr spc="3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desarrollo</a:t>
            </a:r>
            <a:r>
              <a:rPr spc="30" dirty="0"/>
              <a:t> </a:t>
            </a:r>
            <a:r>
              <a:rPr spc="-10" dirty="0"/>
              <a:t>social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5812" y="1615858"/>
            <a:ext cx="17814290" cy="12302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635" algn="just">
              <a:lnSpc>
                <a:spcPts val="3170"/>
              </a:lnSpc>
              <a:spcBef>
                <a:spcPts val="190"/>
              </a:spcBef>
            </a:pPr>
            <a:r>
              <a:rPr lang="es-MX" sz="2650" dirty="0">
                <a:latin typeface="Arial MT"/>
                <a:cs typeface="Arial MT"/>
              </a:rPr>
              <a:t>Para el 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cantidad</a:t>
            </a:r>
            <a:r>
              <a:rPr sz="2650" spc="-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15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presupuesto</a:t>
            </a:r>
            <a:r>
              <a:rPr lang="es-MX" sz="2650" dirty="0">
                <a:latin typeface="Arial MT"/>
                <a:cs typeface="Arial MT"/>
              </a:rPr>
              <a:t> total ejercido en las administraciones publicas para</a:t>
            </a:r>
            <a:r>
              <a:rPr lang="es-MX" sz="2650" spc="-1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la</a:t>
            </a:r>
            <a:r>
              <a:rPr lang="es-MX" sz="2650" spc="-2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operación</a:t>
            </a:r>
            <a:r>
              <a:rPr lang="es-MX" sz="2650" spc="-10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de</a:t>
            </a:r>
            <a:r>
              <a:rPr lang="es-MX" sz="2650" spc="-1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los</a:t>
            </a:r>
            <a:r>
              <a:rPr lang="es-MX" sz="2650" spc="-1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programas</a:t>
            </a:r>
            <a:r>
              <a:rPr lang="es-MX" sz="2650" spc="-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o</a:t>
            </a:r>
            <a:r>
              <a:rPr lang="es-MX" sz="2650" spc="-1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acciones</a:t>
            </a:r>
            <a:r>
              <a:rPr lang="es-MX" sz="2650" spc="-15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de</a:t>
            </a:r>
            <a:r>
              <a:rPr lang="es-MX" sz="2650" spc="-20" dirty="0">
                <a:latin typeface="Arial MT"/>
                <a:cs typeface="Arial MT"/>
              </a:rPr>
              <a:t> </a:t>
            </a:r>
            <a:r>
              <a:rPr lang="es-MX" sz="2650" spc="-10" dirty="0">
                <a:latin typeface="Arial MT"/>
                <a:cs typeface="Arial MT"/>
              </a:rPr>
              <a:t>desarrollo </a:t>
            </a:r>
            <a:r>
              <a:rPr lang="es-MX" sz="2650" dirty="0">
                <a:latin typeface="Arial MT"/>
                <a:cs typeface="Arial MT"/>
              </a:rPr>
              <a:t>social</a:t>
            </a:r>
            <a:r>
              <a:rPr lang="es-MX" sz="2650" spc="190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fue</a:t>
            </a:r>
            <a:r>
              <a:rPr lang="es-MX" sz="2650" spc="180" dirty="0">
                <a:latin typeface="Arial MT"/>
                <a:cs typeface="Arial MT"/>
              </a:rPr>
              <a:t> </a:t>
            </a:r>
            <a:r>
              <a:rPr lang="es-MX" sz="2650" dirty="0">
                <a:latin typeface="Arial MT"/>
                <a:cs typeface="Arial MT"/>
              </a:rPr>
              <a:t>de</a:t>
            </a:r>
            <a:r>
              <a:rPr lang="es-MX" sz="2650" spc="185" dirty="0">
                <a:latin typeface="Arial MT"/>
                <a:cs typeface="Arial MT"/>
              </a:rPr>
              <a:t>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131</a:t>
            </a:r>
            <a:r>
              <a:rPr lang="es-MX" sz="2650" b="1" spc="1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825</a:t>
            </a:r>
            <a:r>
              <a:rPr lang="es-MX" sz="2650" b="1" spc="1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153</a:t>
            </a:r>
            <a:r>
              <a:rPr lang="es-MX" sz="2650" b="1" spc="1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698</a:t>
            </a:r>
            <a:r>
              <a:rPr lang="es-MX" sz="2650" b="1" spc="1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pesos</a:t>
            </a:r>
            <a:r>
              <a:rPr lang="es-MX" sz="2650" b="1" dirty="0">
                <a:solidFill>
                  <a:srgbClr val="3E3E3E"/>
                </a:solidFill>
                <a:latin typeface="Arial"/>
                <a:cs typeface="Arial"/>
              </a:rPr>
              <a:t>, </a:t>
            </a:r>
            <a:r>
              <a:rPr lang="es-MX" sz="2650" b="1" spc="170" dirty="0">
                <a:solidFill>
                  <a:srgbClr val="690D2E"/>
                </a:solidFill>
                <a:latin typeface="Arial"/>
                <a:cs typeface="Arial"/>
              </a:rPr>
              <a:t>Sinaloa </a:t>
            </a:r>
            <a:r>
              <a:rPr lang="es-MX" sz="2650" spc="170" dirty="0">
                <a:solidFill>
                  <a:schemeClr val="tx1"/>
                </a:solidFill>
                <a:latin typeface="Arial MT"/>
                <a:cs typeface="Arial"/>
              </a:rPr>
              <a:t>ejerció un total de </a:t>
            </a:r>
            <a:r>
              <a:rPr lang="es-MX" sz="2650" b="1" spc="170" dirty="0">
                <a:solidFill>
                  <a:srgbClr val="690D2E"/>
                </a:solidFill>
                <a:latin typeface="Arial MT"/>
                <a:cs typeface="Arial"/>
              </a:rPr>
              <a:t>76,373,969</a:t>
            </a:r>
            <a:r>
              <a:rPr lang="es-MX" sz="2650" spc="170" dirty="0">
                <a:solidFill>
                  <a:schemeClr val="tx1"/>
                </a:solidFill>
                <a:latin typeface="Arial MT"/>
                <a:cs typeface="Arial"/>
              </a:rPr>
              <a:t> en materia de programas o acciones de desarrollo social</a:t>
            </a:r>
            <a:r>
              <a:rPr lang="es-MX" sz="2650" b="1" spc="170" dirty="0">
                <a:solidFill>
                  <a:srgbClr val="3E3E3E"/>
                </a:solidFill>
                <a:latin typeface="Arial MT"/>
                <a:cs typeface="Arial"/>
              </a:rPr>
              <a:t>.</a:t>
            </a:r>
            <a:endParaRPr lang="es-MX" sz="265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93058" y="3745633"/>
            <a:ext cx="1112329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Presupuesto</a:t>
            </a:r>
            <a:r>
              <a:rPr sz="1950" b="1" i="1" spc="7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ejercido</a:t>
            </a:r>
            <a:r>
              <a:rPr sz="1950" b="1" i="1" spc="5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por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instituciones</a:t>
            </a:r>
            <a:r>
              <a:rPr sz="1950" b="1" i="1" spc="4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las</a:t>
            </a:r>
            <a:r>
              <a:rPr sz="1950" b="1" i="1" spc="6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administraciones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públicas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estatales</a:t>
            </a:r>
            <a:r>
              <a:rPr sz="1950" b="1" i="1" spc="6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para</a:t>
            </a:r>
            <a:r>
              <a:rPr sz="1950" b="1" i="1" spc="6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EC68A0"/>
                </a:solidFill>
                <a:latin typeface="Arial"/>
                <a:cs typeface="Arial"/>
              </a:rPr>
              <a:t>la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operación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programas</a:t>
            </a:r>
            <a:r>
              <a:rPr sz="1950" b="1" i="1" spc="7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o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acciones</a:t>
            </a:r>
            <a:r>
              <a:rPr sz="1950" b="1" i="1" spc="6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desarrollo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social,</a:t>
            </a:r>
            <a:r>
              <a:rPr sz="1950" b="1" i="1" spc="4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según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entidad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federativa,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EC68A0"/>
                </a:solidFill>
                <a:latin typeface="Arial"/>
                <a:cs typeface="Arial"/>
              </a:rPr>
              <a:t>2022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(Millones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EC68A0"/>
                </a:solidFill>
                <a:latin typeface="Arial"/>
                <a:cs typeface="Arial"/>
              </a:rPr>
              <a:t>pesos)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44707" y="4713154"/>
            <a:ext cx="16510" cy="5558790"/>
          </a:xfrm>
          <a:custGeom>
            <a:avLst/>
            <a:gdLst/>
            <a:ahLst/>
            <a:cxnLst/>
            <a:rect l="l" t="t" r="r" b="b"/>
            <a:pathLst>
              <a:path w="16509" h="5558790">
                <a:moveTo>
                  <a:pt x="16386" y="0"/>
                </a:moveTo>
                <a:lnTo>
                  <a:pt x="0" y="5558616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23923" y="3677148"/>
            <a:ext cx="5871845" cy="9148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1499"/>
              </a:lnSpc>
              <a:spcBef>
                <a:spcPts val="90"/>
              </a:spcBef>
            </a:pP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Presupuesto</a:t>
            </a:r>
            <a:r>
              <a:rPr sz="1950" b="1" i="1" spc="6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lang="es-MX" sz="1950" b="1" i="1" spc="65" dirty="0">
                <a:solidFill>
                  <a:srgbClr val="58267A"/>
                </a:solidFill>
                <a:latin typeface="Arial"/>
                <a:cs typeface="Arial"/>
              </a:rPr>
              <a:t>total </a:t>
            </a: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ejercido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por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las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instituciones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58267A"/>
                </a:solidFill>
                <a:latin typeface="Arial"/>
                <a:cs typeface="Arial"/>
              </a:rPr>
              <a:t>la </a:t>
            </a: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administraci</a:t>
            </a:r>
            <a:r>
              <a:rPr lang="es-MX" sz="1950" b="1" i="1" dirty="0" err="1">
                <a:solidFill>
                  <a:srgbClr val="58267A"/>
                </a:solidFill>
                <a:latin typeface="Arial"/>
                <a:cs typeface="Arial"/>
              </a:rPr>
              <a:t>ón</a:t>
            </a:r>
            <a:r>
              <a:rPr lang="es-MX" sz="1950" b="1" i="1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públic</a:t>
            </a:r>
            <a:r>
              <a:rPr lang="es-MX" sz="1950" b="1" i="1" dirty="0">
                <a:solidFill>
                  <a:srgbClr val="58267A"/>
                </a:solidFill>
                <a:latin typeface="Arial"/>
                <a:cs typeface="Arial"/>
              </a:rPr>
              <a:t>a</a:t>
            </a:r>
            <a:r>
              <a:rPr sz="1950" b="1" i="1" spc="6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estatal</a:t>
            </a:r>
            <a:r>
              <a:rPr lang="es-MX" sz="1950" b="1" i="1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</a:p>
          <a:p>
            <a:pPr marL="12065" marR="5080" algn="ctr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(Millones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58267A"/>
                </a:solidFill>
                <a:latin typeface="Arial"/>
                <a:cs typeface="Arial"/>
              </a:rPr>
              <a:t>pesos)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36381" y="6257401"/>
            <a:ext cx="11468100" cy="2853690"/>
            <a:chOff x="7336381" y="6257401"/>
            <a:chExt cx="11468100" cy="285369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8360" y="6257401"/>
              <a:ext cx="267634" cy="28535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6464" y="6741155"/>
              <a:ext cx="11010763" cy="23697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29721" y="6278761"/>
              <a:ext cx="179705" cy="2825115"/>
            </a:xfrm>
            <a:custGeom>
              <a:avLst/>
              <a:gdLst/>
              <a:ahLst/>
              <a:cxnLst/>
              <a:rect l="l" t="t" r="r" b="b"/>
              <a:pathLst>
                <a:path w="179704" h="2825115">
                  <a:moveTo>
                    <a:pt x="179680" y="0"/>
                  </a:moveTo>
                  <a:lnTo>
                    <a:pt x="0" y="0"/>
                  </a:lnTo>
                  <a:lnTo>
                    <a:pt x="0" y="2824626"/>
                  </a:lnTo>
                  <a:lnTo>
                    <a:pt x="179680" y="2824626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C12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87817" y="6762527"/>
              <a:ext cx="10923270" cy="2341245"/>
            </a:xfrm>
            <a:custGeom>
              <a:avLst/>
              <a:gdLst/>
              <a:ahLst/>
              <a:cxnLst/>
              <a:rect l="l" t="t" r="r" b="b"/>
              <a:pathLst>
                <a:path w="10923269" h="2341245">
                  <a:moveTo>
                    <a:pt x="179679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179679" y="2340864"/>
                  </a:lnTo>
                  <a:lnTo>
                    <a:pt x="179679" y="0"/>
                  </a:lnTo>
                  <a:close/>
                </a:path>
                <a:path w="10923269" h="2341245">
                  <a:moveTo>
                    <a:pt x="537781" y="451078"/>
                  </a:moveTo>
                  <a:lnTo>
                    <a:pt x="358101" y="451078"/>
                  </a:lnTo>
                  <a:lnTo>
                    <a:pt x="358101" y="2340864"/>
                  </a:lnTo>
                  <a:lnTo>
                    <a:pt x="537781" y="2340864"/>
                  </a:lnTo>
                  <a:lnTo>
                    <a:pt x="537781" y="451078"/>
                  </a:lnTo>
                  <a:close/>
                </a:path>
                <a:path w="10923269" h="2341245">
                  <a:moveTo>
                    <a:pt x="895896" y="1409788"/>
                  </a:moveTo>
                  <a:lnTo>
                    <a:pt x="716216" y="1409788"/>
                  </a:lnTo>
                  <a:lnTo>
                    <a:pt x="716216" y="2340864"/>
                  </a:lnTo>
                  <a:lnTo>
                    <a:pt x="895896" y="2340864"/>
                  </a:lnTo>
                  <a:lnTo>
                    <a:pt x="895896" y="1409788"/>
                  </a:lnTo>
                  <a:close/>
                </a:path>
                <a:path w="10923269" h="2341245">
                  <a:moveTo>
                    <a:pt x="1253998" y="1764131"/>
                  </a:moveTo>
                  <a:lnTo>
                    <a:pt x="1074318" y="1764131"/>
                  </a:lnTo>
                  <a:lnTo>
                    <a:pt x="1074318" y="2340864"/>
                  </a:lnTo>
                  <a:lnTo>
                    <a:pt x="1253998" y="2340864"/>
                  </a:lnTo>
                  <a:lnTo>
                    <a:pt x="1253998" y="1764131"/>
                  </a:lnTo>
                  <a:close/>
                </a:path>
                <a:path w="10923269" h="2341245">
                  <a:moveTo>
                    <a:pt x="1612099" y="2061921"/>
                  </a:moveTo>
                  <a:lnTo>
                    <a:pt x="1432420" y="2061921"/>
                  </a:lnTo>
                  <a:lnTo>
                    <a:pt x="1432420" y="2340864"/>
                  </a:lnTo>
                  <a:lnTo>
                    <a:pt x="1612099" y="2340864"/>
                  </a:lnTo>
                  <a:lnTo>
                    <a:pt x="1612099" y="2061921"/>
                  </a:lnTo>
                  <a:close/>
                </a:path>
                <a:path w="10923269" h="2341245">
                  <a:moveTo>
                    <a:pt x="1970201" y="2115947"/>
                  </a:moveTo>
                  <a:lnTo>
                    <a:pt x="1790522" y="2115947"/>
                  </a:lnTo>
                  <a:lnTo>
                    <a:pt x="1790522" y="2340864"/>
                  </a:lnTo>
                  <a:lnTo>
                    <a:pt x="1970201" y="2340864"/>
                  </a:lnTo>
                  <a:lnTo>
                    <a:pt x="1970201" y="2115947"/>
                  </a:lnTo>
                  <a:close/>
                </a:path>
                <a:path w="10923269" h="2341245">
                  <a:moveTo>
                    <a:pt x="2328303" y="2141080"/>
                  </a:moveTo>
                  <a:lnTo>
                    <a:pt x="2148624" y="2141080"/>
                  </a:lnTo>
                  <a:lnTo>
                    <a:pt x="2148624" y="2340864"/>
                  </a:lnTo>
                  <a:lnTo>
                    <a:pt x="2328303" y="2340864"/>
                  </a:lnTo>
                  <a:lnTo>
                    <a:pt x="2328303" y="2141080"/>
                  </a:lnTo>
                  <a:close/>
                </a:path>
                <a:path w="10923269" h="2341245">
                  <a:moveTo>
                    <a:pt x="2686418" y="2159927"/>
                  </a:moveTo>
                  <a:lnTo>
                    <a:pt x="2506726" y="2159927"/>
                  </a:lnTo>
                  <a:lnTo>
                    <a:pt x="2506726" y="2340864"/>
                  </a:lnTo>
                  <a:lnTo>
                    <a:pt x="2686418" y="2340864"/>
                  </a:lnTo>
                  <a:lnTo>
                    <a:pt x="2686418" y="2159927"/>
                  </a:lnTo>
                  <a:close/>
                </a:path>
                <a:path w="10923269" h="2341245">
                  <a:moveTo>
                    <a:pt x="3044520" y="2186317"/>
                  </a:moveTo>
                  <a:lnTo>
                    <a:pt x="2864840" y="2186317"/>
                  </a:lnTo>
                  <a:lnTo>
                    <a:pt x="2864840" y="2340864"/>
                  </a:lnTo>
                  <a:lnTo>
                    <a:pt x="3044520" y="2340864"/>
                  </a:lnTo>
                  <a:lnTo>
                    <a:pt x="3044520" y="2186317"/>
                  </a:lnTo>
                  <a:close/>
                </a:path>
                <a:path w="10923269" h="2341245">
                  <a:moveTo>
                    <a:pt x="3402622" y="2221496"/>
                  </a:moveTo>
                  <a:lnTo>
                    <a:pt x="3222942" y="2221496"/>
                  </a:lnTo>
                  <a:lnTo>
                    <a:pt x="3222942" y="2340864"/>
                  </a:lnTo>
                  <a:lnTo>
                    <a:pt x="3402622" y="2340864"/>
                  </a:lnTo>
                  <a:lnTo>
                    <a:pt x="3402622" y="2221496"/>
                  </a:lnTo>
                  <a:close/>
                </a:path>
                <a:path w="10923269" h="2341245">
                  <a:moveTo>
                    <a:pt x="3760724" y="2235314"/>
                  </a:moveTo>
                  <a:lnTo>
                    <a:pt x="3581044" y="2235314"/>
                  </a:lnTo>
                  <a:lnTo>
                    <a:pt x="3581044" y="2340864"/>
                  </a:lnTo>
                  <a:lnTo>
                    <a:pt x="3760724" y="2340864"/>
                  </a:lnTo>
                  <a:lnTo>
                    <a:pt x="3760724" y="2235314"/>
                  </a:lnTo>
                  <a:close/>
                </a:path>
                <a:path w="10923269" h="2341245">
                  <a:moveTo>
                    <a:pt x="4118826" y="2249144"/>
                  </a:moveTo>
                  <a:lnTo>
                    <a:pt x="3939146" y="2249144"/>
                  </a:lnTo>
                  <a:lnTo>
                    <a:pt x="3939146" y="2340864"/>
                  </a:lnTo>
                  <a:lnTo>
                    <a:pt x="4118826" y="2340864"/>
                  </a:lnTo>
                  <a:lnTo>
                    <a:pt x="4118826" y="2249144"/>
                  </a:lnTo>
                  <a:close/>
                </a:path>
                <a:path w="10923269" h="2341245">
                  <a:moveTo>
                    <a:pt x="4476928" y="2260447"/>
                  </a:moveTo>
                  <a:lnTo>
                    <a:pt x="4297248" y="2260447"/>
                  </a:lnTo>
                  <a:lnTo>
                    <a:pt x="4297248" y="2340864"/>
                  </a:lnTo>
                  <a:lnTo>
                    <a:pt x="4476928" y="2340864"/>
                  </a:lnTo>
                  <a:lnTo>
                    <a:pt x="4476928" y="2260447"/>
                  </a:lnTo>
                  <a:close/>
                </a:path>
                <a:path w="10923269" h="2341245">
                  <a:moveTo>
                    <a:pt x="4835042" y="2279294"/>
                  </a:moveTo>
                  <a:lnTo>
                    <a:pt x="4655363" y="2279294"/>
                  </a:lnTo>
                  <a:lnTo>
                    <a:pt x="4655363" y="2340864"/>
                  </a:lnTo>
                  <a:lnTo>
                    <a:pt x="4835042" y="2340864"/>
                  </a:lnTo>
                  <a:lnTo>
                    <a:pt x="4835042" y="2279294"/>
                  </a:lnTo>
                  <a:close/>
                </a:path>
                <a:path w="10923269" h="2341245">
                  <a:moveTo>
                    <a:pt x="5193144" y="2286838"/>
                  </a:moveTo>
                  <a:lnTo>
                    <a:pt x="5013464" y="2286838"/>
                  </a:lnTo>
                  <a:lnTo>
                    <a:pt x="5013464" y="2340864"/>
                  </a:lnTo>
                  <a:lnTo>
                    <a:pt x="5193144" y="2340864"/>
                  </a:lnTo>
                  <a:lnTo>
                    <a:pt x="5193144" y="2286838"/>
                  </a:lnTo>
                  <a:close/>
                </a:path>
                <a:path w="10923269" h="2341245">
                  <a:moveTo>
                    <a:pt x="5551246" y="2288095"/>
                  </a:moveTo>
                  <a:lnTo>
                    <a:pt x="5371566" y="2288095"/>
                  </a:lnTo>
                  <a:lnTo>
                    <a:pt x="5371566" y="2340864"/>
                  </a:lnTo>
                  <a:lnTo>
                    <a:pt x="5551246" y="2340864"/>
                  </a:lnTo>
                  <a:lnTo>
                    <a:pt x="5551246" y="2288095"/>
                  </a:lnTo>
                  <a:close/>
                </a:path>
                <a:path w="10923269" h="2341245">
                  <a:moveTo>
                    <a:pt x="5909348" y="2303170"/>
                  </a:moveTo>
                  <a:lnTo>
                    <a:pt x="5729668" y="2303170"/>
                  </a:lnTo>
                  <a:lnTo>
                    <a:pt x="5729668" y="2340864"/>
                  </a:lnTo>
                  <a:lnTo>
                    <a:pt x="5909348" y="2340864"/>
                  </a:lnTo>
                  <a:lnTo>
                    <a:pt x="5909348" y="2303170"/>
                  </a:lnTo>
                  <a:close/>
                </a:path>
                <a:path w="10923269" h="2341245">
                  <a:moveTo>
                    <a:pt x="6267450" y="2303170"/>
                  </a:moveTo>
                  <a:lnTo>
                    <a:pt x="6087770" y="2303170"/>
                  </a:lnTo>
                  <a:lnTo>
                    <a:pt x="6087770" y="2340864"/>
                  </a:lnTo>
                  <a:lnTo>
                    <a:pt x="6267450" y="2340864"/>
                  </a:lnTo>
                  <a:lnTo>
                    <a:pt x="6267450" y="2303170"/>
                  </a:lnTo>
                  <a:close/>
                </a:path>
                <a:path w="10923269" h="2341245">
                  <a:moveTo>
                    <a:pt x="6625564" y="2309457"/>
                  </a:moveTo>
                  <a:lnTo>
                    <a:pt x="6445885" y="2309457"/>
                  </a:lnTo>
                  <a:lnTo>
                    <a:pt x="6445885" y="2340864"/>
                  </a:lnTo>
                  <a:lnTo>
                    <a:pt x="6625564" y="2340864"/>
                  </a:lnTo>
                  <a:lnTo>
                    <a:pt x="6625564" y="2309457"/>
                  </a:lnTo>
                  <a:close/>
                </a:path>
                <a:path w="10923269" h="2341245">
                  <a:moveTo>
                    <a:pt x="6983666" y="2310714"/>
                  </a:moveTo>
                  <a:lnTo>
                    <a:pt x="6803987" y="2310714"/>
                  </a:lnTo>
                  <a:lnTo>
                    <a:pt x="6803987" y="2340864"/>
                  </a:lnTo>
                  <a:lnTo>
                    <a:pt x="6983666" y="2340864"/>
                  </a:lnTo>
                  <a:lnTo>
                    <a:pt x="6983666" y="2310714"/>
                  </a:lnTo>
                  <a:close/>
                </a:path>
                <a:path w="10923269" h="2341245">
                  <a:moveTo>
                    <a:pt x="7341768" y="2311971"/>
                  </a:moveTo>
                  <a:lnTo>
                    <a:pt x="7162089" y="2311971"/>
                  </a:lnTo>
                  <a:lnTo>
                    <a:pt x="7162089" y="2340864"/>
                  </a:lnTo>
                  <a:lnTo>
                    <a:pt x="7341768" y="2340864"/>
                  </a:lnTo>
                  <a:lnTo>
                    <a:pt x="7341768" y="2311971"/>
                  </a:lnTo>
                  <a:close/>
                </a:path>
                <a:path w="10923269" h="2341245">
                  <a:moveTo>
                    <a:pt x="7699870" y="2311971"/>
                  </a:moveTo>
                  <a:lnTo>
                    <a:pt x="7520191" y="2311971"/>
                  </a:lnTo>
                  <a:lnTo>
                    <a:pt x="7520191" y="2340864"/>
                  </a:lnTo>
                  <a:lnTo>
                    <a:pt x="7699870" y="2340864"/>
                  </a:lnTo>
                  <a:lnTo>
                    <a:pt x="7699870" y="2311971"/>
                  </a:lnTo>
                  <a:close/>
                </a:path>
                <a:path w="10923269" h="2341245">
                  <a:moveTo>
                    <a:pt x="8057972" y="2314473"/>
                  </a:moveTo>
                  <a:lnTo>
                    <a:pt x="7878292" y="2314473"/>
                  </a:lnTo>
                  <a:lnTo>
                    <a:pt x="7878292" y="2340864"/>
                  </a:lnTo>
                  <a:lnTo>
                    <a:pt x="8057972" y="2340864"/>
                  </a:lnTo>
                  <a:lnTo>
                    <a:pt x="8057972" y="2314473"/>
                  </a:lnTo>
                  <a:close/>
                </a:path>
                <a:path w="10923269" h="2341245">
                  <a:moveTo>
                    <a:pt x="8416087" y="2318245"/>
                  </a:moveTo>
                  <a:lnTo>
                    <a:pt x="8236394" y="2318245"/>
                  </a:lnTo>
                  <a:lnTo>
                    <a:pt x="8236394" y="2340864"/>
                  </a:lnTo>
                  <a:lnTo>
                    <a:pt x="8416087" y="2340864"/>
                  </a:lnTo>
                  <a:lnTo>
                    <a:pt x="8416087" y="2318245"/>
                  </a:lnTo>
                  <a:close/>
                </a:path>
                <a:path w="10923269" h="2341245">
                  <a:moveTo>
                    <a:pt x="8774189" y="2318245"/>
                  </a:moveTo>
                  <a:lnTo>
                    <a:pt x="8594509" y="2318245"/>
                  </a:lnTo>
                  <a:lnTo>
                    <a:pt x="8594509" y="2340864"/>
                  </a:lnTo>
                  <a:lnTo>
                    <a:pt x="8774189" y="2340864"/>
                  </a:lnTo>
                  <a:lnTo>
                    <a:pt x="8774189" y="2318245"/>
                  </a:lnTo>
                  <a:close/>
                </a:path>
                <a:path w="10923269" h="2341245">
                  <a:moveTo>
                    <a:pt x="9132291" y="2327046"/>
                  </a:moveTo>
                  <a:lnTo>
                    <a:pt x="8952611" y="2327046"/>
                  </a:lnTo>
                  <a:lnTo>
                    <a:pt x="8952611" y="2340864"/>
                  </a:lnTo>
                  <a:lnTo>
                    <a:pt x="9132291" y="2340864"/>
                  </a:lnTo>
                  <a:lnTo>
                    <a:pt x="9132291" y="2327046"/>
                  </a:lnTo>
                  <a:close/>
                </a:path>
                <a:path w="10923269" h="2341245">
                  <a:moveTo>
                    <a:pt x="9490392" y="2334577"/>
                  </a:moveTo>
                  <a:lnTo>
                    <a:pt x="9310713" y="2334577"/>
                  </a:lnTo>
                  <a:lnTo>
                    <a:pt x="9310713" y="2340864"/>
                  </a:lnTo>
                  <a:lnTo>
                    <a:pt x="9490392" y="2340864"/>
                  </a:lnTo>
                  <a:lnTo>
                    <a:pt x="9490392" y="2334577"/>
                  </a:lnTo>
                  <a:close/>
                </a:path>
                <a:path w="10923269" h="2341245">
                  <a:moveTo>
                    <a:pt x="9848494" y="2334577"/>
                  </a:moveTo>
                  <a:lnTo>
                    <a:pt x="9668815" y="2334577"/>
                  </a:lnTo>
                  <a:lnTo>
                    <a:pt x="9668815" y="2340864"/>
                  </a:lnTo>
                  <a:lnTo>
                    <a:pt x="9848494" y="2340864"/>
                  </a:lnTo>
                  <a:lnTo>
                    <a:pt x="9848494" y="2334577"/>
                  </a:lnTo>
                  <a:close/>
                </a:path>
                <a:path w="10923269" h="2341245">
                  <a:moveTo>
                    <a:pt x="10206596" y="2339606"/>
                  </a:moveTo>
                  <a:lnTo>
                    <a:pt x="10026917" y="2339606"/>
                  </a:lnTo>
                  <a:lnTo>
                    <a:pt x="10026917" y="2340864"/>
                  </a:lnTo>
                  <a:lnTo>
                    <a:pt x="10206596" y="2340864"/>
                  </a:lnTo>
                  <a:lnTo>
                    <a:pt x="10206596" y="2339606"/>
                  </a:lnTo>
                  <a:close/>
                </a:path>
                <a:path w="10923269" h="2341245">
                  <a:moveTo>
                    <a:pt x="10564711" y="2339606"/>
                  </a:moveTo>
                  <a:lnTo>
                    <a:pt x="10385031" y="2339606"/>
                  </a:lnTo>
                  <a:lnTo>
                    <a:pt x="10385031" y="2340864"/>
                  </a:lnTo>
                  <a:lnTo>
                    <a:pt x="10564711" y="2340864"/>
                  </a:lnTo>
                  <a:lnTo>
                    <a:pt x="10564711" y="2339606"/>
                  </a:lnTo>
                  <a:close/>
                </a:path>
                <a:path w="10923269" h="2341245">
                  <a:moveTo>
                    <a:pt x="10922813" y="2339606"/>
                  </a:moveTo>
                  <a:lnTo>
                    <a:pt x="10743133" y="2339606"/>
                  </a:lnTo>
                  <a:lnTo>
                    <a:pt x="10743133" y="2340864"/>
                  </a:lnTo>
                  <a:lnTo>
                    <a:pt x="10922813" y="2340864"/>
                  </a:lnTo>
                  <a:lnTo>
                    <a:pt x="10922813" y="2339606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40509" y="9103387"/>
              <a:ext cx="11459845" cy="0"/>
            </a:xfrm>
            <a:custGeom>
              <a:avLst/>
              <a:gdLst/>
              <a:ahLst/>
              <a:cxnLst/>
              <a:rect l="l" t="t" r="r" b="b"/>
              <a:pathLst>
                <a:path w="11459844">
                  <a:moveTo>
                    <a:pt x="0" y="0"/>
                  </a:moveTo>
                  <a:lnTo>
                    <a:pt x="11459336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70905" y="5225359"/>
            <a:ext cx="1022985" cy="1937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46150">
              <a:lnSpc>
                <a:spcPts val="2280"/>
              </a:lnSpc>
            </a:pPr>
            <a:r>
              <a:rPr sz="1950" b="1" dirty="0">
                <a:latin typeface="Arial"/>
                <a:cs typeface="Arial"/>
              </a:rPr>
              <a:t>35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576.4</a:t>
            </a:r>
            <a:endParaRPr sz="195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29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487.8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23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810.8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45218" y="7137761"/>
            <a:ext cx="10333355" cy="1845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73125">
              <a:lnSpc>
                <a:spcPts val="2280"/>
              </a:lnSpc>
            </a:pPr>
            <a:r>
              <a:rPr sz="1950" dirty="0">
                <a:latin typeface="Arial MT"/>
                <a:cs typeface="Arial MT"/>
              </a:rPr>
              <a:t>11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728.8</a:t>
            </a:r>
            <a:endParaRPr sz="1950">
              <a:latin typeface="Arial MT"/>
              <a:cs typeface="Arial MT"/>
            </a:endParaRPr>
          </a:p>
          <a:p>
            <a:pPr marL="518795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7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270.3</a:t>
            </a:r>
            <a:endParaRPr sz="1950">
              <a:latin typeface="Arial MT"/>
              <a:cs typeface="Arial MT"/>
            </a:endParaRPr>
          </a:p>
          <a:p>
            <a:pPr marL="221615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3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522.5</a:t>
            </a:r>
            <a:endParaRPr sz="1950">
              <a:latin typeface="Arial MT"/>
              <a:cs typeface="Arial MT"/>
            </a:endParaRPr>
          </a:p>
          <a:p>
            <a:pPr marL="166370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2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830.6</a:t>
            </a:r>
            <a:endParaRPr sz="1950">
              <a:latin typeface="Arial MT"/>
              <a:cs typeface="Arial MT"/>
            </a:endParaRPr>
          </a:p>
          <a:p>
            <a:pPr marL="141605">
              <a:lnSpc>
                <a:spcPct val="100000"/>
              </a:lnSpc>
              <a:spcBef>
                <a:spcPts val="475"/>
              </a:spcBef>
            </a:pPr>
            <a:r>
              <a:rPr sz="1950" dirty="0">
                <a:latin typeface="Arial MT"/>
                <a:cs typeface="Arial MT"/>
              </a:rPr>
              <a:t>2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511.2</a:t>
            </a:r>
            <a:endParaRPr sz="1950">
              <a:latin typeface="Arial MT"/>
              <a:cs typeface="Arial MT"/>
            </a:endParaRPr>
          </a:p>
          <a:p>
            <a:pPr marL="122555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2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276.3</a:t>
            </a:r>
            <a:endParaRPr sz="1950">
              <a:latin typeface="Arial MT"/>
              <a:cs typeface="Arial MT"/>
            </a:endParaRPr>
          </a:p>
          <a:p>
            <a:pPr marL="95885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1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942.1</a:t>
            </a:r>
            <a:endParaRPr sz="1950">
              <a:latin typeface="Arial MT"/>
              <a:cs typeface="Arial MT"/>
            </a:endParaRPr>
          </a:p>
          <a:p>
            <a:pPr marL="60960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1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504.0</a:t>
            </a:r>
            <a:endParaRPr sz="1950">
              <a:latin typeface="Arial MT"/>
              <a:cs typeface="Arial MT"/>
            </a:endParaRPr>
          </a:p>
          <a:p>
            <a:pPr marL="46990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1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324.1</a:t>
            </a:r>
            <a:endParaRPr sz="1950">
              <a:latin typeface="Arial MT"/>
              <a:cs typeface="Arial MT"/>
            </a:endParaRPr>
          </a:p>
          <a:p>
            <a:pPr marL="34290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1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162.2</a:t>
            </a:r>
            <a:endParaRPr sz="195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480"/>
              </a:spcBef>
            </a:pPr>
            <a:r>
              <a:rPr sz="1950" dirty="0">
                <a:latin typeface="Arial MT"/>
                <a:cs typeface="Arial MT"/>
              </a:rPr>
              <a:t>1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016.1</a:t>
            </a:r>
            <a:endParaRPr sz="1950">
              <a:latin typeface="Arial MT"/>
              <a:cs typeface="Arial MT"/>
            </a:endParaRPr>
          </a:p>
          <a:p>
            <a:pPr marL="7429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778.0</a:t>
            </a:r>
            <a:endParaRPr sz="195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676.4</a:t>
            </a:r>
            <a:endParaRPr sz="1950">
              <a:latin typeface="Arial MT"/>
              <a:cs typeface="Arial MT"/>
            </a:endParaRPr>
          </a:p>
          <a:p>
            <a:pPr marL="6540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665.8</a:t>
            </a:r>
            <a:endParaRPr sz="19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476.3</a:t>
            </a:r>
            <a:endParaRPr sz="1950">
              <a:latin typeface="Arial MT"/>
              <a:cs typeface="Arial MT"/>
            </a:endParaRPr>
          </a:p>
          <a:p>
            <a:pPr marL="5016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474.6</a:t>
            </a:r>
            <a:endParaRPr sz="195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394.4</a:t>
            </a:r>
            <a:endParaRPr sz="195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388.5</a:t>
            </a:r>
            <a:endParaRPr sz="1950">
              <a:latin typeface="Arial MT"/>
              <a:cs typeface="Arial MT"/>
            </a:endParaRPr>
          </a:p>
          <a:p>
            <a:pPr marL="41910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370.7</a:t>
            </a:r>
            <a:endParaRPr sz="1950">
              <a:latin typeface="Arial MT"/>
              <a:cs typeface="Arial MT"/>
            </a:endParaRPr>
          </a:p>
          <a:p>
            <a:pPr marL="4127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364.2</a:t>
            </a:r>
            <a:endParaRPr sz="1950">
              <a:latin typeface="Arial MT"/>
              <a:cs typeface="Arial MT"/>
            </a:endParaRPr>
          </a:p>
          <a:p>
            <a:pPr marL="38735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333.2</a:t>
            </a:r>
            <a:endParaRPr sz="1950">
              <a:latin typeface="Arial MT"/>
              <a:cs typeface="Arial MT"/>
            </a:endParaRPr>
          </a:p>
          <a:p>
            <a:pPr marL="35560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293.0</a:t>
            </a:r>
            <a:endParaRPr sz="1950">
              <a:latin typeface="Arial MT"/>
              <a:cs typeface="Arial MT"/>
            </a:endParaRPr>
          </a:p>
          <a:p>
            <a:pPr marL="35560">
              <a:lnSpc>
                <a:spcPct val="100000"/>
              </a:lnSpc>
              <a:spcBef>
                <a:spcPts val="475"/>
              </a:spcBef>
            </a:pPr>
            <a:r>
              <a:rPr sz="1950" spc="-10" dirty="0">
                <a:latin typeface="Arial MT"/>
                <a:cs typeface="Arial MT"/>
              </a:rPr>
              <a:t>291.4</a:t>
            </a:r>
            <a:endParaRPr sz="195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  <a:spcBef>
                <a:spcPts val="480"/>
              </a:spcBef>
            </a:pPr>
            <a:r>
              <a:rPr sz="1950" spc="-10" dirty="0">
                <a:latin typeface="Arial MT"/>
                <a:cs typeface="Arial MT"/>
              </a:rPr>
              <a:t>172.1</a:t>
            </a:r>
            <a:endParaRPr sz="195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  <a:spcBef>
                <a:spcPts val="480"/>
              </a:spcBef>
            </a:pPr>
            <a:r>
              <a:rPr sz="1950" spc="-20" dirty="0">
                <a:latin typeface="Arial MT"/>
                <a:cs typeface="Arial MT"/>
              </a:rPr>
              <a:t>78.9</a:t>
            </a:r>
            <a:endParaRPr sz="195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480"/>
              </a:spcBef>
            </a:pPr>
            <a:r>
              <a:rPr sz="1950" spc="-20" dirty="0">
                <a:latin typeface="Arial MT"/>
                <a:cs typeface="Arial MT"/>
              </a:rPr>
              <a:t>76.4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50" spc="-20" dirty="0">
                <a:latin typeface="Arial MT"/>
                <a:cs typeface="Arial MT"/>
              </a:rPr>
              <a:t>14.0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50" spc="-25" dirty="0">
                <a:latin typeface="Arial MT"/>
                <a:cs typeface="Arial MT"/>
              </a:rPr>
              <a:t>7.0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50" spc="-25" dirty="0">
                <a:latin typeface="Arial MT"/>
                <a:cs typeface="Arial MT"/>
              </a:rPr>
              <a:t>6.9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66220" y="9241200"/>
            <a:ext cx="11408410" cy="8928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2280"/>
              </a:lnSpc>
            </a:pPr>
            <a:r>
              <a:rPr sz="1950" spc="-10" dirty="0">
                <a:latin typeface="Arial MT"/>
                <a:cs typeface="Arial MT"/>
              </a:rPr>
              <a:t>TAMPS</a:t>
            </a:r>
            <a:endParaRPr sz="1950">
              <a:latin typeface="Arial MT"/>
              <a:cs typeface="Arial MT"/>
            </a:endParaRPr>
          </a:p>
          <a:p>
            <a:pPr marL="138430" marR="5715" indent="306705" algn="r">
              <a:lnSpc>
                <a:spcPct val="120500"/>
              </a:lnSpc>
            </a:pPr>
            <a:r>
              <a:rPr sz="1950" spc="-25" dirty="0">
                <a:latin typeface="Arial MT"/>
                <a:cs typeface="Arial MT"/>
              </a:rPr>
              <a:t>JAL </a:t>
            </a:r>
            <a:r>
              <a:rPr sz="1950" spc="-20" dirty="0">
                <a:latin typeface="Arial MT"/>
                <a:cs typeface="Arial MT"/>
              </a:rPr>
              <a:t>CHIH CDMX </a:t>
            </a:r>
            <a:r>
              <a:rPr sz="1950" spc="-25" dirty="0">
                <a:latin typeface="Arial MT"/>
                <a:cs typeface="Arial MT"/>
              </a:rPr>
              <a:t>MEX VER GTO</a:t>
            </a:r>
            <a:endParaRPr sz="1950">
              <a:latin typeface="Arial MT"/>
              <a:cs typeface="Arial MT"/>
            </a:endParaRPr>
          </a:p>
          <a:p>
            <a:pPr marL="110489" marR="5080" indent="418465" algn="r">
              <a:lnSpc>
                <a:spcPct val="120500"/>
              </a:lnSpc>
            </a:pPr>
            <a:r>
              <a:rPr sz="1950" spc="-25" dirty="0">
                <a:latin typeface="Arial MT"/>
                <a:cs typeface="Arial MT"/>
              </a:rPr>
              <a:t>BC SON SLP OAX HGO </a:t>
            </a:r>
            <a:r>
              <a:rPr sz="1950" spc="-20" dirty="0">
                <a:latin typeface="Arial MT"/>
                <a:cs typeface="Arial MT"/>
              </a:rPr>
              <a:t>COAH TLAX </a:t>
            </a:r>
            <a:r>
              <a:rPr sz="1950" spc="-25" dirty="0">
                <a:latin typeface="Arial MT"/>
                <a:cs typeface="Arial MT"/>
              </a:rPr>
              <a:t>PUE </a:t>
            </a:r>
            <a:r>
              <a:rPr sz="1950" spc="-20" dirty="0">
                <a:latin typeface="Arial MT"/>
                <a:cs typeface="Arial MT"/>
              </a:rPr>
              <a:t>MICH </a:t>
            </a:r>
            <a:r>
              <a:rPr sz="1950" spc="-25" dirty="0">
                <a:latin typeface="Arial MT"/>
                <a:cs typeface="Arial MT"/>
              </a:rPr>
              <a:t>ZAC GRO </a:t>
            </a:r>
            <a:r>
              <a:rPr sz="1950" spc="-20" dirty="0">
                <a:latin typeface="Arial MT"/>
                <a:cs typeface="Arial MT"/>
              </a:rPr>
              <a:t>QROO</a:t>
            </a:r>
            <a:endParaRPr sz="1950">
              <a:latin typeface="Arial MT"/>
              <a:cs typeface="Arial MT"/>
            </a:endParaRPr>
          </a:p>
          <a:p>
            <a:pPr marL="305435" marR="5715" indent="55244" algn="r">
              <a:lnSpc>
                <a:spcPct val="120500"/>
              </a:lnSpc>
            </a:pPr>
            <a:r>
              <a:rPr sz="1950" spc="-25" dirty="0">
                <a:latin typeface="Arial MT"/>
                <a:cs typeface="Arial MT"/>
              </a:rPr>
              <a:t>NAY QRO</a:t>
            </a:r>
            <a:endParaRPr sz="1950">
              <a:latin typeface="Arial MT"/>
              <a:cs typeface="Arial MT"/>
            </a:endParaRPr>
          </a:p>
          <a:p>
            <a:pPr marL="151765" marR="5715" indent="404495" algn="r">
              <a:lnSpc>
                <a:spcPct val="120500"/>
              </a:lnSpc>
            </a:pPr>
            <a:r>
              <a:rPr sz="1950" spc="-25" dirty="0">
                <a:latin typeface="Arial MT"/>
                <a:cs typeface="Arial MT"/>
              </a:rPr>
              <a:t>NL TAB YUC DGO COL AGS </a:t>
            </a:r>
            <a:r>
              <a:rPr sz="1950" spc="-20" dirty="0">
                <a:latin typeface="Arial MT"/>
                <a:cs typeface="Arial MT"/>
              </a:rPr>
              <a:t>CAMP</a:t>
            </a:r>
            <a:endParaRPr sz="1950">
              <a:latin typeface="Arial MT"/>
              <a:cs typeface="Arial MT"/>
            </a:endParaRPr>
          </a:p>
          <a:p>
            <a:pPr marL="277495" marR="5715" indent="180975" algn="just">
              <a:lnSpc>
                <a:spcPct val="120500"/>
              </a:lnSpc>
            </a:pPr>
            <a:r>
              <a:rPr sz="1950" spc="-25" dirty="0">
                <a:latin typeface="Arial MT"/>
                <a:cs typeface="Arial MT"/>
              </a:rPr>
              <a:t>SIN MOR BCS </a:t>
            </a:r>
            <a:r>
              <a:rPr sz="1950" spc="-20" dirty="0">
                <a:latin typeface="Arial MT"/>
                <a:cs typeface="Arial MT"/>
              </a:rPr>
              <a:t>CHIS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5027" y="6163162"/>
            <a:ext cx="1780469" cy="17804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157" y="5532396"/>
            <a:ext cx="1261532" cy="126153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186818" y="10631113"/>
            <a:ext cx="13087985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latin typeface="Arial MT"/>
                <a:cs typeface="Arial MT"/>
              </a:rPr>
              <a:t>Nota: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considera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cantidad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ejercida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como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parte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del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presupuesto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asignado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por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entidad federativa,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así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como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aportaciones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del Gobierno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Federal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y,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caso,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los </a:t>
            </a:r>
            <a:r>
              <a:rPr sz="1300" dirty="0">
                <a:latin typeface="Arial MT"/>
                <a:cs typeface="Arial MT"/>
              </a:rPr>
              <a:t>municipios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demarcaciones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territoriales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y/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u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otras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instituciones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actores.</a:t>
            </a:r>
            <a:endParaRPr sz="1300">
              <a:latin typeface="Arial MT"/>
              <a:cs typeface="Arial MT"/>
            </a:endParaRP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3C182AE6-AF4F-82DC-E1A8-5AC9F619B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36981"/>
              </p:ext>
            </p:extLst>
          </p:nvPr>
        </p:nvGraphicFramePr>
        <p:xfrm>
          <a:off x="695960" y="5325440"/>
          <a:ext cx="6099807" cy="427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30" y="200817"/>
            <a:ext cx="19501485" cy="10894695"/>
            <a:chOff x="313930" y="200817"/>
            <a:chExt cx="19501485" cy="10894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30" y="200817"/>
              <a:ext cx="19501351" cy="108943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9328" y="9540119"/>
              <a:ext cx="873760" cy="564515"/>
            </a:xfrm>
            <a:custGeom>
              <a:avLst/>
              <a:gdLst/>
              <a:ahLst/>
              <a:cxnLst/>
              <a:rect l="l" t="t" r="r" b="b"/>
              <a:pathLst>
                <a:path w="873759" h="564515">
                  <a:moveTo>
                    <a:pt x="18186" y="0"/>
                  </a:moveTo>
                  <a:lnTo>
                    <a:pt x="0" y="0"/>
                  </a:lnTo>
                  <a:lnTo>
                    <a:pt x="0" y="564375"/>
                  </a:lnTo>
                  <a:lnTo>
                    <a:pt x="18186" y="564375"/>
                  </a:lnTo>
                  <a:lnTo>
                    <a:pt x="18186" y="0"/>
                  </a:lnTo>
                  <a:close/>
                </a:path>
                <a:path w="873759" h="564515">
                  <a:moveTo>
                    <a:pt x="186588" y="127"/>
                  </a:moveTo>
                  <a:lnTo>
                    <a:pt x="168402" y="127"/>
                  </a:lnTo>
                  <a:lnTo>
                    <a:pt x="168402" y="564502"/>
                  </a:lnTo>
                  <a:lnTo>
                    <a:pt x="186588" y="564502"/>
                  </a:lnTo>
                  <a:lnTo>
                    <a:pt x="186588" y="127"/>
                  </a:lnTo>
                  <a:close/>
                </a:path>
                <a:path w="873759" h="564515">
                  <a:moveTo>
                    <a:pt x="358813" y="127"/>
                  </a:moveTo>
                  <a:lnTo>
                    <a:pt x="340652" y="127"/>
                  </a:lnTo>
                  <a:lnTo>
                    <a:pt x="340652" y="564502"/>
                  </a:lnTo>
                  <a:lnTo>
                    <a:pt x="358813" y="564502"/>
                  </a:lnTo>
                  <a:lnTo>
                    <a:pt x="358813" y="127"/>
                  </a:lnTo>
                  <a:close/>
                </a:path>
                <a:path w="873759" h="564515">
                  <a:moveTo>
                    <a:pt x="531787" y="127"/>
                  </a:moveTo>
                  <a:lnTo>
                    <a:pt x="513600" y="127"/>
                  </a:lnTo>
                  <a:lnTo>
                    <a:pt x="513600" y="564502"/>
                  </a:lnTo>
                  <a:lnTo>
                    <a:pt x="531787" y="564502"/>
                  </a:lnTo>
                  <a:lnTo>
                    <a:pt x="531787" y="127"/>
                  </a:lnTo>
                  <a:close/>
                </a:path>
                <a:path w="873759" h="564515">
                  <a:moveTo>
                    <a:pt x="704634" y="127"/>
                  </a:moveTo>
                  <a:lnTo>
                    <a:pt x="686460" y="127"/>
                  </a:lnTo>
                  <a:lnTo>
                    <a:pt x="686460" y="564502"/>
                  </a:lnTo>
                  <a:lnTo>
                    <a:pt x="704634" y="564502"/>
                  </a:lnTo>
                  <a:lnTo>
                    <a:pt x="704634" y="127"/>
                  </a:lnTo>
                  <a:close/>
                </a:path>
                <a:path w="873759" h="564515">
                  <a:moveTo>
                    <a:pt x="873163" y="0"/>
                  </a:moveTo>
                  <a:lnTo>
                    <a:pt x="854989" y="0"/>
                  </a:lnTo>
                  <a:lnTo>
                    <a:pt x="854989" y="564375"/>
                  </a:lnTo>
                  <a:lnTo>
                    <a:pt x="873163" y="564375"/>
                  </a:lnTo>
                  <a:lnTo>
                    <a:pt x="873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4103" y="9546491"/>
              <a:ext cx="116947" cy="24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4612" y="9613384"/>
              <a:ext cx="116949" cy="3797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842" y="9679675"/>
              <a:ext cx="116704" cy="379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10425" y="9853284"/>
              <a:ext cx="116702" cy="2468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0197" y="9798062"/>
              <a:ext cx="116948" cy="247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872446" y="9541567"/>
              <a:ext cx="1870710" cy="563880"/>
            </a:xfrm>
            <a:custGeom>
              <a:avLst/>
              <a:gdLst/>
              <a:ahLst/>
              <a:cxnLst/>
              <a:rect l="l" t="t" r="r" b="b"/>
              <a:pathLst>
                <a:path w="1870709" h="563879">
                  <a:moveTo>
                    <a:pt x="133896" y="241"/>
                  </a:moveTo>
                  <a:lnTo>
                    <a:pt x="0" y="241"/>
                  </a:lnTo>
                  <a:lnTo>
                    <a:pt x="0" y="453453"/>
                  </a:lnTo>
                  <a:lnTo>
                    <a:pt x="9359" y="496735"/>
                  </a:lnTo>
                  <a:lnTo>
                    <a:pt x="37706" y="531177"/>
                  </a:lnTo>
                  <a:lnTo>
                    <a:pt x="83197" y="554278"/>
                  </a:lnTo>
                  <a:lnTo>
                    <a:pt x="133896" y="561606"/>
                  </a:lnTo>
                  <a:lnTo>
                    <a:pt x="133896" y="241"/>
                  </a:lnTo>
                  <a:close/>
                </a:path>
                <a:path w="1870709" h="563879">
                  <a:moveTo>
                    <a:pt x="635101" y="114"/>
                  </a:moveTo>
                  <a:lnTo>
                    <a:pt x="501192" y="114"/>
                  </a:lnTo>
                  <a:lnTo>
                    <a:pt x="501192" y="303428"/>
                  </a:lnTo>
                  <a:lnTo>
                    <a:pt x="488911" y="285013"/>
                  </a:lnTo>
                  <a:lnTo>
                    <a:pt x="471004" y="256222"/>
                  </a:lnTo>
                  <a:lnTo>
                    <a:pt x="453948" y="226949"/>
                  </a:lnTo>
                  <a:lnTo>
                    <a:pt x="437756" y="197192"/>
                  </a:lnTo>
                  <a:lnTo>
                    <a:pt x="410857" y="143687"/>
                  </a:lnTo>
                  <a:lnTo>
                    <a:pt x="398259" y="120891"/>
                  </a:lnTo>
                  <a:lnTo>
                    <a:pt x="370128" y="77000"/>
                  </a:lnTo>
                  <a:lnTo>
                    <a:pt x="341198" y="45097"/>
                  </a:lnTo>
                  <a:lnTo>
                    <a:pt x="305625" y="20447"/>
                  </a:lnTo>
                  <a:lnTo>
                    <a:pt x="257695" y="4813"/>
                  </a:lnTo>
                  <a:lnTo>
                    <a:pt x="207352" y="482"/>
                  </a:lnTo>
                  <a:lnTo>
                    <a:pt x="207479" y="563054"/>
                  </a:lnTo>
                  <a:lnTo>
                    <a:pt x="341744" y="563054"/>
                  </a:lnTo>
                  <a:lnTo>
                    <a:pt x="341744" y="322427"/>
                  </a:lnTo>
                  <a:lnTo>
                    <a:pt x="371297" y="354711"/>
                  </a:lnTo>
                  <a:lnTo>
                    <a:pt x="388708" y="375856"/>
                  </a:lnTo>
                  <a:lnTo>
                    <a:pt x="404990" y="397827"/>
                  </a:lnTo>
                  <a:lnTo>
                    <a:pt x="420116" y="420611"/>
                  </a:lnTo>
                  <a:lnTo>
                    <a:pt x="432066" y="439674"/>
                  </a:lnTo>
                  <a:lnTo>
                    <a:pt x="444741" y="458266"/>
                  </a:lnTo>
                  <a:lnTo>
                    <a:pt x="472211" y="493991"/>
                  </a:lnTo>
                  <a:lnTo>
                    <a:pt x="501916" y="522503"/>
                  </a:lnTo>
                  <a:lnTo>
                    <a:pt x="536829" y="544652"/>
                  </a:lnTo>
                  <a:lnTo>
                    <a:pt x="584873" y="559435"/>
                  </a:lnTo>
                  <a:lnTo>
                    <a:pt x="635101" y="563295"/>
                  </a:lnTo>
                  <a:lnTo>
                    <a:pt x="635101" y="114"/>
                  </a:lnTo>
                  <a:close/>
                </a:path>
                <a:path w="1870709" h="563879">
                  <a:moveTo>
                    <a:pt x="1122057" y="431673"/>
                  </a:moveTo>
                  <a:lnTo>
                    <a:pt x="908431" y="431673"/>
                  </a:lnTo>
                  <a:lnTo>
                    <a:pt x="893152" y="430047"/>
                  </a:lnTo>
                  <a:lnTo>
                    <a:pt x="853274" y="409054"/>
                  </a:lnTo>
                  <a:lnTo>
                    <a:pt x="830084" y="368909"/>
                  </a:lnTo>
                  <a:lnTo>
                    <a:pt x="828700" y="353225"/>
                  </a:lnTo>
                  <a:lnTo>
                    <a:pt x="828700" y="347459"/>
                  </a:lnTo>
                  <a:lnTo>
                    <a:pt x="1121803" y="347459"/>
                  </a:lnTo>
                  <a:lnTo>
                    <a:pt x="1121803" y="215112"/>
                  </a:lnTo>
                  <a:lnTo>
                    <a:pt x="828586" y="215112"/>
                  </a:lnTo>
                  <a:lnTo>
                    <a:pt x="828586" y="208978"/>
                  </a:lnTo>
                  <a:lnTo>
                    <a:pt x="842556" y="166141"/>
                  </a:lnTo>
                  <a:lnTo>
                    <a:pt x="878090" y="137464"/>
                  </a:lnTo>
                  <a:lnTo>
                    <a:pt x="907935" y="130771"/>
                  </a:lnTo>
                  <a:lnTo>
                    <a:pt x="1121930" y="130771"/>
                  </a:lnTo>
                  <a:lnTo>
                    <a:pt x="1121930" y="355"/>
                  </a:lnTo>
                  <a:lnTo>
                    <a:pt x="908431" y="355"/>
                  </a:lnTo>
                  <a:lnTo>
                    <a:pt x="865238" y="4813"/>
                  </a:lnTo>
                  <a:lnTo>
                    <a:pt x="824598" y="18338"/>
                  </a:lnTo>
                  <a:lnTo>
                    <a:pt x="787984" y="40246"/>
                  </a:lnTo>
                  <a:lnTo>
                    <a:pt x="756843" y="69900"/>
                  </a:lnTo>
                  <a:lnTo>
                    <a:pt x="729932" y="104775"/>
                  </a:lnTo>
                  <a:lnTo>
                    <a:pt x="710742" y="139674"/>
                  </a:lnTo>
                  <a:lnTo>
                    <a:pt x="695413" y="209092"/>
                  </a:lnTo>
                  <a:lnTo>
                    <a:pt x="695413" y="353466"/>
                  </a:lnTo>
                  <a:lnTo>
                    <a:pt x="711200" y="423494"/>
                  </a:lnTo>
                  <a:lnTo>
                    <a:pt x="730973" y="458571"/>
                  </a:lnTo>
                  <a:lnTo>
                    <a:pt x="758685" y="493509"/>
                  </a:lnTo>
                  <a:lnTo>
                    <a:pt x="789571" y="522960"/>
                  </a:lnTo>
                  <a:lnTo>
                    <a:pt x="825842" y="544830"/>
                  </a:lnTo>
                  <a:lnTo>
                    <a:pt x="866101" y="558495"/>
                  </a:lnTo>
                  <a:lnTo>
                    <a:pt x="908926" y="563295"/>
                  </a:lnTo>
                  <a:lnTo>
                    <a:pt x="1122057" y="563295"/>
                  </a:lnTo>
                  <a:lnTo>
                    <a:pt x="1122057" y="431673"/>
                  </a:lnTo>
                  <a:close/>
                </a:path>
                <a:path w="1870709" h="563879">
                  <a:moveTo>
                    <a:pt x="1662938" y="241"/>
                  </a:moveTo>
                  <a:lnTo>
                    <a:pt x="1396123" y="241"/>
                  </a:lnTo>
                  <a:lnTo>
                    <a:pt x="1343558" y="4445"/>
                  </a:lnTo>
                  <a:lnTo>
                    <a:pt x="1298740" y="17081"/>
                  </a:lnTo>
                  <a:lnTo>
                    <a:pt x="1261783" y="38201"/>
                  </a:lnTo>
                  <a:lnTo>
                    <a:pt x="1232865" y="67856"/>
                  </a:lnTo>
                  <a:lnTo>
                    <a:pt x="1211605" y="99987"/>
                  </a:lnTo>
                  <a:lnTo>
                    <a:pt x="1195920" y="134797"/>
                  </a:lnTo>
                  <a:lnTo>
                    <a:pt x="1182243" y="209702"/>
                  </a:lnTo>
                  <a:lnTo>
                    <a:pt x="1182128" y="349021"/>
                  </a:lnTo>
                  <a:lnTo>
                    <a:pt x="1182128" y="353466"/>
                  </a:lnTo>
                  <a:lnTo>
                    <a:pt x="1194295" y="424802"/>
                  </a:lnTo>
                  <a:lnTo>
                    <a:pt x="1210754" y="460286"/>
                  </a:lnTo>
                  <a:lnTo>
                    <a:pt x="1234211" y="496036"/>
                  </a:lnTo>
                  <a:lnTo>
                    <a:pt x="1263510" y="525653"/>
                  </a:lnTo>
                  <a:lnTo>
                    <a:pt x="1300391" y="546862"/>
                  </a:lnTo>
                  <a:lnTo>
                    <a:pt x="1344599" y="559473"/>
                  </a:lnTo>
                  <a:lnTo>
                    <a:pt x="1395869" y="563295"/>
                  </a:lnTo>
                  <a:lnTo>
                    <a:pt x="1662684" y="563295"/>
                  </a:lnTo>
                  <a:lnTo>
                    <a:pt x="1662684" y="272021"/>
                  </a:lnTo>
                  <a:lnTo>
                    <a:pt x="1646021" y="232651"/>
                  </a:lnTo>
                  <a:lnTo>
                    <a:pt x="1605940" y="216077"/>
                  </a:lnTo>
                  <a:lnTo>
                    <a:pt x="1438744" y="216077"/>
                  </a:lnTo>
                  <a:lnTo>
                    <a:pt x="1438744" y="333375"/>
                  </a:lnTo>
                  <a:lnTo>
                    <a:pt x="1550416" y="333375"/>
                  </a:lnTo>
                  <a:lnTo>
                    <a:pt x="1550416" y="431673"/>
                  </a:lnTo>
                  <a:lnTo>
                    <a:pt x="1396123" y="431673"/>
                  </a:lnTo>
                  <a:lnTo>
                    <a:pt x="1381010" y="429996"/>
                  </a:lnTo>
                  <a:lnTo>
                    <a:pt x="1341818" y="408813"/>
                  </a:lnTo>
                  <a:lnTo>
                    <a:pt x="1318729" y="369658"/>
                  </a:lnTo>
                  <a:lnTo>
                    <a:pt x="1317256" y="354317"/>
                  </a:lnTo>
                  <a:lnTo>
                    <a:pt x="1317256" y="209943"/>
                  </a:lnTo>
                  <a:lnTo>
                    <a:pt x="1331341" y="166573"/>
                  </a:lnTo>
                  <a:lnTo>
                    <a:pt x="1367091" y="137553"/>
                  </a:lnTo>
                  <a:lnTo>
                    <a:pt x="1397228" y="130898"/>
                  </a:lnTo>
                  <a:lnTo>
                    <a:pt x="1662938" y="130898"/>
                  </a:lnTo>
                  <a:lnTo>
                    <a:pt x="1662938" y="241"/>
                  </a:lnTo>
                  <a:close/>
                </a:path>
                <a:path w="1870709" h="563879">
                  <a:moveTo>
                    <a:pt x="1870163" y="0"/>
                  </a:moveTo>
                  <a:lnTo>
                    <a:pt x="1736267" y="0"/>
                  </a:lnTo>
                  <a:lnTo>
                    <a:pt x="1736267" y="453212"/>
                  </a:lnTo>
                  <a:lnTo>
                    <a:pt x="1745640" y="496531"/>
                  </a:lnTo>
                  <a:lnTo>
                    <a:pt x="1774101" y="530936"/>
                  </a:lnTo>
                  <a:lnTo>
                    <a:pt x="1819529" y="554062"/>
                  </a:lnTo>
                  <a:lnTo>
                    <a:pt x="1870163" y="561365"/>
                  </a:lnTo>
                  <a:lnTo>
                    <a:pt x="187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30855" y="4815156"/>
            <a:ext cx="8243570" cy="16014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80"/>
              </a:lnSpc>
              <a:spcBef>
                <a:spcPts val="835"/>
              </a:spcBef>
            </a:pPr>
            <a:r>
              <a:rPr sz="5450" dirty="0">
                <a:solidFill>
                  <a:srgbClr val="FFFFFF"/>
                </a:solidFill>
              </a:rPr>
              <a:t>Aspectos</a:t>
            </a:r>
            <a:r>
              <a:rPr sz="5450" spc="-26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metodológicos </a:t>
            </a:r>
            <a:r>
              <a:rPr sz="5450" dirty="0">
                <a:solidFill>
                  <a:srgbClr val="FFFFFF"/>
                </a:solidFill>
              </a:rPr>
              <a:t>y</a:t>
            </a:r>
            <a:r>
              <a:rPr sz="5450" spc="-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conceptuales</a:t>
            </a:r>
            <a:endParaRPr sz="5450"/>
          </a:p>
        </p:txBody>
      </p:sp>
      <p:sp>
        <p:nvSpPr>
          <p:cNvPr id="12" name="object 12"/>
          <p:cNvSpPr txBox="1"/>
          <p:nvPr/>
        </p:nvSpPr>
        <p:spPr>
          <a:xfrm>
            <a:off x="19594659" y="406450"/>
            <a:ext cx="1530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89633" y="6659733"/>
            <a:ext cx="1185545" cy="256540"/>
          </a:xfrm>
          <a:custGeom>
            <a:avLst/>
            <a:gdLst/>
            <a:ahLst/>
            <a:cxnLst/>
            <a:rect l="l" t="t" r="r" b="b"/>
            <a:pathLst>
              <a:path w="1185545" h="256540">
                <a:moveTo>
                  <a:pt x="276313" y="127990"/>
                </a:moveTo>
                <a:lnTo>
                  <a:pt x="269265" y="87541"/>
                </a:lnTo>
                <a:lnTo>
                  <a:pt x="249656" y="52400"/>
                </a:lnTo>
                <a:lnTo>
                  <a:pt x="219748" y="24701"/>
                </a:lnTo>
                <a:lnTo>
                  <a:pt x="197954" y="14262"/>
                </a:lnTo>
                <a:lnTo>
                  <a:pt x="181825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701"/>
                </a:lnTo>
                <a:lnTo>
                  <a:pt x="26657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27"/>
                </a:lnTo>
                <a:lnTo>
                  <a:pt x="26644" y="203542"/>
                </a:lnTo>
                <a:lnTo>
                  <a:pt x="56565" y="231279"/>
                </a:lnTo>
                <a:lnTo>
                  <a:pt x="94488" y="249453"/>
                </a:lnTo>
                <a:lnTo>
                  <a:pt x="138150" y="255968"/>
                </a:lnTo>
                <a:lnTo>
                  <a:pt x="181800" y="249415"/>
                </a:lnTo>
                <a:lnTo>
                  <a:pt x="197256" y="241998"/>
                </a:lnTo>
                <a:lnTo>
                  <a:pt x="219710" y="231241"/>
                </a:lnTo>
                <a:lnTo>
                  <a:pt x="249605" y="203542"/>
                </a:lnTo>
                <a:lnTo>
                  <a:pt x="269214" y="168440"/>
                </a:lnTo>
                <a:lnTo>
                  <a:pt x="276313" y="127990"/>
                </a:lnTo>
                <a:close/>
              </a:path>
              <a:path w="1185545" h="256540">
                <a:moveTo>
                  <a:pt x="737222" y="127850"/>
                </a:moveTo>
                <a:lnTo>
                  <a:pt x="730135" y="87401"/>
                </a:lnTo>
                <a:lnTo>
                  <a:pt x="721995" y="72872"/>
                </a:lnTo>
                <a:lnTo>
                  <a:pt x="721995" y="128270"/>
                </a:lnTo>
                <a:lnTo>
                  <a:pt x="712266" y="172580"/>
                </a:lnTo>
                <a:lnTo>
                  <a:pt x="685876" y="208749"/>
                </a:lnTo>
                <a:lnTo>
                  <a:pt x="646772" y="233108"/>
                </a:lnTo>
                <a:lnTo>
                  <a:pt x="598919" y="241998"/>
                </a:lnTo>
                <a:lnTo>
                  <a:pt x="551078" y="232994"/>
                </a:lnTo>
                <a:lnTo>
                  <a:pt x="512038" y="208546"/>
                </a:lnTo>
                <a:lnTo>
                  <a:pt x="485749" y="172326"/>
                </a:lnTo>
                <a:lnTo>
                  <a:pt x="476211" y="128270"/>
                </a:lnTo>
                <a:lnTo>
                  <a:pt x="476186" y="127850"/>
                </a:lnTo>
                <a:lnTo>
                  <a:pt x="485863" y="83680"/>
                </a:lnTo>
                <a:lnTo>
                  <a:pt x="512254" y="47510"/>
                </a:lnTo>
                <a:lnTo>
                  <a:pt x="551357" y="23152"/>
                </a:lnTo>
                <a:lnTo>
                  <a:pt x="599224" y="14262"/>
                </a:lnTo>
                <a:lnTo>
                  <a:pt x="646988" y="23241"/>
                </a:lnTo>
                <a:lnTo>
                  <a:pt x="685990" y="47612"/>
                </a:lnTo>
                <a:lnTo>
                  <a:pt x="712304" y="83743"/>
                </a:lnTo>
                <a:lnTo>
                  <a:pt x="721956" y="127850"/>
                </a:lnTo>
                <a:lnTo>
                  <a:pt x="721995" y="128270"/>
                </a:lnTo>
                <a:lnTo>
                  <a:pt x="721995" y="72872"/>
                </a:lnTo>
                <a:lnTo>
                  <a:pt x="710476" y="52285"/>
                </a:lnTo>
                <a:lnTo>
                  <a:pt x="680542" y="24612"/>
                </a:lnTo>
                <a:lnTo>
                  <a:pt x="658863" y="14262"/>
                </a:lnTo>
                <a:lnTo>
                  <a:pt x="642594" y="6477"/>
                </a:lnTo>
                <a:lnTo>
                  <a:pt x="598919" y="0"/>
                </a:lnTo>
                <a:lnTo>
                  <a:pt x="555256" y="6578"/>
                </a:lnTo>
                <a:lnTo>
                  <a:pt x="517359" y="24790"/>
                </a:lnTo>
                <a:lnTo>
                  <a:pt x="487476" y="52514"/>
                </a:lnTo>
                <a:lnTo>
                  <a:pt x="467906" y="87668"/>
                </a:lnTo>
                <a:lnTo>
                  <a:pt x="460971" y="127850"/>
                </a:lnTo>
                <a:lnTo>
                  <a:pt x="460946" y="128270"/>
                </a:lnTo>
                <a:lnTo>
                  <a:pt x="468007" y="168579"/>
                </a:lnTo>
                <a:lnTo>
                  <a:pt x="487667" y="203682"/>
                </a:lnTo>
                <a:lnTo>
                  <a:pt x="517601" y="231355"/>
                </a:lnTo>
                <a:lnTo>
                  <a:pt x="555548" y="249491"/>
                </a:lnTo>
                <a:lnTo>
                  <a:pt x="599224" y="255968"/>
                </a:lnTo>
                <a:lnTo>
                  <a:pt x="642848" y="249415"/>
                </a:lnTo>
                <a:lnTo>
                  <a:pt x="658291" y="241998"/>
                </a:lnTo>
                <a:lnTo>
                  <a:pt x="680732" y="231228"/>
                </a:lnTo>
                <a:lnTo>
                  <a:pt x="710603" y="203530"/>
                </a:lnTo>
                <a:lnTo>
                  <a:pt x="730186" y="168414"/>
                </a:lnTo>
                <a:lnTo>
                  <a:pt x="737171" y="128270"/>
                </a:lnTo>
                <a:lnTo>
                  <a:pt x="737222" y="127850"/>
                </a:lnTo>
                <a:close/>
              </a:path>
              <a:path w="1185545" h="256540">
                <a:moveTo>
                  <a:pt x="1185189" y="127990"/>
                </a:moveTo>
                <a:lnTo>
                  <a:pt x="1178153" y="87541"/>
                </a:lnTo>
                <a:lnTo>
                  <a:pt x="1158532" y="52400"/>
                </a:lnTo>
                <a:lnTo>
                  <a:pt x="1128623" y="24701"/>
                </a:lnTo>
                <a:lnTo>
                  <a:pt x="1106830" y="14262"/>
                </a:lnTo>
                <a:lnTo>
                  <a:pt x="1090701" y="6527"/>
                </a:lnTo>
                <a:lnTo>
                  <a:pt x="1047038" y="0"/>
                </a:lnTo>
                <a:lnTo>
                  <a:pt x="1003376" y="6527"/>
                </a:lnTo>
                <a:lnTo>
                  <a:pt x="965454" y="24701"/>
                </a:lnTo>
                <a:lnTo>
                  <a:pt x="935545" y="52400"/>
                </a:lnTo>
                <a:lnTo>
                  <a:pt x="915936" y="87541"/>
                </a:lnTo>
                <a:lnTo>
                  <a:pt x="908888" y="127990"/>
                </a:lnTo>
                <a:lnTo>
                  <a:pt x="915936" y="168440"/>
                </a:lnTo>
                <a:lnTo>
                  <a:pt x="935545" y="203568"/>
                </a:lnTo>
                <a:lnTo>
                  <a:pt x="965454" y="231279"/>
                </a:lnTo>
                <a:lnTo>
                  <a:pt x="1003376" y="249453"/>
                </a:lnTo>
                <a:lnTo>
                  <a:pt x="1047038" y="255968"/>
                </a:lnTo>
                <a:lnTo>
                  <a:pt x="1090701" y="249453"/>
                </a:lnTo>
                <a:lnTo>
                  <a:pt x="1106246" y="241998"/>
                </a:lnTo>
                <a:lnTo>
                  <a:pt x="1128623" y="231279"/>
                </a:lnTo>
                <a:lnTo>
                  <a:pt x="1158532" y="203568"/>
                </a:lnTo>
                <a:lnTo>
                  <a:pt x="1178153" y="168440"/>
                </a:lnTo>
                <a:lnTo>
                  <a:pt x="1185189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35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818" y="1615858"/>
            <a:ext cx="178142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0880" algn="l"/>
                <a:tab pos="1498600" algn="l"/>
                <a:tab pos="2046605" algn="l"/>
                <a:tab pos="3952875" algn="l"/>
                <a:tab pos="4333240" algn="l"/>
                <a:tab pos="5939155" algn="l"/>
                <a:tab pos="6506209" algn="l"/>
                <a:tab pos="8299450" algn="l"/>
                <a:tab pos="9422130" algn="l"/>
                <a:tab pos="11085830" algn="l"/>
                <a:tab pos="11911965" algn="l"/>
                <a:tab pos="12385675" algn="l"/>
                <a:tab pos="13380719" algn="l"/>
                <a:tab pos="14097000" algn="l"/>
                <a:tab pos="15257780" algn="l"/>
                <a:tab pos="15822930" algn="l"/>
                <a:tab pos="17596485" algn="l"/>
              </a:tabLst>
            </a:pPr>
            <a:r>
              <a:rPr sz="2650" spc="-25" dirty="0">
                <a:latin typeface="Arial MT"/>
                <a:cs typeface="Arial MT"/>
              </a:rPr>
              <a:t>Del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total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programas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o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acciones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desarrollo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social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10" dirty="0">
                <a:latin typeface="Arial MT"/>
                <a:cs typeface="Arial MT"/>
              </a:rPr>
              <a:t>operados,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72.9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10" dirty="0">
                <a:latin typeface="Arial MT"/>
                <a:cs typeface="Arial MT"/>
              </a:rPr>
              <a:t>contó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reglas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operación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50" dirty="0">
                <a:solidFill>
                  <a:srgbClr val="8C1B67"/>
                </a:solidFill>
                <a:latin typeface="Arial"/>
                <a:cs typeface="Arial"/>
              </a:rPr>
              <a:t>u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153" y="2018107"/>
            <a:ext cx="190563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homólogas</a:t>
            </a:r>
            <a:r>
              <a:rPr sz="2650" i="1" spc="-10" dirty="0">
                <a:latin typeface="Arial"/>
                <a:cs typeface="Arial"/>
              </a:rPr>
              <a:t>.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Programas o</a:t>
            </a:r>
            <a:r>
              <a:rPr spc="-10" dirty="0"/>
              <a:t> </a:t>
            </a:r>
            <a:r>
              <a:rPr dirty="0"/>
              <a:t>acciones</a:t>
            </a:r>
            <a:r>
              <a:rPr spc="3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desarrollo</a:t>
            </a:r>
            <a:r>
              <a:rPr spc="30" dirty="0"/>
              <a:t> </a:t>
            </a:r>
            <a:r>
              <a:rPr spc="-10" dirty="0"/>
              <a:t>social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52196" y="2285794"/>
            <a:ext cx="13352144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12385" marR="5080" indent="-510032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Programas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o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acciones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desarrollo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social,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según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condición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existencia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reglas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operación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u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homólogas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y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entidad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federativa,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E941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509" y="4946865"/>
            <a:ext cx="1370848" cy="141482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496030" y="3785570"/>
            <a:ext cx="3479800" cy="7463790"/>
            <a:chOff x="4496030" y="3785570"/>
            <a:chExt cx="3479800" cy="7463790"/>
          </a:xfrm>
        </p:grpSpPr>
        <p:sp>
          <p:nvSpPr>
            <p:cNvPr id="12" name="object 12"/>
            <p:cNvSpPr/>
            <p:nvPr/>
          </p:nvSpPr>
          <p:spPr>
            <a:xfrm>
              <a:off x="4496030" y="3785570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006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6030" y="4011741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79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6294" y="4011741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DD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6030" y="4237912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6294" y="4237912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DD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6030" y="4464083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86294" y="4464083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ED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6030" y="4690254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86294" y="4690254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ED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6030" y="4916426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86294" y="4916426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ED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6030" y="5142597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C9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86294" y="5142597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DD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6030" y="5368768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D9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86294" y="5368768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ED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6030" y="5594939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D9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86294" y="5594939"/>
              <a:ext cx="1489710" cy="226695"/>
            </a:xfrm>
            <a:custGeom>
              <a:avLst/>
              <a:gdLst/>
              <a:ahLst/>
              <a:cxnLst/>
              <a:rect l="l" t="t" r="r" b="b"/>
              <a:pathLst>
                <a:path w="1489709" h="226695">
                  <a:moveTo>
                    <a:pt x="1489137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489137" y="226171"/>
                  </a:lnTo>
                  <a:lnTo>
                    <a:pt x="1489137" y="0"/>
                  </a:lnTo>
                  <a:close/>
                </a:path>
              </a:pathLst>
            </a:custGeom>
            <a:solidFill>
              <a:srgbClr val="FED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6028" y="5821114"/>
              <a:ext cx="1990725" cy="1583690"/>
            </a:xfrm>
            <a:custGeom>
              <a:avLst/>
              <a:gdLst/>
              <a:ahLst/>
              <a:cxnLst/>
              <a:rect l="l" t="t" r="r" b="b"/>
              <a:pathLst>
                <a:path w="1990725" h="1583690">
                  <a:moveTo>
                    <a:pt x="1990255" y="0"/>
                  </a:moveTo>
                  <a:lnTo>
                    <a:pt x="0" y="0"/>
                  </a:lnTo>
                  <a:lnTo>
                    <a:pt x="0" y="226174"/>
                  </a:lnTo>
                  <a:lnTo>
                    <a:pt x="0" y="452348"/>
                  </a:lnTo>
                  <a:lnTo>
                    <a:pt x="0" y="1583194"/>
                  </a:lnTo>
                  <a:lnTo>
                    <a:pt x="1990255" y="1583194"/>
                  </a:lnTo>
                  <a:lnTo>
                    <a:pt x="1990255" y="226174"/>
                  </a:lnTo>
                  <a:lnTo>
                    <a:pt x="1990255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96030" y="7404308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6F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6030" y="7630479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77A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6030" y="7856650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7DA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96030" y="8082821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82A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30" y="8308992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8F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96030" y="8535163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97B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96030" y="8761335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9FC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96030" y="8987506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A7C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96030" y="9213677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ACC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6028" y="9439852"/>
              <a:ext cx="1990725" cy="452755"/>
            </a:xfrm>
            <a:custGeom>
              <a:avLst/>
              <a:gdLst/>
              <a:ahLst/>
              <a:cxnLst/>
              <a:rect l="l" t="t" r="r" b="b"/>
              <a:pathLst>
                <a:path w="1990725" h="452754">
                  <a:moveTo>
                    <a:pt x="1990255" y="0"/>
                  </a:moveTo>
                  <a:lnTo>
                    <a:pt x="0" y="0"/>
                  </a:lnTo>
                  <a:lnTo>
                    <a:pt x="0" y="226174"/>
                  </a:lnTo>
                  <a:lnTo>
                    <a:pt x="0" y="452348"/>
                  </a:lnTo>
                  <a:lnTo>
                    <a:pt x="1990255" y="452348"/>
                  </a:lnTo>
                  <a:lnTo>
                    <a:pt x="1990255" y="226174"/>
                  </a:lnTo>
                  <a:lnTo>
                    <a:pt x="1990255" y="0"/>
                  </a:lnTo>
                  <a:close/>
                </a:path>
              </a:pathLst>
            </a:custGeom>
            <a:solidFill>
              <a:srgbClr val="AF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6028" y="9892201"/>
              <a:ext cx="1990725" cy="452755"/>
            </a:xfrm>
            <a:custGeom>
              <a:avLst/>
              <a:gdLst/>
              <a:ahLst/>
              <a:cxnLst/>
              <a:rect l="l" t="t" r="r" b="b"/>
              <a:pathLst>
                <a:path w="1990725" h="452754">
                  <a:moveTo>
                    <a:pt x="1990255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0" y="452335"/>
                  </a:lnTo>
                  <a:lnTo>
                    <a:pt x="1990255" y="452335"/>
                  </a:lnTo>
                  <a:lnTo>
                    <a:pt x="1990255" y="226161"/>
                  </a:lnTo>
                  <a:lnTo>
                    <a:pt x="1990255" y="0"/>
                  </a:lnTo>
                  <a:close/>
                </a:path>
              </a:pathLst>
            </a:custGeom>
            <a:solidFill>
              <a:srgbClr val="B4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6030" y="10344532"/>
              <a:ext cx="1990725" cy="226695"/>
            </a:xfrm>
            <a:custGeom>
              <a:avLst/>
              <a:gdLst/>
              <a:ahLst/>
              <a:cxnLst/>
              <a:rect l="l" t="t" r="r" b="b"/>
              <a:pathLst>
                <a:path w="1990725" h="226695">
                  <a:moveTo>
                    <a:pt x="1990264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990264" y="226171"/>
                  </a:lnTo>
                  <a:lnTo>
                    <a:pt x="1990264" y="0"/>
                  </a:lnTo>
                  <a:close/>
                </a:path>
              </a:pathLst>
            </a:custGeom>
            <a:solidFill>
              <a:srgbClr val="B7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6028" y="10570711"/>
              <a:ext cx="1990725" cy="678815"/>
            </a:xfrm>
            <a:custGeom>
              <a:avLst/>
              <a:gdLst/>
              <a:ahLst/>
              <a:cxnLst/>
              <a:rect l="l" t="t" r="r" b="b"/>
              <a:pathLst>
                <a:path w="1990725" h="678815">
                  <a:moveTo>
                    <a:pt x="1990255" y="0"/>
                  </a:moveTo>
                  <a:lnTo>
                    <a:pt x="0" y="0"/>
                  </a:lnTo>
                  <a:lnTo>
                    <a:pt x="0" y="226174"/>
                  </a:lnTo>
                  <a:lnTo>
                    <a:pt x="0" y="452335"/>
                  </a:lnTo>
                  <a:lnTo>
                    <a:pt x="0" y="678510"/>
                  </a:lnTo>
                  <a:lnTo>
                    <a:pt x="1990255" y="678510"/>
                  </a:lnTo>
                  <a:lnTo>
                    <a:pt x="1990255" y="452335"/>
                  </a:lnTo>
                  <a:lnTo>
                    <a:pt x="1990255" y="226174"/>
                  </a:lnTo>
                  <a:lnTo>
                    <a:pt x="1990255" y="0"/>
                  </a:lnTo>
                  <a:close/>
                </a:path>
              </a:pathLst>
            </a:custGeom>
            <a:solidFill>
              <a:srgbClr val="B9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2500691" y="2949603"/>
          <a:ext cx="15180310" cy="8292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5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5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545">
                <a:tc rowSpan="2">
                  <a:txBody>
                    <a:bodyPr/>
                    <a:lstStyle/>
                    <a:p>
                      <a:pPr marL="553085" marR="546735" indent="96520">
                        <a:lnSpc>
                          <a:spcPct val="102299"/>
                        </a:lnSpc>
                        <a:spcBef>
                          <a:spcPts val="141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6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programas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8497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Condición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existencia</a:t>
                      </a:r>
                      <a:r>
                        <a:rPr sz="14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reglas</a:t>
                      </a:r>
                      <a:r>
                        <a:rPr sz="14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operación</a:t>
                      </a:r>
                      <a:r>
                        <a:rPr sz="14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homólogas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245110" marR="240665" indent="125095">
                        <a:lnSpc>
                          <a:spcPts val="1780"/>
                        </a:lnSpc>
                        <a:spcBef>
                          <a:spcPts val="3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acciones</a:t>
                      </a:r>
                      <a:r>
                        <a:rPr sz="145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desarrollo</a:t>
                      </a:r>
                      <a:r>
                        <a:rPr sz="145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608965" marR="461009" indent="-140970">
                        <a:lnSpc>
                          <a:spcPct val="102299"/>
                        </a:lnSpc>
                        <a:spcBef>
                          <a:spcPts val="24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</a:t>
                      </a:r>
                      <a:r>
                        <a:rPr sz="145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integración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91122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identificado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sabe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aplica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051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766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21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907415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122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44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18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80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JAL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85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73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TLAX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B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BD7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B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86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C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7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983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B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75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GTO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75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MICH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B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75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SLP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B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7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9D376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9A9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1C04E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SON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73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C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COAH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TAMPS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B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A86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D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NAY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A2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VER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A5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C55A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TAB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ZAC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12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9A9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75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YUC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75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PUE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175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FB8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BB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CAMP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BB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239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C3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C3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CA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B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CA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302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CA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CA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17855102" y="7731608"/>
            <a:ext cx="1784350" cy="163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  <a:tabLst>
                <a:tab pos="1556385" algn="l"/>
              </a:tabLst>
            </a:pPr>
            <a:r>
              <a:rPr sz="1300" dirty="0">
                <a:latin typeface="Arial MT"/>
                <a:cs typeface="Arial MT"/>
              </a:rPr>
              <a:t>Nota:</a:t>
            </a:r>
            <a:r>
              <a:rPr sz="1300" spc="204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Únicamente</a:t>
            </a:r>
            <a:r>
              <a:rPr sz="1300" spc="204" dirty="0">
                <a:latin typeface="Arial MT"/>
                <a:cs typeface="Arial MT"/>
              </a:rPr>
              <a:t>  </a:t>
            </a:r>
            <a:r>
              <a:rPr sz="1300" spc="-25" dirty="0">
                <a:latin typeface="Arial MT"/>
                <a:cs typeface="Arial MT"/>
              </a:rPr>
              <a:t>se </a:t>
            </a:r>
            <a:r>
              <a:rPr sz="1300" spc="-10" dirty="0">
                <a:latin typeface="Arial MT"/>
                <a:cs typeface="Arial MT"/>
              </a:rPr>
              <a:t>consideran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spc="-25" dirty="0">
                <a:latin typeface="Arial MT"/>
                <a:cs typeface="Arial MT"/>
              </a:rPr>
              <a:t>los </a:t>
            </a:r>
            <a:r>
              <a:rPr sz="1300" dirty="0">
                <a:latin typeface="Arial MT"/>
                <a:cs typeface="Arial MT"/>
              </a:rPr>
              <a:t>programas</a:t>
            </a:r>
            <a:r>
              <a:rPr sz="1300" spc="4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4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acciones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44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desarrollo</a:t>
            </a:r>
            <a:r>
              <a:rPr sz="1300" spc="445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social </a:t>
            </a:r>
            <a:r>
              <a:rPr sz="1300" dirty="0">
                <a:latin typeface="Arial MT"/>
                <a:cs typeface="Arial MT"/>
              </a:rPr>
              <a:t>que</a:t>
            </a:r>
            <a:r>
              <a:rPr sz="1300" spc="7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ejercieron</a:t>
            </a:r>
            <a:r>
              <a:rPr sz="1300" spc="8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total</a:t>
            </a:r>
            <a:r>
              <a:rPr sz="1300" spc="75" dirty="0">
                <a:latin typeface="Arial MT"/>
                <a:cs typeface="Arial MT"/>
              </a:rPr>
              <a:t>  </a:t>
            </a:r>
            <a:r>
              <a:rPr sz="1300" spc="-50" dirty="0">
                <a:latin typeface="Arial MT"/>
                <a:cs typeface="Arial MT"/>
              </a:rPr>
              <a:t>o </a:t>
            </a:r>
            <a:r>
              <a:rPr sz="1300" dirty="0">
                <a:latin typeface="Arial MT"/>
                <a:cs typeface="Arial MT"/>
              </a:rPr>
              <a:t>parcialmente</a:t>
            </a:r>
            <a:r>
              <a:rPr sz="1300" spc="250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recursos </a:t>
            </a:r>
            <a:r>
              <a:rPr sz="1300" dirty="0">
                <a:latin typeface="Arial MT"/>
                <a:cs typeface="Arial MT"/>
              </a:rPr>
              <a:t>públicos</a:t>
            </a:r>
            <a:r>
              <a:rPr sz="1300" spc="38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propios</a:t>
            </a:r>
            <a:r>
              <a:rPr sz="1300" spc="38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375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la </a:t>
            </a:r>
            <a:r>
              <a:rPr sz="1300" dirty="0">
                <a:latin typeface="Arial MT"/>
                <a:cs typeface="Arial MT"/>
              </a:rPr>
              <a:t>entidad </a:t>
            </a:r>
            <a:r>
              <a:rPr sz="1300" spc="-10" dirty="0">
                <a:latin typeface="Arial MT"/>
                <a:cs typeface="Arial MT"/>
              </a:rPr>
              <a:t>federativa.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36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818" y="1615858"/>
            <a:ext cx="1781492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30350" algn="l"/>
                <a:tab pos="2378075" algn="l"/>
                <a:tab pos="2873375" algn="l"/>
                <a:tab pos="3442970" algn="l"/>
                <a:tab pos="4069715" algn="l"/>
                <a:tab pos="5863590" algn="l"/>
                <a:tab pos="6247130" algn="l"/>
                <a:tab pos="7766050" algn="l"/>
                <a:tab pos="8334375" algn="l"/>
                <a:tab pos="9999345" algn="l"/>
                <a:tab pos="11052175" algn="l"/>
                <a:tab pos="12644120" algn="l"/>
                <a:tab pos="13659485" algn="l"/>
                <a:tab pos="14395450" algn="l"/>
                <a:tab pos="15727680" algn="l"/>
                <a:tab pos="16314419" algn="l"/>
              </a:tabLst>
            </a:pPr>
            <a:r>
              <a:rPr sz="2650" spc="-10" dirty="0">
                <a:latin typeface="Arial MT"/>
                <a:cs typeface="Arial MT"/>
              </a:rPr>
              <a:t>Además,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73.1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los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programas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50" dirty="0">
                <a:latin typeface="Arial MT"/>
                <a:cs typeface="Arial MT"/>
              </a:rPr>
              <a:t>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acciones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desarrollo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social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operados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0" dirty="0">
                <a:latin typeface="Arial MT"/>
                <a:cs typeface="Arial MT"/>
              </a:rPr>
              <a:t>contó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padrón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personas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6818" y="2018107"/>
            <a:ext cx="21653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beneficiarias</a:t>
            </a:r>
            <a:r>
              <a:rPr sz="2650" i="1" spc="-10" dirty="0">
                <a:latin typeface="Arial"/>
                <a:cs typeface="Arial"/>
              </a:rPr>
              <a:t>.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Programas o</a:t>
            </a:r>
            <a:r>
              <a:rPr spc="-10" dirty="0"/>
              <a:t> </a:t>
            </a:r>
            <a:r>
              <a:rPr dirty="0"/>
              <a:t>acciones</a:t>
            </a:r>
            <a:r>
              <a:rPr spc="3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desarrollo</a:t>
            </a:r>
            <a:r>
              <a:rPr spc="30" dirty="0"/>
              <a:t> </a:t>
            </a:r>
            <a:r>
              <a:rPr spc="-10" dirty="0"/>
              <a:t>social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20908" y="2273298"/>
            <a:ext cx="1174623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06470" marR="5080" indent="-3494404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Programas</a:t>
            </a:r>
            <a:r>
              <a:rPr sz="1950" b="1" i="1" spc="5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o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acciones</a:t>
            </a:r>
            <a:r>
              <a:rPr sz="1950" b="1" i="1" spc="5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desarrollo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social,</a:t>
            </a:r>
            <a:r>
              <a:rPr sz="1950" b="1" i="1" spc="3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según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condición</a:t>
            </a:r>
            <a:r>
              <a:rPr sz="1950" b="1" i="1" spc="3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existencia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padrón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06098"/>
                </a:solidFill>
                <a:latin typeface="Arial"/>
                <a:cs typeface="Arial"/>
              </a:rPr>
              <a:t>personas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beneficiarias</a:t>
            </a:r>
            <a:r>
              <a:rPr sz="1950" b="1" i="1" spc="5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y</a:t>
            </a:r>
            <a:r>
              <a:rPr sz="1950" b="1" i="1" spc="7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entidad</a:t>
            </a:r>
            <a:r>
              <a:rPr sz="1950" b="1" i="1" spc="4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federativa,</a:t>
            </a:r>
            <a:r>
              <a:rPr sz="1950" b="1" i="1" spc="7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06098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55403" y="3778398"/>
            <a:ext cx="3524250" cy="7463790"/>
            <a:chOff x="4455403" y="3778398"/>
            <a:chExt cx="3524250" cy="7463790"/>
          </a:xfrm>
        </p:grpSpPr>
        <p:sp>
          <p:nvSpPr>
            <p:cNvPr id="11" name="object 11"/>
            <p:cNvSpPr/>
            <p:nvPr/>
          </p:nvSpPr>
          <p:spPr>
            <a:xfrm>
              <a:off x="4455403" y="3778398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006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3546" y="3778398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C12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5403" y="4004569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79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3546" y="4004569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A6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5403" y="4230750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33546" y="4230750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A6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5403" y="4456921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3546" y="4456921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A6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5403" y="4683093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33546" y="4683093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B6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55403" y="4909274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3546" y="4909274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B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55403" y="5135445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C9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33546" y="5135445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A6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5403" y="5361616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D9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33546" y="5361616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B6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55403" y="5587798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D9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33546" y="5587798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5403" y="5813969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33546" y="5813969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55403" y="6040140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33546" y="6040140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55403" y="6266311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33546" y="6266322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55403" y="6492493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33546" y="6492493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55403" y="6718664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33546" y="6718664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B6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55403" y="6944835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33546" y="6944835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18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5403" y="7171017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3546" y="7171017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5403" y="7397188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6F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33546" y="7397188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55403" y="7623359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77A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3546" y="7623359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08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55403" y="7849541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7DA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33546" y="7849541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55403" y="8075712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82A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33546" y="8075712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EF7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55403" y="8301883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8F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33546" y="8301883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08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55403" y="8528065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97B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33546" y="8528065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19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55403" y="8754236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9FC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33546" y="8754236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39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5403" y="8980407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A7C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33546" y="8980407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7B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55403" y="9206588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ACC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33546" y="9206588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4A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55403" y="9432759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AF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33546" y="9432759"/>
              <a:ext cx="1346200" cy="226695"/>
            </a:xfrm>
            <a:custGeom>
              <a:avLst/>
              <a:gdLst/>
              <a:ahLst/>
              <a:cxnLst/>
              <a:rect l="l" t="t" r="r" b="b"/>
              <a:pathLst>
                <a:path w="1346200" h="226695">
                  <a:moveTo>
                    <a:pt x="1346000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1346000" y="226171"/>
                  </a:lnTo>
                  <a:lnTo>
                    <a:pt x="1346000" y="0"/>
                  </a:lnTo>
                  <a:close/>
                </a:path>
              </a:pathLst>
            </a:custGeom>
            <a:solidFill>
              <a:srgbClr val="F5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55403" y="9658930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AF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55401" y="9885114"/>
              <a:ext cx="2178685" cy="452755"/>
            </a:xfrm>
            <a:custGeom>
              <a:avLst/>
              <a:gdLst/>
              <a:ahLst/>
              <a:cxnLst/>
              <a:rect l="l" t="t" r="r" b="b"/>
              <a:pathLst>
                <a:path w="2178684" h="452754">
                  <a:moveTo>
                    <a:pt x="2178139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0" y="452335"/>
                  </a:lnTo>
                  <a:lnTo>
                    <a:pt x="2178139" y="452335"/>
                  </a:lnTo>
                  <a:lnTo>
                    <a:pt x="2178139" y="226161"/>
                  </a:lnTo>
                  <a:lnTo>
                    <a:pt x="2178139" y="0"/>
                  </a:lnTo>
                  <a:close/>
                </a:path>
              </a:pathLst>
            </a:custGeom>
            <a:solidFill>
              <a:srgbClr val="B4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55403" y="10337455"/>
              <a:ext cx="2178685" cy="226695"/>
            </a:xfrm>
            <a:custGeom>
              <a:avLst/>
              <a:gdLst/>
              <a:ahLst/>
              <a:cxnLst/>
              <a:rect l="l" t="t" r="r" b="b"/>
              <a:pathLst>
                <a:path w="2178684" h="226695">
                  <a:moveTo>
                    <a:pt x="2178143" y="0"/>
                  </a:moveTo>
                  <a:lnTo>
                    <a:pt x="0" y="0"/>
                  </a:lnTo>
                  <a:lnTo>
                    <a:pt x="0" y="226171"/>
                  </a:lnTo>
                  <a:lnTo>
                    <a:pt x="2178143" y="226171"/>
                  </a:lnTo>
                  <a:lnTo>
                    <a:pt x="2178143" y="0"/>
                  </a:lnTo>
                  <a:close/>
                </a:path>
              </a:pathLst>
            </a:custGeom>
            <a:solidFill>
              <a:srgbClr val="B7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5401" y="10563637"/>
              <a:ext cx="2178685" cy="678815"/>
            </a:xfrm>
            <a:custGeom>
              <a:avLst/>
              <a:gdLst/>
              <a:ahLst/>
              <a:cxnLst/>
              <a:rect l="l" t="t" r="r" b="b"/>
              <a:pathLst>
                <a:path w="2178684" h="678815">
                  <a:moveTo>
                    <a:pt x="2178139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0" y="452335"/>
                  </a:lnTo>
                  <a:lnTo>
                    <a:pt x="0" y="678510"/>
                  </a:lnTo>
                  <a:lnTo>
                    <a:pt x="2178139" y="678510"/>
                  </a:lnTo>
                  <a:lnTo>
                    <a:pt x="2178139" y="452335"/>
                  </a:lnTo>
                  <a:lnTo>
                    <a:pt x="2178139" y="226161"/>
                  </a:lnTo>
                  <a:lnTo>
                    <a:pt x="2178139" y="0"/>
                  </a:lnTo>
                  <a:close/>
                </a:path>
              </a:pathLst>
            </a:custGeom>
            <a:solidFill>
              <a:srgbClr val="B9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2690712" y="2905137"/>
          <a:ext cx="14097000" cy="8329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545">
                <a:tc rowSpan="2">
                  <a:txBody>
                    <a:bodyPr/>
                    <a:lstStyle/>
                    <a:p>
                      <a:pPr marL="438150" marR="430530" indent="95250">
                        <a:lnSpc>
                          <a:spcPct val="102299"/>
                        </a:lnSpc>
                        <a:spcBef>
                          <a:spcPts val="1560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8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310" marR="61594" indent="-1270" algn="ctr">
                        <a:lnSpc>
                          <a:spcPct val="102299"/>
                        </a:lnSpc>
                        <a:spcBef>
                          <a:spcPts val="67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4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programas</a:t>
                      </a:r>
                      <a:r>
                        <a:rPr sz="14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acciones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desarrollo social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Condición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existencia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padrón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beneficiarias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0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224790" indent="-140970">
                        <a:lnSpc>
                          <a:spcPct val="102299"/>
                        </a:lnSpc>
                        <a:spcBef>
                          <a:spcPts val="39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</a:t>
                      </a:r>
                      <a:r>
                        <a:rPr sz="145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integración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identificado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sabe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aplica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69850">
                        <a:lnSpc>
                          <a:spcPts val="1680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051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768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35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53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31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18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680"/>
                        </a:lnSpc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146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6985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JAL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7A0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5398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5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69850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TLAX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6985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69850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5C9C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7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5F9D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8629E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59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GTO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MICH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SLP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8619E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4E96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693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SON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5F9D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59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COAH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TAMPS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7A0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F5398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6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55D9C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NAY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VER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24091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TAB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7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ZAC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YUC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680"/>
                        </a:lnSpc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7A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PUE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CAMP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55D9C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ECD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ECD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2D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D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D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70485">
                        <a:lnSpc>
                          <a:spcPts val="1680"/>
                        </a:lnSpc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D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80"/>
                        </a:lnSpc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pic>
        <p:nvPicPr>
          <p:cNvPr id="68" name="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9623" y="5263504"/>
            <a:ext cx="1212518" cy="150025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17097395" y="7985192"/>
            <a:ext cx="2650490" cy="1231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latin typeface="Arial MT"/>
                <a:cs typeface="Arial MT"/>
              </a:rPr>
              <a:t>Nota:</a:t>
            </a:r>
            <a:r>
              <a:rPr sz="1300" spc="8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Únicamente</a:t>
            </a:r>
            <a:r>
              <a:rPr sz="1300" spc="8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se</a:t>
            </a:r>
            <a:r>
              <a:rPr sz="1300" spc="80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consideran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30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programas</a:t>
            </a:r>
            <a:r>
              <a:rPr sz="1300" spc="31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30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acciones</a:t>
            </a:r>
            <a:r>
              <a:rPr sz="1300" spc="310" dirty="0">
                <a:latin typeface="Arial MT"/>
                <a:cs typeface="Arial MT"/>
              </a:rPr>
              <a:t>  </a:t>
            </a:r>
            <a:r>
              <a:rPr sz="1300" spc="-25" dirty="0">
                <a:latin typeface="Arial MT"/>
                <a:cs typeface="Arial MT"/>
              </a:rPr>
              <a:t>de </a:t>
            </a:r>
            <a:r>
              <a:rPr sz="1300" dirty="0">
                <a:latin typeface="Arial MT"/>
                <a:cs typeface="Arial MT"/>
              </a:rPr>
              <a:t>desarrollo</a:t>
            </a:r>
            <a:r>
              <a:rPr sz="1300" spc="229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social</a:t>
            </a:r>
            <a:r>
              <a:rPr sz="1300" spc="23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que</a:t>
            </a:r>
            <a:r>
              <a:rPr sz="1300" spc="229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ejercieron </a:t>
            </a:r>
            <a:r>
              <a:rPr sz="1300" dirty="0">
                <a:latin typeface="Arial MT"/>
                <a:cs typeface="Arial MT"/>
              </a:rPr>
              <a:t>total</a:t>
            </a:r>
            <a:r>
              <a:rPr sz="1300" spc="44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44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parcialmente</a:t>
            </a:r>
            <a:r>
              <a:rPr sz="1300" spc="450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recursos </a:t>
            </a:r>
            <a:r>
              <a:rPr sz="1300" dirty="0">
                <a:latin typeface="Arial MT"/>
                <a:cs typeface="Arial MT"/>
              </a:rPr>
              <a:t>públicos</a:t>
            </a:r>
            <a:r>
              <a:rPr sz="1300" spc="229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propios</a:t>
            </a:r>
            <a:r>
              <a:rPr sz="1300" spc="229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3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225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entidad federativa.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740" y="5102543"/>
            <a:ext cx="8899525" cy="16014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80"/>
              </a:lnSpc>
              <a:spcBef>
                <a:spcPts val="835"/>
              </a:spcBef>
            </a:pPr>
            <a:r>
              <a:rPr sz="5450" spc="-10" dirty="0">
                <a:solidFill>
                  <a:srgbClr val="FFFFFF"/>
                </a:solidFill>
              </a:rPr>
              <a:t>Alojamientos</a:t>
            </a:r>
            <a:r>
              <a:rPr sz="5450" spc="-13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de</a:t>
            </a:r>
            <a:r>
              <a:rPr sz="5450" spc="-13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asistencia social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38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818" y="1615858"/>
            <a:ext cx="884301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76580" algn="l"/>
                <a:tab pos="1679575" algn="l"/>
                <a:tab pos="2318385" algn="l"/>
                <a:tab pos="3421379" algn="l"/>
                <a:tab pos="4245610" algn="l"/>
                <a:tab pos="6556375" algn="l"/>
                <a:tab pos="7212330" algn="l"/>
              </a:tabLst>
            </a:pPr>
            <a:r>
              <a:rPr sz="2650" spc="-25" dirty="0">
                <a:latin typeface="Arial MT"/>
                <a:cs typeface="Arial MT"/>
              </a:rPr>
              <a:t>Al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cierre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spc="-10" dirty="0">
                <a:latin typeface="Arial MT"/>
                <a:cs typeface="Arial MT"/>
              </a:rPr>
              <a:t>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221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alojamientos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asistencia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70133" y="1615858"/>
            <a:ext cx="972819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social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3926" y="1615858"/>
            <a:ext cx="9740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latin typeface="Arial MT"/>
                <a:cs typeface="Arial MT"/>
              </a:rPr>
              <a:t>fueron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99060" y="1615858"/>
            <a:ext cx="141795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latin typeface="Arial MT"/>
                <a:cs typeface="Arial MT"/>
              </a:rPr>
              <a:t>operados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57709" y="1615858"/>
            <a:ext cx="12001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62635" algn="l"/>
              </a:tabLst>
            </a:pPr>
            <a:r>
              <a:rPr sz="2650" spc="-25" dirty="0">
                <a:latin typeface="Arial MT"/>
                <a:cs typeface="Arial MT"/>
              </a:rPr>
              <a:t>por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las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01309" y="1615858"/>
            <a:ext cx="3199765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  <a:tabLst>
                <a:tab pos="2119630" algn="l"/>
                <a:tab pos="2757805" algn="l"/>
              </a:tabLst>
            </a:pPr>
            <a:r>
              <a:rPr sz="2650" spc="-10" dirty="0">
                <a:latin typeface="Arial MT"/>
                <a:cs typeface="Arial MT"/>
              </a:rPr>
              <a:t>instituciones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las</a:t>
            </a:r>
            <a:endParaRPr sz="2650">
              <a:latin typeface="Arial MT"/>
              <a:cs typeface="Arial MT"/>
            </a:endParaRPr>
          </a:p>
          <a:p>
            <a:pPr marR="5080" algn="r">
              <a:lnSpc>
                <a:spcPts val="3175"/>
              </a:lnSpc>
              <a:tabLst>
                <a:tab pos="422909" algn="l"/>
              </a:tabLst>
            </a:pPr>
            <a:r>
              <a:rPr sz="2650" spc="-50" dirty="0">
                <a:latin typeface="Arial MT"/>
                <a:cs typeface="Arial MT"/>
              </a:rPr>
              <a:t>y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18</a:t>
            </a:r>
            <a:r>
              <a:rPr sz="2650" spc="-25" dirty="0">
                <a:latin typeface="Arial MT"/>
                <a:cs typeface="Arial MT"/>
              </a:rPr>
              <a:t>,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6818" y="2018107"/>
            <a:ext cx="16673194" cy="8070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  <a:tabLst>
                <a:tab pos="2778125" algn="l"/>
                <a:tab pos="4262120" algn="l"/>
                <a:tab pos="5947410" algn="l"/>
                <a:tab pos="7929880" algn="l"/>
                <a:tab pos="8352155" algn="l"/>
                <a:tab pos="9628505" algn="l"/>
                <a:tab pos="10682605" algn="l"/>
                <a:tab pos="12274550" algn="l"/>
                <a:tab pos="12789535" algn="l"/>
                <a:tab pos="13974444" algn="l"/>
                <a:tab pos="15494000" algn="l"/>
                <a:tab pos="16287750" algn="l"/>
              </a:tabLst>
            </a:pPr>
            <a:r>
              <a:rPr sz="2650" spc="-10" dirty="0">
                <a:latin typeface="Arial MT"/>
                <a:cs typeface="Arial MT"/>
              </a:rPr>
              <a:t>administraciones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públicas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estatales.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Chihuahua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50" dirty="0">
                <a:latin typeface="Arial MT"/>
                <a:cs typeface="Arial MT"/>
              </a:rPr>
              <a:t>y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Nuevo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León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10" dirty="0">
                <a:latin typeface="Arial MT"/>
                <a:cs typeface="Arial MT"/>
              </a:rPr>
              <a:t>operaron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0" dirty="0">
                <a:latin typeface="Arial MT"/>
                <a:cs typeface="Arial MT"/>
              </a:rPr>
              <a:t>mayor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cantidad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29</a:t>
            </a:r>
            <a:endParaRPr sz="2650" dirty="0">
              <a:latin typeface="Arial"/>
              <a:cs typeface="Arial"/>
            </a:endParaRPr>
          </a:p>
          <a:p>
            <a:pPr marL="12700">
              <a:lnSpc>
                <a:spcPts val="3175"/>
              </a:lnSpc>
            </a:pPr>
            <a:r>
              <a:rPr lang="es-MX" sz="2650" spc="-10" dirty="0">
                <a:latin typeface="Arial MT"/>
                <a:cs typeface="Arial MT"/>
              </a:rPr>
              <a:t>r</a:t>
            </a:r>
            <a:r>
              <a:rPr sz="2650" spc="-10" dirty="0" err="1">
                <a:latin typeface="Arial MT"/>
                <a:cs typeface="Arial MT"/>
              </a:rPr>
              <a:t>espectivamente</a:t>
            </a:r>
            <a:r>
              <a:rPr lang="es-MX" sz="2650" spc="-10" dirty="0">
                <a:latin typeface="Arial MT"/>
                <a:cs typeface="Arial MT"/>
              </a:rPr>
              <a:t>, </a:t>
            </a:r>
            <a:r>
              <a:rPr lang="es-MX" sz="2650" b="1" spc="-10" dirty="0">
                <a:solidFill>
                  <a:srgbClr val="690D2E"/>
                </a:solidFill>
                <a:latin typeface="Arial MT"/>
                <a:cs typeface="Arial MT"/>
              </a:rPr>
              <a:t>Sinaloa </a:t>
            </a:r>
            <a:r>
              <a:rPr lang="es-MX" sz="2650" spc="-10" dirty="0">
                <a:latin typeface="Arial MT"/>
                <a:cs typeface="Arial MT"/>
              </a:rPr>
              <a:t>conto con </a:t>
            </a:r>
            <a:r>
              <a:rPr lang="es-MX" sz="2650" b="1" spc="-10" dirty="0">
                <a:solidFill>
                  <a:srgbClr val="690D2E"/>
                </a:solidFill>
                <a:latin typeface="Arial MT"/>
                <a:cs typeface="Arial MT"/>
              </a:rPr>
              <a:t>5 </a:t>
            </a:r>
            <a:r>
              <a:rPr lang="es-MX" sz="2650" spc="-10" dirty="0">
                <a:latin typeface="Arial MT"/>
                <a:cs typeface="Arial MT"/>
              </a:rPr>
              <a:t>alojamientos de asistencia social.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Alojamientos</a:t>
            </a:r>
            <a:r>
              <a:rPr spc="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asistencia</a:t>
            </a:r>
            <a:r>
              <a:rPr spc="25" dirty="0"/>
              <a:t> </a:t>
            </a:r>
            <a:r>
              <a:rPr spc="-10" dirty="0"/>
              <a:t>social*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61347" y="3162454"/>
            <a:ext cx="852297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3515" marR="5080" indent="-17145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Alojamientos</a:t>
            </a:r>
            <a:r>
              <a:rPr sz="1950" b="1" i="1" spc="3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6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asistencia</a:t>
            </a:r>
            <a:r>
              <a:rPr sz="1950" b="1" i="1" spc="6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social</a:t>
            </a:r>
            <a:r>
              <a:rPr sz="1950" b="1" i="1" spc="5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operados</a:t>
            </a:r>
            <a:r>
              <a:rPr sz="1950" b="1" i="1" spc="6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por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las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instituciones</a:t>
            </a:r>
            <a:r>
              <a:rPr sz="1950" b="1" i="1" spc="4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EC68A0"/>
                </a:solidFill>
                <a:latin typeface="Arial"/>
                <a:cs typeface="Arial"/>
              </a:rPr>
              <a:t>las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administraciones</a:t>
            </a:r>
            <a:r>
              <a:rPr sz="1950" b="1" i="1" spc="6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públicas</a:t>
            </a:r>
            <a:r>
              <a:rPr sz="1950" b="1" i="1" spc="6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estatales,</a:t>
            </a:r>
            <a:r>
              <a:rPr sz="1950" b="1" i="1" spc="7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según</a:t>
            </a:r>
            <a:r>
              <a:rPr sz="1950" b="1" i="1" spc="7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entidad</a:t>
            </a:r>
            <a:r>
              <a:rPr sz="1950" b="1" i="1" spc="7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federativa,</a:t>
            </a:r>
            <a:r>
              <a:rPr sz="1950" b="1" i="1" spc="7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EC68A0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792669" y="5597736"/>
            <a:ext cx="237490" cy="859790"/>
            <a:chOff x="13792669" y="5597736"/>
            <a:chExt cx="237490" cy="85979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92669" y="5818881"/>
              <a:ext cx="232453" cy="1909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7695" y="5597736"/>
              <a:ext cx="232453" cy="1909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3926" y="6041281"/>
              <a:ext cx="232453" cy="1922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7695" y="6266197"/>
              <a:ext cx="229940" cy="19098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3790355" y="5104628"/>
            <a:ext cx="3030220" cy="138620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50" b="1" dirty="0">
                <a:latin typeface="Arial"/>
                <a:cs typeface="Arial"/>
              </a:rPr>
              <a:t>Alojamientos</a:t>
            </a:r>
            <a:r>
              <a:rPr sz="1450" b="1" spc="10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</a:t>
            </a:r>
            <a:r>
              <a:rPr sz="1450" b="1" spc="6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asistencia</a:t>
            </a:r>
            <a:r>
              <a:rPr sz="1450" b="1" spc="7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social</a:t>
            </a:r>
            <a:endParaRPr sz="1450">
              <a:latin typeface="Arial"/>
              <a:cs typeface="Arial"/>
            </a:endParaRPr>
          </a:p>
          <a:p>
            <a:pPr marL="257810">
              <a:lnSpc>
                <a:spcPts val="1730"/>
              </a:lnSpc>
              <a:spcBef>
                <a:spcPts val="1019"/>
              </a:spcBef>
            </a:pPr>
            <a:r>
              <a:rPr sz="1450" dirty="0">
                <a:latin typeface="Arial MT"/>
                <a:cs typeface="Arial MT"/>
              </a:rPr>
              <a:t>Más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15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47650">
              <a:lnSpc>
                <a:spcPts val="1730"/>
              </a:lnSpc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-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11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-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15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</a:t>
            </a:r>
            <a:r>
              <a:rPr sz="1450" spc="-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47650">
              <a:lnSpc>
                <a:spcPts val="1710"/>
              </a:lnSpc>
              <a:spcBef>
                <a:spcPts val="50"/>
              </a:spcBef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6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10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(13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47650">
              <a:lnSpc>
                <a:spcPts val="1710"/>
              </a:lnSpc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5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(15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7963" y="6546398"/>
            <a:ext cx="1972714" cy="198276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3919" y="3828574"/>
            <a:ext cx="11415348" cy="747998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57403" y="10298284"/>
            <a:ext cx="4756150" cy="829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latin typeface="Arial MT"/>
                <a:cs typeface="Arial MT"/>
              </a:rPr>
              <a:t>*Se</a:t>
            </a:r>
            <a:r>
              <a:rPr sz="1300" spc="28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refiere</a:t>
            </a:r>
            <a:r>
              <a:rPr sz="1300" spc="28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al</a:t>
            </a:r>
            <a:r>
              <a:rPr sz="1300" spc="29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establecimiento</a:t>
            </a:r>
            <a:r>
              <a:rPr sz="1300" spc="28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que</a:t>
            </a:r>
            <a:r>
              <a:rPr sz="1300" spc="28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brinda</a:t>
            </a:r>
            <a:r>
              <a:rPr sz="1300" spc="28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albergue,</a:t>
            </a:r>
            <a:r>
              <a:rPr sz="1300" spc="28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refugio</a:t>
            </a:r>
            <a:r>
              <a:rPr sz="1300" spc="305" dirty="0">
                <a:latin typeface="Arial MT"/>
                <a:cs typeface="Arial MT"/>
              </a:rPr>
              <a:t> </a:t>
            </a:r>
            <a:r>
              <a:rPr sz="1300" spc="-50" dirty="0">
                <a:latin typeface="Arial MT"/>
                <a:cs typeface="Arial MT"/>
              </a:rPr>
              <a:t>y </a:t>
            </a:r>
            <a:r>
              <a:rPr sz="1300" dirty="0">
                <a:latin typeface="Arial MT"/>
                <a:cs typeface="Arial MT"/>
              </a:rPr>
              <a:t>otros</a:t>
            </a:r>
            <a:r>
              <a:rPr sz="1300" spc="3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servicios</a:t>
            </a:r>
            <a:r>
              <a:rPr sz="1300" spc="3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</a:t>
            </a:r>
            <a:r>
              <a:rPr sz="1300" spc="3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personas</a:t>
            </a:r>
            <a:r>
              <a:rPr sz="1300" spc="3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que,</a:t>
            </a:r>
            <a:r>
              <a:rPr sz="1300" spc="3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por</a:t>
            </a:r>
            <a:r>
              <a:rPr sz="1300" spc="3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sus</a:t>
            </a:r>
            <a:r>
              <a:rPr sz="1300" spc="3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condiciones</a:t>
            </a:r>
            <a:r>
              <a:rPr sz="1300" spc="3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físicas, </a:t>
            </a:r>
            <a:r>
              <a:rPr sz="1300" dirty="0">
                <a:latin typeface="Arial MT"/>
                <a:cs typeface="Arial MT"/>
              </a:rPr>
              <a:t>mentales,</a:t>
            </a:r>
            <a:r>
              <a:rPr sz="1300" spc="35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jurídicas</a:t>
            </a:r>
            <a:r>
              <a:rPr sz="1300" spc="36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36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sociales,</a:t>
            </a:r>
            <a:r>
              <a:rPr sz="1300" spc="36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requieren</a:t>
            </a:r>
            <a:r>
              <a:rPr sz="1300" spc="37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355" dirty="0">
                <a:latin typeface="Arial MT"/>
                <a:cs typeface="Arial MT"/>
              </a:rPr>
              <a:t>  </a:t>
            </a:r>
            <a:r>
              <a:rPr sz="1300" spc="-10" dirty="0">
                <a:latin typeface="Arial MT"/>
                <a:cs typeface="Arial MT"/>
              </a:rPr>
              <a:t>servicios </a:t>
            </a:r>
            <a:r>
              <a:rPr sz="1300" dirty="0">
                <a:latin typeface="Arial MT"/>
                <a:cs typeface="Arial MT"/>
              </a:rPr>
              <a:t>especializados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su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protección.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30" y="200817"/>
            <a:ext cx="19501485" cy="10894695"/>
            <a:chOff x="313930" y="200817"/>
            <a:chExt cx="19501485" cy="10894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30" y="200817"/>
              <a:ext cx="19501351" cy="108943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9328" y="9540119"/>
              <a:ext cx="873760" cy="564515"/>
            </a:xfrm>
            <a:custGeom>
              <a:avLst/>
              <a:gdLst/>
              <a:ahLst/>
              <a:cxnLst/>
              <a:rect l="l" t="t" r="r" b="b"/>
              <a:pathLst>
                <a:path w="873759" h="564515">
                  <a:moveTo>
                    <a:pt x="18186" y="0"/>
                  </a:moveTo>
                  <a:lnTo>
                    <a:pt x="0" y="0"/>
                  </a:lnTo>
                  <a:lnTo>
                    <a:pt x="0" y="564375"/>
                  </a:lnTo>
                  <a:lnTo>
                    <a:pt x="18186" y="564375"/>
                  </a:lnTo>
                  <a:lnTo>
                    <a:pt x="18186" y="0"/>
                  </a:lnTo>
                  <a:close/>
                </a:path>
                <a:path w="873759" h="564515">
                  <a:moveTo>
                    <a:pt x="186588" y="127"/>
                  </a:moveTo>
                  <a:lnTo>
                    <a:pt x="168402" y="127"/>
                  </a:lnTo>
                  <a:lnTo>
                    <a:pt x="168402" y="564502"/>
                  </a:lnTo>
                  <a:lnTo>
                    <a:pt x="186588" y="564502"/>
                  </a:lnTo>
                  <a:lnTo>
                    <a:pt x="186588" y="127"/>
                  </a:lnTo>
                  <a:close/>
                </a:path>
                <a:path w="873759" h="564515">
                  <a:moveTo>
                    <a:pt x="358813" y="127"/>
                  </a:moveTo>
                  <a:lnTo>
                    <a:pt x="340652" y="127"/>
                  </a:lnTo>
                  <a:lnTo>
                    <a:pt x="340652" y="564502"/>
                  </a:lnTo>
                  <a:lnTo>
                    <a:pt x="358813" y="564502"/>
                  </a:lnTo>
                  <a:lnTo>
                    <a:pt x="358813" y="127"/>
                  </a:lnTo>
                  <a:close/>
                </a:path>
                <a:path w="873759" h="564515">
                  <a:moveTo>
                    <a:pt x="531787" y="127"/>
                  </a:moveTo>
                  <a:lnTo>
                    <a:pt x="513600" y="127"/>
                  </a:lnTo>
                  <a:lnTo>
                    <a:pt x="513600" y="564502"/>
                  </a:lnTo>
                  <a:lnTo>
                    <a:pt x="531787" y="564502"/>
                  </a:lnTo>
                  <a:lnTo>
                    <a:pt x="531787" y="127"/>
                  </a:lnTo>
                  <a:close/>
                </a:path>
                <a:path w="873759" h="564515">
                  <a:moveTo>
                    <a:pt x="704634" y="127"/>
                  </a:moveTo>
                  <a:lnTo>
                    <a:pt x="686460" y="127"/>
                  </a:lnTo>
                  <a:lnTo>
                    <a:pt x="686460" y="564502"/>
                  </a:lnTo>
                  <a:lnTo>
                    <a:pt x="704634" y="564502"/>
                  </a:lnTo>
                  <a:lnTo>
                    <a:pt x="704634" y="127"/>
                  </a:lnTo>
                  <a:close/>
                </a:path>
                <a:path w="873759" h="564515">
                  <a:moveTo>
                    <a:pt x="873163" y="0"/>
                  </a:moveTo>
                  <a:lnTo>
                    <a:pt x="854989" y="0"/>
                  </a:lnTo>
                  <a:lnTo>
                    <a:pt x="854989" y="564375"/>
                  </a:lnTo>
                  <a:lnTo>
                    <a:pt x="873163" y="564375"/>
                  </a:lnTo>
                  <a:lnTo>
                    <a:pt x="873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4103" y="9546491"/>
              <a:ext cx="116947" cy="24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4612" y="9613384"/>
              <a:ext cx="116949" cy="3797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842" y="9679675"/>
              <a:ext cx="116704" cy="379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10425" y="9853284"/>
              <a:ext cx="116702" cy="2468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0197" y="9798062"/>
              <a:ext cx="116948" cy="247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872446" y="9541567"/>
              <a:ext cx="1870710" cy="563880"/>
            </a:xfrm>
            <a:custGeom>
              <a:avLst/>
              <a:gdLst/>
              <a:ahLst/>
              <a:cxnLst/>
              <a:rect l="l" t="t" r="r" b="b"/>
              <a:pathLst>
                <a:path w="1870709" h="563879">
                  <a:moveTo>
                    <a:pt x="133896" y="241"/>
                  </a:moveTo>
                  <a:lnTo>
                    <a:pt x="0" y="241"/>
                  </a:lnTo>
                  <a:lnTo>
                    <a:pt x="0" y="453453"/>
                  </a:lnTo>
                  <a:lnTo>
                    <a:pt x="9359" y="496735"/>
                  </a:lnTo>
                  <a:lnTo>
                    <a:pt x="37706" y="531177"/>
                  </a:lnTo>
                  <a:lnTo>
                    <a:pt x="83197" y="554278"/>
                  </a:lnTo>
                  <a:lnTo>
                    <a:pt x="133896" y="561606"/>
                  </a:lnTo>
                  <a:lnTo>
                    <a:pt x="133896" y="241"/>
                  </a:lnTo>
                  <a:close/>
                </a:path>
                <a:path w="1870709" h="563879">
                  <a:moveTo>
                    <a:pt x="635101" y="114"/>
                  </a:moveTo>
                  <a:lnTo>
                    <a:pt x="501192" y="114"/>
                  </a:lnTo>
                  <a:lnTo>
                    <a:pt x="501192" y="303428"/>
                  </a:lnTo>
                  <a:lnTo>
                    <a:pt x="488911" y="285013"/>
                  </a:lnTo>
                  <a:lnTo>
                    <a:pt x="471004" y="256222"/>
                  </a:lnTo>
                  <a:lnTo>
                    <a:pt x="453948" y="226949"/>
                  </a:lnTo>
                  <a:lnTo>
                    <a:pt x="437756" y="197192"/>
                  </a:lnTo>
                  <a:lnTo>
                    <a:pt x="410857" y="143687"/>
                  </a:lnTo>
                  <a:lnTo>
                    <a:pt x="398259" y="120891"/>
                  </a:lnTo>
                  <a:lnTo>
                    <a:pt x="370128" y="77000"/>
                  </a:lnTo>
                  <a:lnTo>
                    <a:pt x="341198" y="45097"/>
                  </a:lnTo>
                  <a:lnTo>
                    <a:pt x="305625" y="20447"/>
                  </a:lnTo>
                  <a:lnTo>
                    <a:pt x="257695" y="4813"/>
                  </a:lnTo>
                  <a:lnTo>
                    <a:pt x="207352" y="482"/>
                  </a:lnTo>
                  <a:lnTo>
                    <a:pt x="207479" y="563054"/>
                  </a:lnTo>
                  <a:lnTo>
                    <a:pt x="341744" y="563054"/>
                  </a:lnTo>
                  <a:lnTo>
                    <a:pt x="341744" y="322427"/>
                  </a:lnTo>
                  <a:lnTo>
                    <a:pt x="371297" y="354711"/>
                  </a:lnTo>
                  <a:lnTo>
                    <a:pt x="388708" y="375856"/>
                  </a:lnTo>
                  <a:lnTo>
                    <a:pt x="404990" y="397827"/>
                  </a:lnTo>
                  <a:lnTo>
                    <a:pt x="420116" y="420611"/>
                  </a:lnTo>
                  <a:lnTo>
                    <a:pt x="432066" y="439674"/>
                  </a:lnTo>
                  <a:lnTo>
                    <a:pt x="444741" y="458266"/>
                  </a:lnTo>
                  <a:lnTo>
                    <a:pt x="472211" y="493991"/>
                  </a:lnTo>
                  <a:lnTo>
                    <a:pt x="501916" y="522503"/>
                  </a:lnTo>
                  <a:lnTo>
                    <a:pt x="536829" y="544652"/>
                  </a:lnTo>
                  <a:lnTo>
                    <a:pt x="584873" y="559435"/>
                  </a:lnTo>
                  <a:lnTo>
                    <a:pt x="635101" y="563295"/>
                  </a:lnTo>
                  <a:lnTo>
                    <a:pt x="635101" y="114"/>
                  </a:lnTo>
                  <a:close/>
                </a:path>
                <a:path w="1870709" h="563879">
                  <a:moveTo>
                    <a:pt x="1122057" y="431673"/>
                  </a:moveTo>
                  <a:lnTo>
                    <a:pt x="908431" y="431673"/>
                  </a:lnTo>
                  <a:lnTo>
                    <a:pt x="893152" y="430047"/>
                  </a:lnTo>
                  <a:lnTo>
                    <a:pt x="853274" y="409054"/>
                  </a:lnTo>
                  <a:lnTo>
                    <a:pt x="830084" y="368909"/>
                  </a:lnTo>
                  <a:lnTo>
                    <a:pt x="828700" y="353225"/>
                  </a:lnTo>
                  <a:lnTo>
                    <a:pt x="828700" y="347459"/>
                  </a:lnTo>
                  <a:lnTo>
                    <a:pt x="1121803" y="347459"/>
                  </a:lnTo>
                  <a:lnTo>
                    <a:pt x="1121803" y="215112"/>
                  </a:lnTo>
                  <a:lnTo>
                    <a:pt x="828586" y="215112"/>
                  </a:lnTo>
                  <a:lnTo>
                    <a:pt x="828586" y="208978"/>
                  </a:lnTo>
                  <a:lnTo>
                    <a:pt x="842556" y="166141"/>
                  </a:lnTo>
                  <a:lnTo>
                    <a:pt x="878090" y="137464"/>
                  </a:lnTo>
                  <a:lnTo>
                    <a:pt x="907935" y="130771"/>
                  </a:lnTo>
                  <a:lnTo>
                    <a:pt x="1121930" y="130771"/>
                  </a:lnTo>
                  <a:lnTo>
                    <a:pt x="1121930" y="355"/>
                  </a:lnTo>
                  <a:lnTo>
                    <a:pt x="908431" y="355"/>
                  </a:lnTo>
                  <a:lnTo>
                    <a:pt x="865238" y="4813"/>
                  </a:lnTo>
                  <a:lnTo>
                    <a:pt x="824598" y="18338"/>
                  </a:lnTo>
                  <a:lnTo>
                    <a:pt x="787984" y="40246"/>
                  </a:lnTo>
                  <a:lnTo>
                    <a:pt x="756843" y="69900"/>
                  </a:lnTo>
                  <a:lnTo>
                    <a:pt x="729932" y="104775"/>
                  </a:lnTo>
                  <a:lnTo>
                    <a:pt x="710742" y="139674"/>
                  </a:lnTo>
                  <a:lnTo>
                    <a:pt x="695413" y="209092"/>
                  </a:lnTo>
                  <a:lnTo>
                    <a:pt x="695413" y="353466"/>
                  </a:lnTo>
                  <a:lnTo>
                    <a:pt x="711200" y="423494"/>
                  </a:lnTo>
                  <a:lnTo>
                    <a:pt x="730973" y="458571"/>
                  </a:lnTo>
                  <a:lnTo>
                    <a:pt x="758685" y="493509"/>
                  </a:lnTo>
                  <a:lnTo>
                    <a:pt x="789571" y="522960"/>
                  </a:lnTo>
                  <a:lnTo>
                    <a:pt x="825842" y="544830"/>
                  </a:lnTo>
                  <a:lnTo>
                    <a:pt x="866101" y="558495"/>
                  </a:lnTo>
                  <a:lnTo>
                    <a:pt x="908926" y="563295"/>
                  </a:lnTo>
                  <a:lnTo>
                    <a:pt x="1122057" y="563295"/>
                  </a:lnTo>
                  <a:lnTo>
                    <a:pt x="1122057" y="431673"/>
                  </a:lnTo>
                  <a:close/>
                </a:path>
                <a:path w="1870709" h="563879">
                  <a:moveTo>
                    <a:pt x="1662938" y="241"/>
                  </a:moveTo>
                  <a:lnTo>
                    <a:pt x="1396123" y="241"/>
                  </a:lnTo>
                  <a:lnTo>
                    <a:pt x="1343558" y="4445"/>
                  </a:lnTo>
                  <a:lnTo>
                    <a:pt x="1298740" y="17081"/>
                  </a:lnTo>
                  <a:lnTo>
                    <a:pt x="1261783" y="38201"/>
                  </a:lnTo>
                  <a:lnTo>
                    <a:pt x="1232865" y="67856"/>
                  </a:lnTo>
                  <a:lnTo>
                    <a:pt x="1211605" y="99987"/>
                  </a:lnTo>
                  <a:lnTo>
                    <a:pt x="1195920" y="134797"/>
                  </a:lnTo>
                  <a:lnTo>
                    <a:pt x="1182243" y="209702"/>
                  </a:lnTo>
                  <a:lnTo>
                    <a:pt x="1182128" y="349021"/>
                  </a:lnTo>
                  <a:lnTo>
                    <a:pt x="1182128" y="353466"/>
                  </a:lnTo>
                  <a:lnTo>
                    <a:pt x="1194295" y="424802"/>
                  </a:lnTo>
                  <a:lnTo>
                    <a:pt x="1210754" y="460286"/>
                  </a:lnTo>
                  <a:lnTo>
                    <a:pt x="1234211" y="496036"/>
                  </a:lnTo>
                  <a:lnTo>
                    <a:pt x="1263510" y="525653"/>
                  </a:lnTo>
                  <a:lnTo>
                    <a:pt x="1300391" y="546862"/>
                  </a:lnTo>
                  <a:lnTo>
                    <a:pt x="1344599" y="559473"/>
                  </a:lnTo>
                  <a:lnTo>
                    <a:pt x="1395869" y="563295"/>
                  </a:lnTo>
                  <a:lnTo>
                    <a:pt x="1662684" y="563295"/>
                  </a:lnTo>
                  <a:lnTo>
                    <a:pt x="1662684" y="272021"/>
                  </a:lnTo>
                  <a:lnTo>
                    <a:pt x="1646021" y="232651"/>
                  </a:lnTo>
                  <a:lnTo>
                    <a:pt x="1605940" y="216077"/>
                  </a:lnTo>
                  <a:lnTo>
                    <a:pt x="1438744" y="216077"/>
                  </a:lnTo>
                  <a:lnTo>
                    <a:pt x="1438744" y="333375"/>
                  </a:lnTo>
                  <a:lnTo>
                    <a:pt x="1550416" y="333375"/>
                  </a:lnTo>
                  <a:lnTo>
                    <a:pt x="1550416" y="431673"/>
                  </a:lnTo>
                  <a:lnTo>
                    <a:pt x="1396123" y="431673"/>
                  </a:lnTo>
                  <a:lnTo>
                    <a:pt x="1381010" y="429996"/>
                  </a:lnTo>
                  <a:lnTo>
                    <a:pt x="1341818" y="408813"/>
                  </a:lnTo>
                  <a:lnTo>
                    <a:pt x="1318729" y="369658"/>
                  </a:lnTo>
                  <a:lnTo>
                    <a:pt x="1317256" y="354317"/>
                  </a:lnTo>
                  <a:lnTo>
                    <a:pt x="1317256" y="209943"/>
                  </a:lnTo>
                  <a:lnTo>
                    <a:pt x="1331341" y="166573"/>
                  </a:lnTo>
                  <a:lnTo>
                    <a:pt x="1367091" y="137553"/>
                  </a:lnTo>
                  <a:lnTo>
                    <a:pt x="1397228" y="130898"/>
                  </a:lnTo>
                  <a:lnTo>
                    <a:pt x="1662938" y="130898"/>
                  </a:lnTo>
                  <a:lnTo>
                    <a:pt x="1662938" y="241"/>
                  </a:lnTo>
                  <a:close/>
                </a:path>
                <a:path w="1870709" h="563879">
                  <a:moveTo>
                    <a:pt x="1870163" y="0"/>
                  </a:moveTo>
                  <a:lnTo>
                    <a:pt x="1736267" y="0"/>
                  </a:lnTo>
                  <a:lnTo>
                    <a:pt x="1736267" y="453212"/>
                  </a:lnTo>
                  <a:lnTo>
                    <a:pt x="1745640" y="496531"/>
                  </a:lnTo>
                  <a:lnTo>
                    <a:pt x="1774101" y="530936"/>
                  </a:lnTo>
                  <a:lnTo>
                    <a:pt x="1819529" y="554062"/>
                  </a:lnTo>
                  <a:lnTo>
                    <a:pt x="1870163" y="561365"/>
                  </a:lnTo>
                  <a:lnTo>
                    <a:pt x="187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36244" y="4960165"/>
            <a:ext cx="525335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dirty="0">
                <a:solidFill>
                  <a:srgbClr val="FFFFFF"/>
                </a:solidFill>
              </a:rPr>
              <a:t>Protección</a:t>
            </a:r>
            <a:r>
              <a:rPr sz="5450" spc="-26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Civil</a:t>
            </a:r>
            <a:endParaRPr sz="5450"/>
          </a:p>
        </p:txBody>
      </p:sp>
      <p:sp>
        <p:nvSpPr>
          <p:cNvPr id="12" name="object 12"/>
          <p:cNvSpPr/>
          <p:nvPr/>
        </p:nvSpPr>
        <p:spPr>
          <a:xfrm>
            <a:off x="8858022" y="6710000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40">
                <a:moveTo>
                  <a:pt x="276593" y="127977"/>
                </a:moveTo>
                <a:lnTo>
                  <a:pt x="269544" y="87528"/>
                </a:lnTo>
                <a:lnTo>
                  <a:pt x="249910" y="52400"/>
                </a:lnTo>
                <a:lnTo>
                  <a:pt x="219976" y="24688"/>
                </a:lnTo>
                <a:lnTo>
                  <a:pt x="182016" y="6527"/>
                </a:lnTo>
                <a:lnTo>
                  <a:pt x="138303" y="0"/>
                </a:lnTo>
                <a:lnTo>
                  <a:pt x="94589" y="6527"/>
                </a:lnTo>
                <a:lnTo>
                  <a:pt x="56629" y="24688"/>
                </a:lnTo>
                <a:lnTo>
                  <a:pt x="26682" y="52400"/>
                </a:lnTo>
                <a:lnTo>
                  <a:pt x="7061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70" y="203530"/>
                </a:lnTo>
                <a:lnTo>
                  <a:pt x="56629" y="231267"/>
                </a:lnTo>
                <a:lnTo>
                  <a:pt x="94589" y="249440"/>
                </a:lnTo>
                <a:lnTo>
                  <a:pt x="138303" y="255968"/>
                </a:lnTo>
                <a:lnTo>
                  <a:pt x="181991" y="249415"/>
                </a:lnTo>
                <a:lnTo>
                  <a:pt x="219938" y="231228"/>
                </a:lnTo>
                <a:lnTo>
                  <a:pt x="249872" y="203530"/>
                </a:lnTo>
                <a:lnTo>
                  <a:pt x="269506" y="168440"/>
                </a:lnTo>
                <a:lnTo>
                  <a:pt x="276593" y="127977"/>
                </a:lnTo>
                <a:close/>
              </a:path>
              <a:path w="1186815" h="256540">
                <a:moveTo>
                  <a:pt x="737984" y="127838"/>
                </a:moveTo>
                <a:lnTo>
                  <a:pt x="730897" y="87401"/>
                </a:lnTo>
                <a:lnTo>
                  <a:pt x="722744" y="72859"/>
                </a:lnTo>
                <a:lnTo>
                  <a:pt x="722744" y="128270"/>
                </a:lnTo>
                <a:lnTo>
                  <a:pt x="713016" y="172580"/>
                </a:lnTo>
                <a:lnTo>
                  <a:pt x="686600" y="208749"/>
                </a:lnTo>
                <a:lnTo>
                  <a:pt x="647446" y="233108"/>
                </a:lnTo>
                <a:lnTo>
                  <a:pt x="599541" y="241998"/>
                </a:lnTo>
                <a:lnTo>
                  <a:pt x="551649" y="232994"/>
                </a:lnTo>
                <a:lnTo>
                  <a:pt x="512572" y="208546"/>
                </a:lnTo>
                <a:lnTo>
                  <a:pt x="486257" y="172313"/>
                </a:lnTo>
                <a:lnTo>
                  <a:pt x="476707" y="128270"/>
                </a:lnTo>
                <a:lnTo>
                  <a:pt x="476681" y="127838"/>
                </a:lnTo>
                <a:lnTo>
                  <a:pt x="486371" y="83667"/>
                </a:lnTo>
                <a:lnTo>
                  <a:pt x="512787" y="47498"/>
                </a:lnTo>
                <a:lnTo>
                  <a:pt x="551942" y="23139"/>
                </a:lnTo>
                <a:lnTo>
                  <a:pt x="599846" y="14249"/>
                </a:lnTo>
                <a:lnTo>
                  <a:pt x="647661" y="23228"/>
                </a:lnTo>
                <a:lnTo>
                  <a:pt x="686701" y="47612"/>
                </a:lnTo>
                <a:lnTo>
                  <a:pt x="713041" y="83743"/>
                </a:lnTo>
                <a:lnTo>
                  <a:pt x="722706" y="127838"/>
                </a:lnTo>
                <a:lnTo>
                  <a:pt x="722744" y="128270"/>
                </a:lnTo>
                <a:lnTo>
                  <a:pt x="722744" y="72859"/>
                </a:lnTo>
                <a:lnTo>
                  <a:pt x="681240" y="24612"/>
                </a:lnTo>
                <a:lnTo>
                  <a:pt x="643255" y="6477"/>
                </a:lnTo>
                <a:lnTo>
                  <a:pt x="599541" y="0"/>
                </a:lnTo>
                <a:lnTo>
                  <a:pt x="555840" y="6565"/>
                </a:lnTo>
                <a:lnTo>
                  <a:pt x="517893" y="24777"/>
                </a:lnTo>
                <a:lnTo>
                  <a:pt x="487984" y="52514"/>
                </a:lnTo>
                <a:lnTo>
                  <a:pt x="468401" y="87668"/>
                </a:lnTo>
                <a:lnTo>
                  <a:pt x="461441" y="127838"/>
                </a:lnTo>
                <a:lnTo>
                  <a:pt x="461416" y="128270"/>
                </a:lnTo>
                <a:lnTo>
                  <a:pt x="468490" y="168567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78"/>
                </a:lnTo>
                <a:lnTo>
                  <a:pt x="599846" y="255968"/>
                </a:lnTo>
                <a:lnTo>
                  <a:pt x="643521" y="249415"/>
                </a:lnTo>
                <a:lnTo>
                  <a:pt x="658977" y="241998"/>
                </a:lnTo>
                <a:lnTo>
                  <a:pt x="681443" y="231228"/>
                </a:lnTo>
                <a:lnTo>
                  <a:pt x="711339" y="203517"/>
                </a:lnTo>
                <a:lnTo>
                  <a:pt x="730948" y="168402"/>
                </a:lnTo>
                <a:lnTo>
                  <a:pt x="737946" y="128270"/>
                </a:lnTo>
                <a:lnTo>
                  <a:pt x="737984" y="127838"/>
                </a:lnTo>
                <a:close/>
              </a:path>
              <a:path w="1186815" h="256540">
                <a:moveTo>
                  <a:pt x="1186421" y="127977"/>
                </a:moveTo>
                <a:lnTo>
                  <a:pt x="1179372" y="87528"/>
                </a:lnTo>
                <a:lnTo>
                  <a:pt x="1159738" y="52400"/>
                </a:lnTo>
                <a:lnTo>
                  <a:pt x="1129804" y="24688"/>
                </a:lnTo>
                <a:lnTo>
                  <a:pt x="1107973" y="14249"/>
                </a:lnTo>
                <a:lnTo>
                  <a:pt x="1091831" y="6527"/>
                </a:lnTo>
                <a:lnTo>
                  <a:pt x="1048118" y="0"/>
                </a:lnTo>
                <a:lnTo>
                  <a:pt x="1004417" y="6527"/>
                </a:lnTo>
                <a:lnTo>
                  <a:pt x="966444" y="24688"/>
                </a:lnTo>
                <a:lnTo>
                  <a:pt x="936510" y="52400"/>
                </a:lnTo>
                <a:lnTo>
                  <a:pt x="916876" y="87528"/>
                </a:lnTo>
                <a:lnTo>
                  <a:pt x="909828" y="127977"/>
                </a:lnTo>
                <a:lnTo>
                  <a:pt x="916876" y="168440"/>
                </a:lnTo>
                <a:lnTo>
                  <a:pt x="936510" y="203568"/>
                </a:lnTo>
                <a:lnTo>
                  <a:pt x="966444" y="231267"/>
                </a:lnTo>
                <a:lnTo>
                  <a:pt x="1004417" y="249440"/>
                </a:lnTo>
                <a:lnTo>
                  <a:pt x="1048118" y="255968"/>
                </a:lnTo>
                <a:lnTo>
                  <a:pt x="1091831" y="249440"/>
                </a:lnTo>
                <a:lnTo>
                  <a:pt x="1107389" y="241998"/>
                </a:lnTo>
                <a:lnTo>
                  <a:pt x="1129804" y="231267"/>
                </a:lnTo>
                <a:lnTo>
                  <a:pt x="1159738" y="203568"/>
                </a:lnTo>
                <a:lnTo>
                  <a:pt x="1179372" y="168440"/>
                </a:lnTo>
                <a:lnTo>
                  <a:pt x="1186421" y="12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6818" y="1615858"/>
            <a:ext cx="17813020" cy="149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solidFill>
                  <a:srgbClr val="3E3E3E"/>
                </a:solidFill>
                <a:latin typeface="Arial MT"/>
                <a:cs typeface="Arial MT"/>
              </a:rPr>
              <a:t>,</a:t>
            </a:r>
            <a:r>
              <a:rPr sz="2650" spc="-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22</a:t>
            </a:r>
            <a:r>
              <a:rPr sz="2650" b="1" spc="-6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entidades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federativas</a:t>
            </a:r>
            <a:r>
              <a:rPr sz="2650" b="1" spc="-6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reportaron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Ley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Protección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Civil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homóloga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contó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un</a:t>
            </a:r>
            <a:endParaRPr sz="2650">
              <a:latin typeface="Arial MT"/>
              <a:cs typeface="Arial MT"/>
            </a:endParaRPr>
          </a:p>
          <a:p>
            <a:pPr marL="13335">
              <a:lnSpc>
                <a:spcPts val="3175"/>
              </a:lnSpc>
            </a:pP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ordenamiento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reglamentario</a:t>
            </a:r>
            <a:r>
              <a:rPr sz="2650" spc="-10" dirty="0">
                <a:solidFill>
                  <a:srgbClr val="3E3E3E"/>
                </a:solidFill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  <a:p>
            <a:pPr marL="4303395" marR="3553460" indent="1449705">
              <a:lnSpc>
                <a:spcPct val="101499"/>
              </a:lnSpc>
              <a:spcBef>
                <a:spcPts val="455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Entidades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federativas</a:t>
            </a:r>
            <a:r>
              <a:rPr sz="1950" b="1" i="1" spc="6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según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condición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existencia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CE941F"/>
                </a:solidFill>
                <a:latin typeface="Arial"/>
                <a:cs typeface="Arial"/>
              </a:rPr>
              <a:t>un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ordenamiento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reglamentario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en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la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Ley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Estatal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Protección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Civil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u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homóloga,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E941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916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Ordenamiento</a:t>
            </a:r>
            <a:r>
              <a:rPr spc="10" dirty="0"/>
              <a:t> </a:t>
            </a:r>
            <a:r>
              <a:rPr spc="-10" dirty="0"/>
              <a:t>reglamentario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44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81132" y="3240529"/>
            <a:ext cx="11945620" cy="7816850"/>
            <a:chOff x="4081132" y="3240529"/>
            <a:chExt cx="11945620" cy="78168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1132" y="3240529"/>
              <a:ext cx="11945594" cy="78167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900548" y="5381617"/>
              <a:ext cx="276860" cy="191135"/>
            </a:xfrm>
            <a:custGeom>
              <a:avLst/>
              <a:gdLst/>
              <a:ahLst/>
              <a:cxnLst/>
              <a:rect l="l" t="t" r="r" b="b"/>
              <a:pathLst>
                <a:path w="276859" h="191135">
                  <a:moveTo>
                    <a:pt x="244599" y="0"/>
                  </a:moveTo>
                  <a:lnTo>
                    <a:pt x="31831" y="0"/>
                  </a:lnTo>
                  <a:lnTo>
                    <a:pt x="19440" y="2501"/>
                  </a:lnTo>
                  <a:lnTo>
                    <a:pt x="9323" y="9323"/>
                  </a:lnTo>
                  <a:lnTo>
                    <a:pt x="2501" y="19440"/>
                  </a:lnTo>
                  <a:lnTo>
                    <a:pt x="0" y="31831"/>
                  </a:lnTo>
                  <a:lnTo>
                    <a:pt x="0" y="159157"/>
                  </a:lnTo>
                  <a:lnTo>
                    <a:pt x="2501" y="171547"/>
                  </a:lnTo>
                  <a:lnTo>
                    <a:pt x="9323" y="181665"/>
                  </a:lnTo>
                  <a:lnTo>
                    <a:pt x="19440" y="188487"/>
                  </a:lnTo>
                  <a:lnTo>
                    <a:pt x="31831" y="190988"/>
                  </a:lnTo>
                  <a:lnTo>
                    <a:pt x="244599" y="190988"/>
                  </a:lnTo>
                  <a:lnTo>
                    <a:pt x="256990" y="188487"/>
                  </a:lnTo>
                  <a:lnTo>
                    <a:pt x="267108" y="181665"/>
                  </a:lnTo>
                  <a:lnTo>
                    <a:pt x="273929" y="171547"/>
                  </a:lnTo>
                  <a:lnTo>
                    <a:pt x="276431" y="159157"/>
                  </a:lnTo>
                  <a:lnTo>
                    <a:pt x="276431" y="31831"/>
                  </a:lnTo>
                  <a:lnTo>
                    <a:pt x="273929" y="19440"/>
                  </a:lnTo>
                  <a:lnTo>
                    <a:pt x="267108" y="9323"/>
                  </a:lnTo>
                  <a:lnTo>
                    <a:pt x="256990" y="2501"/>
                  </a:lnTo>
                  <a:lnTo>
                    <a:pt x="244599" y="0"/>
                  </a:lnTo>
                  <a:close/>
                </a:path>
              </a:pathLst>
            </a:custGeom>
            <a:solidFill>
              <a:srgbClr val="FED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08088" y="5160471"/>
              <a:ext cx="274320" cy="192405"/>
            </a:xfrm>
            <a:custGeom>
              <a:avLst/>
              <a:gdLst/>
              <a:ahLst/>
              <a:cxnLst/>
              <a:rect l="l" t="t" r="r" b="b"/>
              <a:pathLst>
                <a:path w="274319" h="192404">
                  <a:moveTo>
                    <a:pt x="241877" y="0"/>
                  </a:moveTo>
                  <a:lnTo>
                    <a:pt x="32040" y="0"/>
                  </a:lnTo>
                  <a:lnTo>
                    <a:pt x="19569" y="2517"/>
                  </a:lnTo>
                  <a:lnTo>
                    <a:pt x="9384" y="9384"/>
                  </a:lnTo>
                  <a:lnTo>
                    <a:pt x="2517" y="19569"/>
                  </a:lnTo>
                  <a:lnTo>
                    <a:pt x="0" y="32040"/>
                  </a:lnTo>
                  <a:lnTo>
                    <a:pt x="0" y="160204"/>
                  </a:lnTo>
                  <a:lnTo>
                    <a:pt x="2517" y="172676"/>
                  </a:lnTo>
                  <a:lnTo>
                    <a:pt x="9384" y="182860"/>
                  </a:lnTo>
                  <a:lnTo>
                    <a:pt x="19569" y="189727"/>
                  </a:lnTo>
                  <a:lnTo>
                    <a:pt x="32040" y="192245"/>
                  </a:lnTo>
                  <a:lnTo>
                    <a:pt x="241877" y="192245"/>
                  </a:lnTo>
                  <a:lnTo>
                    <a:pt x="254349" y="189727"/>
                  </a:lnTo>
                  <a:lnTo>
                    <a:pt x="264533" y="182860"/>
                  </a:lnTo>
                  <a:lnTo>
                    <a:pt x="271400" y="172676"/>
                  </a:lnTo>
                  <a:lnTo>
                    <a:pt x="273918" y="160204"/>
                  </a:lnTo>
                  <a:lnTo>
                    <a:pt x="273918" y="32040"/>
                  </a:lnTo>
                  <a:lnTo>
                    <a:pt x="271400" y="19569"/>
                  </a:lnTo>
                  <a:lnTo>
                    <a:pt x="264533" y="9384"/>
                  </a:lnTo>
                  <a:lnTo>
                    <a:pt x="254349" y="2517"/>
                  </a:lnTo>
                  <a:lnTo>
                    <a:pt x="241877" y="0"/>
                  </a:lnTo>
                  <a:close/>
                </a:path>
              </a:pathLst>
            </a:custGeom>
            <a:solidFill>
              <a:srgbClr val="CE9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03062" y="5605274"/>
              <a:ext cx="275590" cy="191135"/>
            </a:xfrm>
            <a:custGeom>
              <a:avLst/>
              <a:gdLst/>
              <a:ahLst/>
              <a:cxnLst/>
              <a:rect l="l" t="t" r="r" b="b"/>
              <a:pathLst>
                <a:path w="275590" h="191135">
                  <a:moveTo>
                    <a:pt x="243343" y="0"/>
                  </a:moveTo>
                  <a:lnTo>
                    <a:pt x="31831" y="0"/>
                  </a:lnTo>
                  <a:lnTo>
                    <a:pt x="19440" y="2501"/>
                  </a:lnTo>
                  <a:lnTo>
                    <a:pt x="9323" y="9323"/>
                  </a:lnTo>
                  <a:lnTo>
                    <a:pt x="2501" y="19440"/>
                  </a:lnTo>
                  <a:lnTo>
                    <a:pt x="0" y="31831"/>
                  </a:lnTo>
                  <a:lnTo>
                    <a:pt x="0" y="159157"/>
                  </a:lnTo>
                  <a:lnTo>
                    <a:pt x="2501" y="171547"/>
                  </a:lnTo>
                  <a:lnTo>
                    <a:pt x="9323" y="181665"/>
                  </a:lnTo>
                  <a:lnTo>
                    <a:pt x="19440" y="188487"/>
                  </a:lnTo>
                  <a:lnTo>
                    <a:pt x="31831" y="190988"/>
                  </a:lnTo>
                  <a:lnTo>
                    <a:pt x="243343" y="190988"/>
                  </a:lnTo>
                  <a:lnTo>
                    <a:pt x="255733" y="188487"/>
                  </a:lnTo>
                  <a:lnTo>
                    <a:pt x="265851" y="181665"/>
                  </a:lnTo>
                  <a:lnTo>
                    <a:pt x="272673" y="171547"/>
                  </a:lnTo>
                  <a:lnTo>
                    <a:pt x="275174" y="159157"/>
                  </a:lnTo>
                  <a:lnTo>
                    <a:pt x="275174" y="31831"/>
                  </a:lnTo>
                  <a:lnTo>
                    <a:pt x="272673" y="19440"/>
                  </a:lnTo>
                  <a:lnTo>
                    <a:pt x="265851" y="9323"/>
                  </a:lnTo>
                  <a:lnTo>
                    <a:pt x="255733" y="2501"/>
                  </a:lnTo>
                  <a:lnTo>
                    <a:pt x="243343" y="0"/>
                  </a:lnTo>
                  <a:close/>
                </a:path>
              </a:pathLst>
            </a:custGeom>
            <a:solidFill>
              <a:srgbClr val="6F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930978" y="4727151"/>
            <a:ext cx="3596640" cy="10782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50" b="1" dirty="0">
                <a:latin typeface="Arial"/>
                <a:cs typeface="Arial"/>
              </a:rPr>
              <a:t>Ordenamiento</a:t>
            </a:r>
            <a:r>
              <a:rPr sz="1450" b="1" spc="14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reglamentario</a:t>
            </a:r>
            <a:endParaRPr sz="1450">
              <a:latin typeface="Arial"/>
              <a:cs typeface="Arial"/>
            </a:endParaRPr>
          </a:p>
          <a:p>
            <a:pPr marL="258445">
              <a:lnSpc>
                <a:spcPts val="1630"/>
              </a:lnSpc>
              <a:spcBef>
                <a:spcPts val="785"/>
              </a:spcBef>
            </a:pPr>
            <a:r>
              <a:rPr sz="1450" dirty="0">
                <a:latin typeface="Arial MT"/>
                <a:cs typeface="Arial MT"/>
              </a:rPr>
              <a:t>Sí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(22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46379">
              <a:lnSpc>
                <a:spcPts val="1620"/>
              </a:lnSpc>
            </a:pPr>
            <a:r>
              <a:rPr sz="1450" dirty="0">
                <a:latin typeface="Arial MT"/>
                <a:cs typeface="Arial MT"/>
              </a:rPr>
              <a:t>En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proceso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integración</a:t>
            </a:r>
            <a:r>
              <a:rPr sz="1450" spc="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(3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99720">
              <a:lnSpc>
                <a:spcPts val="1730"/>
              </a:lnSpc>
            </a:pPr>
            <a:r>
              <a:rPr sz="1450" dirty="0">
                <a:latin typeface="Arial MT"/>
                <a:cs typeface="Arial MT"/>
              </a:rPr>
              <a:t>No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(7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45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Planes</a:t>
            </a:r>
            <a:r>
              <a:rPr spc="15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10" dirty="0"/>
              <a:t>programas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6818" y="1615858"/>
            <a:ext cx="17815560" cy="12325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335" marR="5080" indent="-1270" algn="just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En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protección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civil,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22</a:t>
            </a:r>
            <a:r>
              <a:rPr sz="2650" b="1" spc="-5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32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administraciones</a:t>
            </a:r>
            <a:r>
              <a:rPr sz="2650" spc="-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Plan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o</a:t>
            </a:r>
            <a:r>
              <a:rPr sz="2650" b="1" spc="4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Programa</a:t>
            </a:r>
            <a:r>
              <a:rPr sz="2650" b="1" spc="4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4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Protección</a:t>
            </a:r>
            <a:r>
              <a:rPr sz="2650" b="1" spc="4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Civil</a:t>
            </a:r>
            <a:r>
              <a:rPr sz="2650" b="1" spc="4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u</a:t>
            </a:r>
            <a:r>
              <a:rPr sz="2650" b="1" spc="4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homólogo</a:t>
            </a:r>
            <a:r>
              <a:rPr sz="2650" dirty="0">
                <a:latin typeface="Arial MT"/>
                <a:cs typeface="Arial MT"/>
              </a:rPr>
              <a:t>;</a:t>
            </a:r>
            <a:r>
              <a:rPr sz="2650" spc="4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por</a:t>
            </a:r>
            <a:r>
              <a:rPr sz="2650" spc="4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</a:t>
            </a:r>
            <a:r>
              <a:rPr sz="2650" spc="4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parte,</a:t>
            </a:r>
            <a:r>
              <a:rPr sz="2650" spc="47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17</a:t>
            </a:r>
            <a:r>
              <a:rPr sz="2650" b="1" spc="4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reportaron</a:t>
            </a:r>
            <a:r>
              <a:rPr sz="2650" spc="4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tener</a:t>
            </a:r>
            <a:r>
              <a:rPr sz="2650" spc="48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</a:t>
            </a:r>
            <a:r>
              <a:rPr sz="2650" spc="47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Plan</a:t>
            </a:r>
            <a:r>
              <a:rPr sz="2650" b="1" spc="4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4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Emergencia</a:t>
            </a:r>
            <a:r>
              <a:rPr sz="2650" b="1" spc="4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o</a:t>
            </a:r>
            <a:r>
              <a:rPr sz="2650" b="1" spc="4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de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Contingencia</a:t>
            </a:r>
            <a:r>
              <a:rPr sz="2650" b="1" spc="-114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u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homólogo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4827" y="3389543"/>
            <a:ext cx="692785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4604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Administraciones</a:t>
            </a:r>
            <a:r>
              <a:rPr sz="1950" b="1" i="1" spc="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públicas</a:t>
            </a:r>
            <a:r>
              <a:rPr sz="1950" b="1" i="1" spc="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estatales</a:t>
            </a:r>
            <a:r>
              <a:rPr sz="1950" b="1" i="1" spc="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según</a:t>
            </a:r>
            <a:r>
              <a:rPr sz="1950" b="1" i="1" spc="7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existencia</a:t>
            </a:r>
            <a:r>
              <a:rPr sz="1950" b="1" i="1" spc="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7030A0"/>
                </a:solidFill>
                <a:latin typeface="Arial"/>
                <a:cs typeface="Arial"/>
              </a:rPr>
              <a:t>de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un</a:t>
            </a:r>
            <a:r>
              <a:rPr sz="1950" b="1" i="1" spc="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Plan</a:t>
            </a:r>
            <a:r>
              <a:rPr sz="1950" b="1" i="1" spc="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950" b="1" i="1" spc="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Programa</a:t>
            </a:r>
            <a:r>
              <a:rPr sz="1950" b="1" i="1" spc="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Protección</a:t>
            </a:r>
            <a:r>
              <a:rPr sz="1950" b="1" i="1" spc="4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Civil</a:t>
            </a:r>
            <a:r>
              <a:rPr sz="1950" b="1" i="1" spc="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u</a:t>
            </a:r>
            <a:r>
              <a:rPr sz="1950" b="1" i="1" spc="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homólogo,</a:t>
            </a:r>
            <a:r>
              <a:rPr sz="1950" b="1" i="1" spc="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7030A0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48769" y="3400350"/>
            <a:ext cx="720217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979" marR="5080" indent="-208915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Administraciones</a:t>
            </a:r>
            <a:r>
              <a:rPr sz="1950" b="1" i="1" spc="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públicas</a:t>
            </a:r>
            <a:r>
              <a:rPr sz="1950" b="1" i="1" spc="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estatales</a:t>
            </a:r>
            <a:r>
              <a:rPr sz="1950" b="1" i="1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según</a:t>
            </a:r>
            <a:r>
              <a:rPr sz="1950" b="1" i="1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existencia</a:t>
            </a:r>
            <a:r>
              <a:rPr sz="1950" b="1" i="1" spc="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de</a:t>
            </a:r>
            <a:r>
              <a:rPr sz="1950" b="1" i="1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7030A0"/>
                </a:solidFill>
                <a:latin typeface="Arial"/>
                <a:cs typeface="Arial"/>
              </a:rPr>
              <a:t>un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Plan</a:t>
            </a:r>
            <a:r>
              <a:rPr sz="1950" b="1" i="1" spc="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Emergencia</a:t>
            </a:r>
            <a:r>
              <a:rPr sz="1950" b="1" i="1" spc="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950" b="1" i="1" spc="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Contingencia</a:t>
            </a:r>
            <a:r>
              <a:rPr sz="1950" b="1" i="1" spc="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u</a:t>
            </a:r>
            <a:r>
              <a:rPr sz="1950" b="1" i="1" spc="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7030A0"/>
                </a:solidFill>
                <a:latin typeface="Arial"/>
                <a:cs typeface="Arial"/>
              </a:rPr>
              <a:t>homólogo,</a:t>
            </a:r>
            <a:r>
              <a:rPr sz="1950" b="1" i="1" spc="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7030A0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7111" y="4402797"/>
            <a:ext cx="9446260" cy="6304280"/>
            <a:chOff x="647111" y="4402797"/>
            <a:chExt cx="9446260" cy="6304280"/>
          </a:xfrm>
        </p:grpSpPr>
        <p:sp>
          <p:nvSpPr>
            <p:cNvPr id="11" name="object 11"/>
            <p:cNvSpPr/>
            <p:nvPr/>
          </p:nvSpPr>
          <p:spPr>
            <a:xfrm>
              <a:off x="5646738" y="5023513"/>
              <a:ext cx="275590" cy="192405"/>
            </a:xfrm>
            <a:custGeom>
              <a:avLst/>
              <a:gdLst/>
              <a:ahLst/>
              <a:cxnLst/>
              <a:rect l="l" t="t" r="r" b="b"/>
              <a:pathLst>
                <a:path w="275589" h="192404">
                  <a:moveTo>
                    <a:pt x="243133" y="0"/>
                  </a:moveTo>
                  <a:lnTo>
                    <a:pt x="32040" y="0"/>
                  </a:lnTo>
                  <a:lnTo>
                    <a:pt x="19569" y="2517"/>
                  </a:lnTo>
                  <a:lnTo>
                    <a:pt x="9384" y="9384"/>
                  </a:lnTo>
                  <a:lnTo>
                    <a:pt x="2517" y="19569"/>
                  </a:lnTo>
                  <a:lnTo>
                    <a:pt x="0" y="32040"/>
                  </a:lnTo>
                  <a:lnTo>
                    <a:pt x="0" y="160204"/>
                  </a:lnTo>
                  <a:lnTo>
                    <a:pt x="2517" y="172676"/>
                  </a:lnTo>
                  <a:lnTo>
                    <a:pt x="9384" y="182860"/>
                  </a:lnTo>
                  <a:lnTo>
                    <a:pt x="19569" y="189727"/>
                  </a:lnTo>
                  <a:lnTo>
                    <a:pt x="32040" y="192245"/>
                  </a:lnTo>
                  <a:lnTo>
                    <a:pt x="243133" y="192245"/>
                  </a:lnTo>
                  <a:lnTo>
                    <a:pt x="255605" y="189727"/>
                  </a:lnTo>
                  <a:lnTo>
                    <a:pt x="265790" y="182860"/>
                  </a:lnTo>
                  <a:lnTo>
                    <a:pt x="272656" y="172676"/>
                  </a:lnTo>
                  <a:lnTo>
                    <a:pt x="275174" y="160204"/>
                  </a:lnTo>
                  <a:lnTo>
                    <a:pt x="275174" y="32040"/>
                  </a:lnTo>
                  <a:lnTo>
                    <a:pt x="272656" y="19569"/>
                  </a:lnTo>
                  <a:lnTo>
                    <a:pt x="265790" y="9384"/>
                  </a:lnTo>
                  <a:lnTo>
                    <a:pt x="255605" y="2517"/>
                  </a:lnTo>
                  <a:lnTo>
                    <a:pt x="243133" y="0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3021" y="4803623"/>
              <a:ext cx="275590" cy="191135"/>
            </a:xfrm>
            <a:custGeom>
              <a:avLst/>
              <a:gdLst/>
              <a:ahLst/>
              <a:cxnLst/>
              <a:rect l="l" t="t" r="r" b="b"/>
              <a:pathLst>
                <a:path w="275589" h="191135">
                  <a:moveTo>
                    <a:pt x="243343" y="0"/>
                  </a:moveTo>
                  <a:lnTo>
                    <a:pt x="31831" y="0"/>
                  </a:lnTo>
                  <a:lnTo>
                    <a:pt x="19440" y="2501"/>
                  </a:lnTo>
                  <a:lnTo>
                    <a:pt x="9323" y="9323"/>
                  </a:lnTo>
                  <a:lnTo>
                    <a:pt x="2501" y="19440"/>
                  </a:lnTo>
                  <a:lnTo>
                    <a:pt x="0" y="31831"/>
                  </a:lnTo>
                  <a:lnTo>
                    <a:pt x="0" y="159157"/>
                  </a:lnTo>
                  <a:lnTo>
                    <a:pt x="2501" y="171547"/>
                  </a:lnTo>
                  <a:lnTo>
                    <a:pt x="9323" y="181665"/>
                  </a:lnTo>
                  <a:lnTo>
                    <a:pt x="19440" y="188487"/>
                  </a:lnTo>
                  <a:lnTo>
                    <a:pt x="31831" y="190988"/>
                  </a:lnTo>
                  <a:lnTo>
                    <a:pt x="243343" y="190988"/>
                  </a:lnTo>
                  <a:lnTo>
                    <a:pt x="255733" y="188487"/>
                  </a:lnTo>
                  <a:lnTo>
                    <a:pt x="265851" y="181665"/>
                  </a:lnTo>
                  <a:lnTo>
                    <a:pt x="272673" y="171547"/>
                  </a:lnTo>
                  <a:lnTo>
                    <a:pt x="275174" y="159157"/>
                  </a:lnTo>
                  <a:lnTo>
                    <a:pt x="275174" y="31831"/>
                  </a:lnTo>
                  <a:lnTo>
                    <a:pt x="272673" y="19440"/>
                  </a:lnTo>
                  <a:lnTo>
                    <a:pt x="265851" y="9323"/>
                  </a:lnTo>
                  <a:lnTo>
                    <a:pt x="255733" y="2501"/>
                  </a:lnTo>
                  <a:lnTo>
                    <a:pt x="243343" y="0"/>
                  </a:lnTo>
                  <a:close/>
                </a:path>
              </a:pathLst>
            </a:custGeom>
            <a:solidFill>
              <a:srgbClr val="582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47995" y="5247171"/>
              <a:ext cx="276860" cy="192405"/>
            </a:xfrm>
            <a:custGeom>
              <a:avLst/>
              <a:gdLst/>
              <a:ahLst/>
              <a:cxnLst/>
              <a:rect l="l" t="t" r="r" b="b"/>
              <a:pathLst>
                <a:path w="276860" h="192404">
                  <a:moveTo>
                    <a:pt x="244390" y="0"/>
                  </a:moveTo>
                  <a:lnTo>
                    <a:pt x="32040" y="0"/>
                  </a:lnTo>
                  <a:lnTo>
                    <a:pt x="19569" y="2517"/>
                  </a:lnTo>
                  <a:lnTo>
                    <a:pt x="9384" y="9384"/>
                  </a:lnTo>
                  <a:lnTo>
                    <a:pt x="2517" y="19569"/>
                  </a:lnTo>
                  <a:lnTo>
                    <a:pt x="0" y="32040"/>
                  </a:lnTo>
                  <a:lnTo>
                    <a:pt x="0" y="160204"/>
                  </a:lnTo>
                  <a:lnTo>
                    <a:pt x="2517" y="172676"/>
                  </a:lnTo>
                  <a:lnTo>
                    <a:pt x="9384" y="182860"/>
                  </a:lnTo>
                  <a:lnTo>
                    <a:pt x="19569" y="189727"/>
                  </a:lnTo>
                  <a:lnTo>
                    <a:pt x="32040" y="192245"/>
                  </a:lnTo>
                  <a:lnTo>
                    <a:pt x="244390" y="192245"/>
                  </a:lnTo>
                  <a:lnTo>
                    <a:pt x="256862" y="189727"/>
                  </a:lnTo>
                  <a:lnTo>
                    <a:pt x="267046" y="182860"/>
                  </a:lnTo>
                  <a:lnTo>
                    <a:pt x="273913" y="172676"/>
                  </a:lnTo>
                  <a:lnTo>
                    <a:pt x="276431" y="160204"/>
                  </a:lnTo>
                  <a:lnTo>
                    <a:pt x="276431" y="32040"/>
                  </a:lnTo>
                  <a:lnTo>
                    <a:pt x="273913" y="19569"/>
                  </a:lnTo>
                  <a:lnTo>
                    <a:pt x="267046" y="9384"/>
                  </a:lnTo>
                  <a:lnTo>
                    <a:pt x="256862" y="2517"/>
                  </a:lnTo>
                  <a:lnTo>
                    <a:pt x="24439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3021" y="5472084"/>
              <a:ext cx="273050" cy="191135"/>
            </a:xfrm>
            <a:custGeom>
              <a:avLst/>
              <a:gdLst/>
              <a:ahLst/>
              <a:cxnLst/>
              <a:rect l="l" t="t" r="r" b="b"/>
              <a:pathLst>
                <a:path w="273050" h="191135">
                  <a:moveTo>
                    <a:pt x="240830" y="0"/>
                  </a:moveTo>
                  <a:lnTo>
                    <a:pt x="31831" y="0"/>
                  </a:lnTo>
                  <a:lnTo>
                    <a:pt x="19440" y="2501"/>
                  </a:lnTo>
                  <a:lnTo>
                    <a:pt x="9323" y="9323"/>
                  </a:lnTo>
                  <a:lnTo>
                    <a:pt x="2501" y="19440"/>
                  </a:lnTo>
                  <a:lnTo>
                    <a:pt x="0" y="31831"/>
                  </a:lnTo>
                  <a:lnTo>
                    <a:pt x="0" y="159157"/>
                  </a:lnTo>
                  <a:lnTo>
                    <a:pt x="2501" y="171547"/>
                  </a:lnTo>
                  <a:lnTo>
                    <a:pt x="9323" y="181665"/>
                  </a:lnTo>
                  <a:lnTo>
                    <a:pt x="19440" y="188487"/>
                  </a:lnTo>
                  <a:lnTo>
                    <a:pt x="31831" y="190988"/>
                  </a:lnTo>
                  <a:lnTo>
                    <a:pt x="240830" y="190988"/>
                  </a:lnTo>
                  <a:lnTo>
                    <a:pt x="253220" y="188487"/>
                  </a:lnTo>
                  <a:lnTo>
                    <a:pt x="263338" y="181665"/>
                  </a:lnTo>
                  <a:lnTo>
                    <a:pt x="270160" y="171547"/>
                  </a:lnTo>
                  <a:lnTo>
                    <a:pt x="272661" y="159157"/>
                  </a:lnTo>
                  <a:lnTo>
                    <a:pt x="272661" y="31831"/>
                  </a:lnTo>
                  <a:lnTo>
                    <a:pt x="270160" y="19440"/>
                  </a:lnTo>
                  <a:lnTo>
                    <a:pt x="263338" y="9323"/>
                  </a:lnTo>
                  <a:lnTo>
                    <a:pt x="253220" y="2501"/>
                  </a:lnTo>
                  <a:lnTo>
                    <a:pt x="24083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69641" y="4402797"/>
              <a:ext cx="0" cy="6132830"/>
            </a:xfrm>
            <a:custGeom>
              <a:avLst/>
              <a:gdLst/>
              <a:ahLst/>
              <a:cxnLst/>
              <a:rect l="l" t="t" r="r" b="b"/>
              <a:pathLst>
                <a:path h="6132830">
                  <a:moveTo>
                    <a:pt x="0" y="0"/>
                  </a:moveTo>
                  <a:lnTo>
                    <a:pt x="0" y="6132232"/>
                  </a:lnTo>
                </a:path>
              </a:pathLst>
            </a:custGeom>
            <a:ln w="47118">
              <a:solidFill>
                <a:srgbClr val="BAB4B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111" y="4542270"/>
              <a:ext cx="9421273" cy="616440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4438512" y="4803623"/>
            <a:ext cx="281940" cy="636270"/>
            <a:chOff x="14438512" y="4803623"/>
            <a:chExt cx="281940" cy="636270"/>
          </a:xfrm>
        </p:grpSpPr>
        <p:sp>
          <p:nvSpPr>
            <p:cNvPr id="18" name="object 18"/>
            <p:cNvSpPr/>
            <p:nvPr/>
          </p:nvSpPr>
          <p:spPr>
            <a:xfrm>
              <a:off x="14438512" y="5023513"/>
              <a:ext cx="275590" cy="192405"/>
            </a:xfrm>
            <a:custGeom>
              <a:avLst/>
              <a:gdLst/>
              <a:ahLst/>
              <a:cxnLst/>
              <a:rect l="l" t="t" r="r" b="b"/>
              <a:pathLst>
                <a:path w="275590" h="192404">
                  <a:moveTo>
                    <a:pt x="243133" y="0"/>
                  </a:moveTo>
                  <a:lnTo>
                    <a:pt x="32040" y="0"/>
                  </a:lnTo>
                  <a:lnTo>
                    <a:pt x="19569" y="2517"/>
                  </a:lnTo>
                  <a:lnTo>
                    <a:pt x="9384" y="9384"/>
                  </a:lnTo>
                  <a:lnTo>
                    <a:pt x="2517" y="19569"/>
                  </a:lnTo>
                  <a:lnTo>
                    <a:pt x="0" y="32040"/>
                  </a:lnTo>
                  <a:lnTo>
                    <a:pt x="0" y="160204"/>
                  </a:lnTo>
                  <a:lnTo>
                    <a:pt x="2517" y="172676"/>
                  </a:lnTo>
                  <a:lnTo>
                    <a:pt x="9384" y="182860"/>
                  </a:lnTo>
                  <a:lnTo>
                    <a:pt x="19569" y="189727"/>
                  </a:lnTo>
                  <a:lnTo>
                    <a:pt x="32040" y="192245"/>
                  </a:lnTo>
                  <a:lnTo>
                    <a:pt x="243133" y="192245"/>
                  </a:lnTo>
                  <a:lnTo>
                    <a:pt x="255605" y="189727"/>
                  </a:lnTo>
                  <a:lnTo>
                    <a:pt x="265790" y="182860"/>
                  </a:lnTo>
                  <a:lnTo>
                    <a:pt x="272656" y="172676"/>
                  </a:lnTo>
                  <a:lnTo>
                    <a:pt x="275174" y="160204"/>
                  </a:lnTo>
                  <a:lnTo>
                    <a:pt x="275174" y="32040"/>
                  </a:lnTo>
                  <a:lnTo>
                    <a:pt x="272656" y="19569"/>
                  </a:lnTo>
                  <a:lnTo>
                    <a:pt x="265790" y="9384"/>
                  </a:lnTo>
                  <a:lnTo>
                    <a:pt x="255605" y="2517"/>
                  </a:lnTo>
                  <a:lnTo>
                    <a:pt x="243133" y="0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44796" y="4803623"/>
              <a:ext cx="275590" cy="191135"/>
            </a:xfrm>
            <a:custGeom>
              <a:avLst/>
              <a:gdLst/>
              <a:ahLst/>
              <a:cxnLst/>
              <a:rect l="l" t="t" r="r" b="b"/>
              <a:pathLst>
                <a:path w="275590" h="191135">
                  <a:moveTo>
                    <a:pt x="243343" y="0"/>
                  </a:moveTo>
                  <a:lnTo>
                    <a:pt x="31831" y="0"/>
                  </a:lnTo>
                  <a:lnTo>
                    <a:pt x="19440" y="2501"/>
                  </a:lnTo>
                  <a:lnTo>
                    <a:pt x="9323" y="9323"/>
                  </a:lnTo>
                  <a:lnTo>
                    <a:pt x="2501" y="19440"/>
                  </a:lnTo>
                  <a:lnTo>
                    <a:pt x="0" y="31831"/>
                  </a:lnTo>
                  <a:lnTo>
                    <a:pt x="0" y="159157"/>
                  </a:lnTo>
                  <a:lnTo>
                    <a:pt x="2501" y="171547"/>
                  </a:lnTo>
                  <a:lnTo>
                    <a:pt x="9323" y="181665"/>
                  </a:lnTo>
                  <a:lnTo>
                    <a:pt x="19440" y="188487"/>
                  </a:lnTo>
                  <a:lnTo>
                    <a:pt x="31831" y="190988"/>
                  </a:lnTo>
                  <a:lnTo>
                    <a:pt x="243343" y="190988"/>
                  </a:lnTo>
                  <a:lnTo>
                    <a:pt x="255733" y="188487"/>
                  </a:lnTo>
                  <a:lnTo>
                    <a:pt x="265851" y="181665"/>
                  </a:lnTo>
                  <a:lnTo>
                    <a:pt x="272673" y="171547"/>
                  </a:lnTo>
                  <a:lnTo>
                    <a:pt x="275174" y="159157"/>
                  </a:lnTo>
                  <a:lnTo>
                    <a:pt x="275174" y="31831"/>
                  </a:lnTo>
                  <a:lnTo>
                    <a:pt x="272673" y="19440"/>
                  </a:lnTo>
                  <a:lnTo>
                    <a:pt x="265851" y="9323"/>
                  </a:lnTo>
                  <a:lnTo>
                    <a:pt x="255733" y="2501"/>
                  </a:lnTo>
                  <a:lnTo>
                    <a:pt x="243343" y="0"/>
                  </a:lnTo>
                  <a:close/>
                </a:path>
              </a:pathLst>
            </a:custGeom>
            <a:solidFill>
              <a:srgbClr val="582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439768" y="5247171"/>
              <a:ext cx="276860" cy="192405"/>
            </a:xfrm>
            <a:custGeom>
              <a:avLst/>
              <a:gdLst/>
              <a:ahLst/>
              <a:cxnLst/>
              <a:rect l="l" t="t" r="r" b="b"/>
              <a:pathLst>
                <a:path w="276859" h="192404">
                  <a:moveTo>
                    <a:pt x="244390" y="0"/>
                  </a:moveTo>
                  <a:lnTo>
                    <a:pt x="32040" y="0"/>
                  </a:lnTo>
                  <a:lnTo>
                    <a:pt x="19569" y="2517"/>
                  </a:lnTo>
                  <a:lnTo>
                    <a:pt x="9384" y="9384"/>
                  </a:lnTo>
                  <a:lnTo>
                    <a:pt x="2517" y="19569"/>
                  </a:lnTo>
                  <a:lnTo>
                    <a:pt x="0" y="32040"/>
                  </a:lnTo>
                  <a:lnTo>
                    <a:pt x="0" y="160204"/>
                  </a:lnTo>
                  <a:lnTo>
                    <a:pt x="2517" y="172676"/>
                  </a:lnTo>
                  <a:lnTo>
                    <a:pt x="9384" y="182860"/>
                  </a:lnTo>
                  <a:lnTo>
                    <a:pt x="19569" y="189727"/>
                  </a:lnTo>
                  <a:lnTo>
                    <a:pt x="32040" y="192245"/>
                  </a:lnTo>
                  <a:lnTo>
                    <a:pt x="244390" y="192245"/>
                  </a:lnTo>
                  <a:lnTo>
                    <a:pt x="256862" y="189727"/>
                  </a:lnTo>
                  <a:lnTo>
                    <a:pt x="267046" y="182860"/>
                  </a:lnTo>
                  <a:lnTo>
                    <a:pt x="273913" y="172676"/>
                  </a:lnTo>
                  <a:lnTo>
                    <a:pt x="276431" y="160204"/>
                  </a:lnTo>
                  <a:lnTo>
                    <a:pt x="276431" y="32040"/>
                  </a:lnTo>
                  <a:lnTo>
                    <a:pt x="273913" y="19569"/>
                  </a:lnTo>
                  <a:lnTo>
                    <a:pt x="267046" y="9384"/>
                  </a:lnTo>
                  <a:lnTo>
                    <a:pt x="256862" y="2517"/>
                  </a:lnTo>
                  <a:lnTo>
                    <a:pt x="244390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65259" y="4483513"/>
            <a:ext cx="4404360" cy="12128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50" b="1" dirty="0">
                <a:latin typeface="Arial"/>
                <a:cs typeface="Arial"/>
              </a:rPr>
              <a:t>Plan</a:t>
            </a:r>
            <a:r>
              <a:rPr sz="1450" b="1" spc="5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o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Programa</a:t>
            </a:r>
            <a:r>
              <a:rPr sz="1450" b="1" spc="5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</a:t>
            </a:r>
            <a:r>
              <a:rPr sz="1450" b="1" spc="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Protección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Civil</a:t>
            </a:r>
            <a:r>
              <a:rPr sz="1450" b="1" spc="8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u</a:t>
            </a:r>
            <a:r>
              <a:rPr sz="1450" b="1" spc="5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homólogo</a:t>
            </a:r>
            <a:endParaRPr sz="1450">
              <a:latin typeface="Arial"/>
              <a:cs typeface="Arial"/>
            </a:endParaRPr>
          </a:p>
          <a:p>
            <a:pPr marL="370205">
              <a:lnSpc>
                <a:spcPts val="1630"/>
              </a:lnSpc>
              <a:spcBef>
                <a:spcPts val="335"/>
              </a:spcBef>
            </a:pPr>
            <a:r>
              <a:rPr sz="1450" dirty="0">
                <a:latin typeface="Arial MT"/>
                <a:cs typeface="Arial MT"/>
              </a:rPr>
              <a:t>Sí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(22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358140">
              <a:lnSpc>
                <a:spcPts val="1620"/>
              </a:lnSpc>
            </a:pPr>
            <a:r>
              <a:rPr sz="1450" dirty="0">
                <a:latin typeface="Arial MT"/>
                <a:cs typeface="Arial MT"/>
              </a:rPr>
              <a:t>En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proceso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integración</a:t>
            </a:r>
            <a:r>
              <a:rPr sz="1450" spc="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(7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358140">
              <a:lnSpc>
                <a:spcPts val="1730"/>
              </a:lnSpc>
            </a:pPr>
            <a:r>
              <a:rPr sz="1450" dirty="0">
                <a:latin typeface="Arial MT"/>
                <a:cs typeface="Arial MT"/>
              </a:rPr>
              <a:t>No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358140">
              <a:lnSpc>
                <a:spcPct val="100000"/>
              </a:lnSpc>
              <a:spcBef>
                <a:spcPts val="215"/>
              </a:spcBef>
            </a:pPr>
            <a:r>
              <a:rPr sz="1450" dirty="0">
                <a:latin typeface="Arial MT"/>
                <a:cs typeface="Arial MT"/>
              </a:rPr>
              <a:t>No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identificado</a:t>
            </a:r>
            <a:r>
              <a:rPr sz="1450" spc="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</a:t>
            </a:r>
            <a:r>
              <a:rPr sz="1450" spc="3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entidad)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28717" y="4491342"/>
            <a:ext cx="4635500" cy="95694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50" b="1" dirty="0">
                <a:latin typeface="Arial"/>
                <a:cs typeface="Arial"/>
              </a:rPr>
              <a:t>Plan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Emergencia</a:t>
            </a:r>
            <a:r>
              <a:rPr sz="1450" b="1" spc="7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o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Contingencia</a:t>
            </a:r>
            <a:r>
              <a:rPr sz="1450" b="1" spc="4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u</a:t>
            </a:r>
            <a:r>
              <a:rPr sz="1450" b="1" spc="7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homólogo</a:t>
            </a:r>
            <a:endParaRPr sz="1450">
              <a:latin typeface="Arial"/>
              <a:cs typeface="Arial"/>
            </a:endParaRPr>
          </a:p>
          <a:p>
            <a:pPr marL="298450">
              <a:lnSpc>
                <a:spcPts val="1630"/>
              </a:lnSpc>
              <a:spcBef>
                <a:spcPts val="305"/>
              </a:spcBef>
            </a:pPr>
            <a:r>
              <a:rPr sz="1450" dirty="0">
                <a:latin typeface="Arial MT"/>
                <a:cs typeface="Arial MT"/>
              </a:rPr>
              <a:t>Sí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(17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86385">
              <a:lnSpc>
                <a:spcPts val="1620"/>
              </a:lnSpc>
            </a:pPr>
            <a:r>
              <a:rPr sz="1450" dirty="0">
                <a:latin typeface="Arial MT"/>
                <a:cs typeface="Arial MT"/>
              </a:rPr>
              <a:t>En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proceso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integración</a:t>
            </a:r>
            <a:r>
              <a:rPr sz="1450" spc="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(9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86385">
              <a:lnSpc>
                <a:spcPts val="1730"/>
              </a:lnSpc>
            </a:pPr>
            <a:r>
              <a:rPr sz="1450" dirty="0">
                <a:latin typeface="Arial MT"/>
                <a:cs typeface="Arial MT"/>
              </a:rPr>
              <a:t>No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(6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6818" y="10835537"/>
            <a:ext cx="1216596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Nota: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fecha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27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noviembre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2023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ajustaron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datos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 presente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dispositiva,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debido 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una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actualización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datos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solicitada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por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estado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Colima.</a:t>
            </a:r>
            <a:endParaRPr sz="13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150" y="4610121"/>
            <a:ext cx="9421283" cy="61644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46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244" y="1788626"/>
            <a:ext cx="17894300" cy="830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195"/>
              </a:spcBef>
            </a:pP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28</a:t>
            </a:r>
            <a:r>
              <a:rPr sz="2650" b="1" spc="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entidades</a:t>
            </a:r>
            <a:r>
              <a:rPr sz="2650" b="1" spc="3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federativas</a:t>
            </a:r>
            <a:r>
              <a:rPr sz="2650" b="1" spc="3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algún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plan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o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programa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especial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protección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civil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para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atención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eventos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y/</a:t>
            </a:r>
            <a:r>
              <a:rPr sz="2650" spc="-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o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periodos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festivos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relacionados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temporada</a:t>
            </a:r>
            <a:r>
              <a:rPr sz="2650" b="1" i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lluvias</a:t>
            </a:r>
            <a:r>
              <a:rPr sz="2650" b="1" i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ciclones</a:t>
            </a:r>
            <a:r>
              <a:rPr sz="2650" b="1" i="1" spc="-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tropicales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950" y="1469052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59" h="255269">
                <a:moveTo>
                  <a:pt x="276301" y="127393"/>
                </a:moveTo>
                <a:lnTo>
                  <a:pt x="269265" y="87122"/>
                </a:lnTo>
                <a:lnTo>
                  <a:pt x="249643" y="52158"/>
                </a:lnTo>
                <a:lnTo>
                  <a:pt x="219735" y="24574"/>
                </a:lnTo>
                <a:lnTo>
                  <a:pt x="197942" y="14185"/>
                </a:lnTo>
                <a:lnTo>
                  <a:pt x="181813" y="6489"/>
                </a:lnTo>
                <a:lnTo>
                  <a:pt x="138150" y="0"/>
                </a:lnTo>
                <a:lnTo>
                  <a:pt x="94488" y="6489"/>
                </a:lnTo>
                <a:lnTo>
                  <a:pt x="56565" y="24574"/>
                </a:lnTo>
                <a:lnTo>
                  <a:pt x="26657" y="52158"/>
                </a:lnTo>
                <a:lnTo>
                  <a:pt x="7035" y="87122"/>
                </a:lnTo>
                <a:lnTo>
                  <a:pt x="0" y="127393"/>
                </a:lnTo>
                <a:lnTo>
                  <a:pt x="7035" y="167640"/>
                </a:lnTo>
                <a:lnTo>
                  <a:pt x="26631" y="202590"/>
                </a:lnTo>
                <a:lnTo>
                  <a:pt x="56565" y="230200"/>
                </a:lnTo>
                <a:lnTo>
                  <a:pt x="94488" y="248285"/>
                </a:lnTo>
                <a:lnTo>
                  <a:pt x="138150" y="254787"/>
                </a:lnTo>
                <a:lnTo>
                  <a:pt x="181800" y="248259"/>
                </a:lnTo>
                <a:lnTo>
                  <a:pt x="197256" y="240880"/>
                </a:lnTo>
                <a:lnTo>
                  <a:pt x="219697" y="230162"/>
                </a:lnTo>
                <a:lnTo>
                  <a:pt x="249593" y="202590"/>
                </a:lnTo>
                <a:lnTo>
                  <a:pt x="269214" y="167652"/>
                </a:lnTo>
                <a:lnTo>
                  <a:pt x="276301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4894" y="1469042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138280" y="254788"/>
                </a:moveTo>
                <a:lnTo>
                  <a:pt x="94606" y="248335"/>
                </a:lnTo>
                <a:lnTo>
                  <a:pt x="56658" y="230287"/>
                </a:lnTo>
                <a:lnTo>
                  <a:pt x="26718" y="202741"/>
                </a:lnTo>
                <a:lnTo>
                  <a:pt x="7063" y="167792"/>
                </a:lnTo>
                <a:lnTo>
                  <a:pt x="0" y="127675"/>
                </a:lnTo>
                <a:lnTo>
                  <a:pt x="24" y="127253"/>
                </a:lnTo>
                <a:lnTo>
                  <a:pt x="6967" y="87262"/>
                </a:lnTo>
                <a:lnTo>
                  <a:pt x="26538" y="52273"/>
                </a:lnTo>
                <a:lnTo>
                  <a:pt x="56413" y="24666"/>
                </a:lnTo>
                <a:lnTo>
                  <a:pt x="94317" y="6541"/>
                </a:lnTo>
                <a:lnTo>
                  <a:pt x="137975" y="0"/>
                </a:lnTo>
                <a:lnTo>
                  <a:pt x="181648" y="6447"/>
                </a:lnTo>
                <a:lnTo>
                  <a:pt x="197918" y="14186"/>
                </a:lnTo>
                <a:lnTo>
                  <a:pt x="138280" y="14186"/>
                </a:lnTo>
                <a:lnTo>
                  <a:pt x="90420" y="23041"/>
                </a:lnTo>
                <a:lnTo>
                  <a:pt x="51314" y="47288"/>
                </a:lnTo>
                <a:lnTo>
                  <a:pt x="24922" y="83285"/>
                </a:lnTo>
                <a:lnTo>
                  <a:pt x="15238" y="127253"/>
                </a:lnTo>
                <a:lnTo>
                  <a:pt x="15268" y="127675"/>
                </a:lnTo>
                <a:lnTo>
                  <a:pt x="24804" y="171527"/>
                </a:lnTo>
                <a:lnTo>
                  <a:pt x="51099" y="207588"/>
                </a:lnTo>
                <a:lnTo>
                  <a:pt x="90139" y="231924"/>
                </a:lnTo>
                <a:lnTo>
                  <a:pt x="137975" y="240883"/>
                </a:lnTo>
                <a:lnTo>
                  <a:pt x="197349" y="240883"/>
                </a:lnTo>
                <a:lnTo>
                  <a:pt x="181906" y="248261"/>
                </a:lnTo>
                <a:lnTo>
                  <a:pt x="138280" y="254788"/>
                </a:lnTo>
                <a:close/>
              </a:path>
              <a:path w="276860" h="255269">
                <a:moveTo>
                  <a:pt x="197349" y="240883"/>
                </a:moveTo>
                <a:lnTo>
                  <a:pt x="137975" y="240883"/>
                </a:lnTo>
                <a:lnTo>
                  <a:pt x="185833" y="232033"/>
                </a:lnTo>
                <a:lnTo>
                  <a:pt x="224936" y="207786"/>
                </a:lnTo>
                <a:lnTo>
                  <a:pt x="251327" y="171785"/>
                </a:lnTo>
                <a:lnTo>
                  <a:pt x="261049" y="127675"/>
                </a:lnTo>
                <a:lnTo>
                  <a:pt x="261018" y="127253"/>
                </a:lnTo>
                <a:lnTo>
                  <a:pt x="251357" y="83352"/>
                </a:lnTo>
                <a:lnTo>
                  <a:pt x="225042" y="47383"/>
                </a:lnTo>
                <a:lnTo>
                  <a:pt x="186039" y="23116"/>
                </a:lnTo>
                <a:lnTo>
                  <a:pt x="138280" y="14186"/>
                </a:lnTo>
                <a:lnTo>
                  <a:pt x="197918" y="14186"/>
                </a:lnTo>
                <a:lnTo>
                  <a:pt x="219592" y="24494"/>
                </a:lnTo>
                <a:lnTo>
                  <a:pt x="249531" y="52042"/>
                </a:lnTo>
                <a:lnTo>
                  <a:pt x="269186" y="86995"/>
                </a:lnTo>
                <a:lnTo>
                  <a:pt x="276280" y="127253"/>
                </a:lnTo>
                <a:lnTo>
                  <a:pt x="276231" y="127675"/>
                </a:lnTo>
                <a:lnTo>
                  <a:pt x="269247" y="167631"/>
                </a:lnTo>
                <a:lnTo>
                  <a:pt x="249660" y="202585"/>
                </a:lnTo>
                <a:lnTo>
                  <a:pt x="219790" y="230161"/>
                </a:lnTo>
                <a:lnTo>
                  <a:pt x="197349" y="24088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2838" y="1469052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276301" y="127393"/>
                </a:moveTo>
                <a:lnTo>
                  <a:pt x="269252" y="87122"/>
                </a:lnTo>
                <a:lnTo>
                  <a:pt x="249643" y="52158"/>
                </a:lnTo>
                <a:lnTo>
                  <a:pt x="219735" y="24574"/>
                </a:lnTo>
                <a:lnTo>
                  <a:pt x="197942" y="14185"/>
                </a:lnTo>
                <a:lnTo>
                  <a:pt x="181813" y="6489"/>
                </a:lnTo>
                <a:lnTo>
                  <a:pt x="138150" y="0"/>
                </a:lnTo>
                <a:lnTo>
                  <a:pt x="94475" y="6489"/>
                </a:lnTo>
                <a:lnTo>
                  <a:pt x="56553" y="24574"/>
                </a:lnTo>
                <a:lnTo>
                  <a:pt x="26644" y="52158"/>
                </a:lnTo>
                <a:lnTo>
                  <a:pt x="7035" y="87122"/>
                </a:lnTo>
                <a:lnTo>
                  <a:pt x="0" y="127393"/>
                </a:lnTo>
                <a:lnTo>
                  <a:pt x="7035" y="167652"/>
                </a:lnTo>
                <a:lnTo>
                  <a:pt x="26644" y="202628"/>
                </a:lnTo>
                <a:lnTo>
                  <a:pt x="56553" y="230200"/>
                </a:lnTo>
                <a:lnTo>
                  <a:pt x="94475" y="248285"/>
                </a:lnTo>
                <a:lnTo>
                  <a:pt x="138150" y="254787"/>
                </a:lnTo>
                <a:lnTo>
                  <a:pt x="181813" y="248285"/>
                </a:lnTo>
                <a:lnTo>
                  <a:pt x="197345" y="240880"/>
                </a:lnTo>
                <a:lnTo>
                  <a:pt x="219735" y="230200"/>
                </a:lnTo>
                <a:lnTo>
                  <a:pt x="249643" y="202628"/>
                </a:lnTo>
                <a:lnTo>
                  <a:pt x="269252" y="167652"/>
                </a:lnTo>
                <a:lnTo>
                  <a:pt x="276301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640"/>
              </a:spcBef>
            </a:pPr>
            <a:r>
              <a:rPr dirty="0"/>
              <a:t>Planes</a:t>
            </a:r>
            <a:r>
              <a:rPr spc="25" dirty="0"/>
              <a:t> </a:t>
            </a:r>
            <a:r>
              <a:rPr dirty="0"/>
              <a:t>y programas</a:t>
            </a:r>
            <a:r>
              <a:rPr spc="15" dirty="0"/>
              <a:t> </a:t>
            </a:r>
            <a:r>
              <a:rPr dirty="0"/>
              <a:t>especiales</a:t>
            </a:r>
            <a:r>
              <a:rPr spc="35" dirty="0"/>
              <a:t> </a:t>
            </a:r>
            <a:r>
              <a:rPr dirty="0"/>
              <a:t>para</a:t>
            </a:r>
            <a:r>
              <a:rPr spc="1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atención</a:t>
            </a:r>
            <a:r>
              <a:rPr spc="4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eventos</a:t>
            </a:r>
            <a:r>
              <a:rPr spc="35" dirty="0"/>
              <a:t> </a:t>
            </a:r>
            <a:r>
              <a:rPr dirty="0"/>
              <a:t>y/ o</a:t>
            </a:r>
            <a:r>
              <a:rPr spc="-5" dirty="0"/>
              <a:t> </a:t>
            </a:r>
            <a:r>
              <a:rPr spc="-10" dirty="0"/>
              <a:t>periodos festivos</a:t>
            </a:r>
          </a:p>
        </p:txBody>
      </p:sp>
      <p:sp>
        <p:nvSpPr>
          <p:cNvPr id="8" name="object 8"/>
          <p:cNvSpPr/>
          <p:nvPr/>
        </p:nvSpPr>
        <p:spPr>
          <a:xfrm>
            <a:off x="6618018" y="2848499"/>
            <a:ext cx="0" cy="7984490"/>
          </a:xfrm>
          <a:custGeom>
            <a:avLst/>
            <a:gdLst/>
            <a:ahLst/>
            <a:cxnLst/>
            <a:rect l="l" t="t" r="r" b="b"/>
            <a:pathLst>
              <a:path h="7984490">
                <a:moveTo>
                  <a:pt x="0" y="0"/>
                </a:moveTo>
                <a:lnTo>
                  <a:pt x="0" y="7984259"/>
                </a:lnTo>
              </a:path>
            </a:pathLst>
          </a:custGeom>
          <a:ln w="523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5801" y="2855890"/>
            <a:ext cx="5352415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75565" algn="ctr">
              <a:lnSpc>
                <a:spcPct val="100000"/>
              </a:lnSpc>
              <a:spcBef>
                <a:spcPts val="100"/>
              </a:spcBef>
              <a:tabLst>
                <a:tab pos="1173480" algn="l"/>
              </a:tabLst>
            </a:pP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Administraciones</a:t>
            </a:r>
            <a:r>
              <a:rPr sz="1900" b="1" i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públicas</a:t>
            </a:r>
            <a:r>
              <a:rPr sz="1900" b="1" i="1" spc="-7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estatales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25" dirty="0">
                <a:solidFill>
                  <a:srgbClr val="7030A0"/>
                </a:solidFill>
                <a:latin typeface="Arial"/>
                <a:cs typeface="Arial"/>
              </a:rPr>
              <a:t>que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contaron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	con</a:t>
            </a:r>
            <a:r>
              <a:rPr sz="1900" b="1" i="1" spc="-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un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plan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900" b="1" i="1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programa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especial</a:t>
            </a:r>
            <a:r>
              <a:rPr sz="1900" b="1" i="1" spc="-7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25" dirty="0">
                <a:solidFill>
                  <a:srgbClr val="7030A0"/>
                </a:solidFill>
                <a:latin typeface="Arial"/>
                <a:cs typeface="Arial"/>
              </a:rPr>
              <a:t>en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materia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de</a:t>
            </a:r>
            <a:r>
              <a:rPr sz="1900" b="1" i="1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protección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civil,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según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eventos</a:t>
            </a:r>
            <a:r>
              <a:rPr sz="1900" b="1" i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y/</a:t>
            </a:r>
            <a:r>
              <a:rPr sz="1900" b="1" i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50" dirty="0">
                <a:solidFill>
                  <a:srgbClr val="7030A0"/>
                </a:solidFill>
                <a:latin typeface="Arial"/>
                <a:cs typeface="Arial"/>
              </a:rPr>
              <a:t>o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periodos</a:t>
            </a:r>
            <a:r>
              <a:rPr sz="1900" b="1" i="1" spc="-9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festivos,</a:t>
            </a:r>
            <a:r>
              <a:rPr sz="1900" b="1" i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7030A0"/>
                </a:solidFill>
                <a:latin typeface="Arial"/>
                <a:cs typeface="Arial"/>
              </a:rPr>
              <a:t>2022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1147" y="2714518"/>
            <a:ext cx="109232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5080" indent="-74295">
              <a:lnSpc>
                <a:spcPct val="100000"/>
              </a:lnSpc>
              <a:spcBef>
                <a:spcPts val="100"/>
              </a:spcBef>
              <a:tabLst>
                <a:tab pos="5885180" algn="l"/>
              </a:tabLst>
            </a:pP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Administraciones</a:t>
            </a:r>
            <a:r>
              <a:rPr sz="1900" b="1" i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públicas</a:t>
            </a:r>
            <a:r>
              <a:rPr sz="1900" b="1" i="1" spc="-7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estatales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que</a:t>
            </a:r>
            <a:r>
              <a:rPr sz="1900" b="1" i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contaron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	con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un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plan</a:t>
            </a:r>
            <a:r>
              <a:rPr sz="1900" b="1" i="1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900" b="1" i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programa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especial</a:t>
            </a:r>
            <a:r>
              <a:rPr sz="1900" b="1" i="1" spc="-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en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materia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de</a:t>
            </a:r>
            <a:r>
              <a:rPr sz="1900" b="1" i="1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protección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civil,</a:t>
            </a:r>
            <a:r>
              <a:rPr sz="1900" b="1" i="1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por</a:t>
            </a:r>
            <a:r>
              <a:rPr sz="1900" b="1" i="1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entidad</a:t>
            </a:r>
            <a:r>
              <a:rPr sz="1900" b="1" i="1" spc="-7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federativa</a:t>
            </a:r>
            <a:r>
              <a:rPr sz="1900" b="1" i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según</a:t>
            </a:r>
            <a:r>
              <a:rPr sz="1900" b="1" i="1" spc="-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eventos</a:t>
            </a:r>
            <a:r>
              <a:rPr sz="1900" b="1" i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y/</a:t>
            </a:r>
            <a:r>
              <a:rPr sz="1900" b="1" i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900" b="1" i="1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7030A0"/>
                </a:solidFill>
                <a:latin typeface="Arial"/>
                <a:cs typeface="Arial"/>
              </a:rPr>
              <a:t>periodos</a:t>
            </a:r>
            <a:r>
              <a:rPr sz="19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7030A0"/>
                </a:solidFill>
                <a:latin typeface="Arial"/>
                <a:cs typeface="Arial"/>
              </a:rPr>
              <a:t>festivos,</a:t>
            </a:r>
            <a:r>
              <a:rPr sz="19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7030A0"/>
                </a:solidFill>
                <a:latin typeface="Arial"/>
                <a:cs typeface="Arial"/>
              </a:rPr>
              <a:t>2022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8031" y="10816956"/>
            <a:ext cx="4980305" cy="45783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300" dirty="0">
                <a:latin typeface="Arial MT"/>
                <a:cs typeface="Arial MT"/>
              </a:rPr>
              <a:t>Nota: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Baja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California no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contó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planes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programas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especiales.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300" dirty="0">
                <a:latin typeface="Arial MT"/>
                <a:cs typeface="Arial MT"/>
              </a:rPr>
              <a:t>*En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proceso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integración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76685" y="4282173"/>
            <a:ext cx="2132965" cy="5833110"/>
            <a:chOff x="3976685" y="4282173"/>
            <a:chExt cx="2132965" cy="583311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0611" y="4476931"/>
              <a:ext cx="2128521" cy="6282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0611" y="5449468"/>
              <a:ext cx="1907376" cy="45158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80611" y="4498282"/>
              <a:ext cx="2062480" cy="540385"/>
            </a:xfrm>
            <a:custGeom>
              <a:avLst/>
              <a:gdLst/>
              <a:ahLst/>
              <a:cxnLst/>
              <a:rect l="l" t="t" r="r" b="b"/>
              <a:pathLst>
                <a:path w="2062479" h="540385">
                  <a:moveTo>
                    <a:pt x="2061926" y="0"/>
                  </a:moveTo>
                  <a:lnTo>
                    <a:pt x="0" y="0"/>
                  </a:lnTo>
                  <a:lnTo>
                    <a:pt x="0" y="540308"/>
                  </a:lnTo>
                  <a:lnTo>
                    <a:pt x="2061926" y="540308"/>
                  </a:lnTo>
                  <a:lnTo>
                    <a:pt x="2061926" y="0"/>
                  </a:lnTo>
                  <a:close/>
                </a:path>
              </a:pathLst>
            </a:custGeom>
            <a:solidFill>
              <a:srgbClr val="582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0611" y="5470823"/>
              <a:ext cx="1840864" cy="4428490"/>
            </a:xfrm>
            <a:custGeom>
              <a:avLst/>
              <a:gdLst/>
              <a:ahLst/>
              <a:cxnLst/>
              <a:rect l="l" t="t" r="r" b="b"/>
              <a:pathLst>
                <a:path w="1840864" h="4428490">
                  <a:moveTo>
                    <a:pt x="1104468" y="3887635"/>
                  </a:moveTo>
                  <a:lnTo>
                    <a:pt x="0" y="3887635"/>
                  </a:lnTo>
                  <a:lnTo>
                    <a:pt x="0" y="4427944"/>
                  </a:lnTo>
                  <a:lnTo>
                    <a:pt x="1104468" y="4427944"/>
                  </a:lnTo>
                  <a:lnTo>
                    <a:pt x="1104468" y="3887635"/>
                  </a:lnTo>
                  <a:close/>
                </a:path>
                <a:path w="1840864" h="4428490">
                  <a:moveTo>
                    <a:pt x="1178598" y="2916364"/>
                  </a:moveTo>
                  <a:lnTo>
                    <a:pt x="0" y="2916364"/>
                  </a:lnTo>
                  <a:lnTo>
                    <a:pt x="0" y="3455403"/>
                  </a:lnTo>
                  <a:lnTo>
                    <a:pt x="1178598" y="3455403"/>
                  </a:lnTo>
                  <a:lnTo>
                    <a:pt x="1178598" y="2916364"/>
                  </a:lnTo>
                  <a:close/>
                </a:path>
                <a:path w="1840864" h="4428490">
                  <a:moveTo>
                    <a:pt x="1767903" y="1943823"/>
                  </a:moveTo>
                  <a:lnTo>
                    <a:pt x="0" y="1943823"/>
                  </a:lnTo>
                  <a:lnTo>
                    <a:pt x="0" y="2484120"/>
                  </a:lnTo>
                  <a:lnTo>
                    <a:pt x="1767903" y="2484120"/>
                  </a:lnTo>
                  <a:lnTo>
                    <a:pt x="1767903" y="1943823"/>
                  </a:lnTo>
                  <a:close/>
                </a:path>
                <a:path w="1840864" h="4428490">
                  <a:moveTo>
                    <a:pt x="1767903" y="971296"/>
                  </a:moveTo>
                  <a:lnTo>
                    <a:pt x="0" y="971296"/>
                  </a:lnTo>
                  <a:lnTo>
                    <a:pt x="0" y="1511592"/>
                  </a:lnTo>
                  <a:lnTo>
                    <a:pt x="1767903" y="1511592"/>
                  </a:lnTo>
                  <a:lnTo>
                    <a:pt x="1767903" y="971296"/>
                  </a:lnTo>
                  <a:close/>
                </a:path>
                <a:path w="1840864" h="4428490">
                  <a:moveTo>
                    <a:pt x="1840776" y="0"/>
                  </a:moveTo>
                  <a:lnTo>
                    <a:pt x="0" y="0"/>
                  </a:lnTo>
                  <a:lnTo>
                    <a:pt x="0" y="540308"/>
                  </a:lnTo>
                  <a:lnTo>
                    <a:pt x="1840776" y="540308"/>
                  </a:lnTo>
                  <a:lnTo>
                    <a:pt x="1840776" y="0"/>
                  </a:lnTo>
                  <a:close/>
                </a:path>
              </a:pathLst>
            </a:custGeom>
            <a:solidFill>
              <a:srgbClr val="8E6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0611" y="4282173"/>
              <a:ext cx="0" cy="5833110"/>
            </a:xfrm>
            <a:custGeom>
              <a:avLst/>
              <a:gdLst/>
              <a:ahLst/>
              <a:cxnLst/>
              <a:rect l="l" t="t" r="r" b="b"/>
              <a:pathLst>
                <a:path h="5833109">
                  <a:moveTo>
                    <a:pt x="0" y="5832701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5171" y="9456601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Arial MT"/>
                <a:cs typeface="Arial MT"/>
              </a:rPr>
              <a:t>15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08802" y="8484568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Arial MT"/>
                <a:cs typeface="Arial MT"/>
              </a:rPr>
              <a:t>16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97853" y="7512535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Arial MT"/>
                <a:cs typeface="Arial MT"/>
              </a:rPr>
              <a:t>24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7853" y="6540501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Arial MT"/>
                <a:cs typeface="Arial MT"/>
              </a:rPr>
              <a:t>24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1484" y="5568468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Arial MT"/>
                <a:cs typeface="Arial MT"/>
              </a:rPr>
              <a:t>25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2378" y="4596434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5" dirty="0">
                <a:latin typeface="Arial"/>
                <a:cs typeface="Arial"/>
              </a:rPr>
              <a:t>28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5044" y="9300040"/>
            <a:ext cx="272224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2310"/>
              </a:lnSpc>
              <a:spcBef>
                <a:spcPts val="125"/>
              </a:spcBef>
            </a:pPr>
            <a:r>
              <a:rPr sz="1950" dirty="0">
                <a:latin typeface="Arial MT"/>
                <a:cs typeface="Arial MT"/>
              </a:rPr>
              <a:t>Otro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evento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y/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periodo</a:t>
            </a:r>
            <a:endParaRPr sz="1950">
              <a:latin typeface="Arial MT"/>
              <a:cs typeface="Arial MT"/>
            </a:endParaRPr>
          </a:p>
          <a:p>
            <a:pPr marR="5080" algn="r">
              <a:lnSpc>
                <a:spcPts val="2310"/>
              </a:lnSpc>
            </a:pPr>
            <a:r>
              <a:rPr sz="1950" spc="-10" dirty="0">
                <a:latin typeface="Arial MT"/>
                <a:cs typeface="Arial MT"/>
              </a:rPr>
              <a:t>festivo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6873" y="8472505"/>
            <a:ext cx="26104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latin typeface="Arial MT"/>
                <a:cs typeface="Arial MT"/>
              </a:rPr>
              <a:t>Temporada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de</a:t>
            </a:r>
            <a:r>
              <a:rPr sz="1950" spc="6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sequías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6182" y="7500472"/>
            <a:ext cx="22606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latin typeface="Arial MT"/>
                <a:cs typeface="Arial MT"/>
              </a:rPr>
              <a:t>Incendios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forestales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16433" y="6528439"/>
            <a:ext cx="22599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latin typeface="Arial MT"/>
                <a:cs typeface="Arial MT"/>
              </a:rPr>
              <a:t>Temporada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invernal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0865" y="5556405"/>
            <a:ext cx="1647189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latin typeface="Arial MT"/>
                <a:cs typeface="Arial MT"/>
              </a:rPr>
              <a:t>Semana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santa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3441" y="4439874"/>
            <a:ext cx="2624455" cy="6165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56895" marR="5080" indent="-544830">
              <a:lnSpc>
                <a:spcPts val="2280"/>
              </a:lnSpc>
              <a:spcBef>
                <a:spcPts val="254"/>
              </a:spcBef>
            </a:pPr>
            <a:r>
              <a:rPr sz="1950" dirty="0">
                <a:latin typeface="Arial MT"/>
                <a:cs typeface="Arial MT"/>
              </a:rPr>
              <a:t>Temporada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de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lluvias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spc="-50" dirty="0">
                <a:latin typeface="Arial MT"/>
                <a:cs typeface="Arial MT"/>
              </a:rPr>
              <a:t>y </a:t>
            </a:r>
            <a:r>
              <a:rPr sz="1950" dirty="0">
                <a:latin typeface="Arial MT"/>
                <a:cs typeface="Arial MT"/>
              </a:rPr>
              <a:t>ciclones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tropicales</a:t>
            </a:r>
            <a:endParaRPr sz="1950">
              <a:latin typeface="Arial MT"/>
              <a:cs typeface="Arial MT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908373" y="3379320"/>
          <a:ext cx="12238353" cy="7463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marL="59055" marR="51435" indent="914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Semana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Incendios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forestales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Temporada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sequías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Temporada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invernal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17145" indent="-17716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Temporada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lluvias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ciclones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tropicales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367030" marR="318770" indent="-431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evento y/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festivo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CAMP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COAH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GTO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JAL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MEX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MICH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09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09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NAY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09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446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OAX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7000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SON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6364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TAB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TAMPS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proceso*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TLAX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VER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YUC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2573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ZAC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49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7138" y="449471"/>
            <a:ext cx="869188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Capacidad</a:t>
            </a:r>
            <a:r>
              <a:rPr spc="25" dirty="0"/>
              <a:t> </a:t>
            </a:r>
            <a:r>
              <a:rPr dirty="0"/>
              <a:t>operativa</a:t>
            </a:r>
            <a:r>
              <a:rPr spc="25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instalaciones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38410" y="1360372"/>
            <a:ext cx="1365440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36185" marR="5080" indent="-502412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Equipo</a:t>
            </a:r>
            <a:r>
              <a:rPr sz="1950" b="1" i="1" spc="3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operativo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funcionamiento</a:t>
            </a:r>
            <a:r>
              <a:rPr sz="1950" b="1" i="1" spc="3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el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que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contaron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las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Unidades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Estatales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Protección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Civil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homólogas,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entidad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federativa,</a:t>
            </a:r>
            <a:r>
              <a:rPr sz="1950" b="1" i="1" spc="7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04195" y="6703775"/>
            <a:ext cx="1593215" cy="1343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95"/>
              </a:spcBef>
            </a:pPr>
            <a:r>
              <a:rPr sz="1150" dirty="0">
                <a:latin typeface="Arial MT"/>
                <a:cs typeface="Arial MT"/>
              </a:rPr>
              <a:t>Nota.</a:t>
            </a:r>
            <a:r>
              <a:rPr sz="1150" spc="29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Se</a:t>
            </a:r>
            <a:r>
              <a:rPr sz="1150" spc="29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muestran</a:t>
            </a:r>
            <a:r>
              <a:rPr sz="1150" spc="300" dirty="0">
                <a:latin typeface="Arial MT"/>
                <a:cs typeface="Arial MT"/>
              </a:rPr>
              <a:t> </a:t>
            </a:r>
            <a:r>
              <a:rPr sz="1150" spc="-25" dirty="0">
                <a:latin typeface="Arial MT"/>
                <a:cs typeface="Arial MT"/>
              </a:rPr>
              <a:t>los </a:t>
            </a:r>
            <a:r>
              <a:rPr sz="1150" dirty="0">
                <a:latin typeface="Arial MT"/>
                <a:cs typeface="Arial MT"/>
              </a:rPr>
              <a:t>diez</a:t>
            </a:r>
            <a:r>
              <a:rPr sz="1150" spc="-1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principales</a:t>
            </a:r>
            <a:r>
              <a:rPr sz="1150" spc="-1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tipos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spc="-25" dirty="0">
                <a:latin typeface="Arial MT"/>
                <a:cs typeface="Arial MT"/>
              </a:rPr>
              <a:t>de </a:t>
            </a:r>
            <a:r>
              <a:rPr sz="1150" dirty="0">
                <a:latin typeface="Arial MT"/>
                <a:cs typeface="Arial MT"/>
              </a:rPr>
              <a:t>equipo</a:t>
            </a:r>
            <a:r>
              <a:rPr sz="1150" spc="295" dirty="0">
                <a:latin typeface="Arial MT"/>
                <a:cs typeface="Arial MT"/>
              </a:rPr>
              <a:t>  </a:t>
            </a:r>
            <a:r>
              <a:rPr sz="1150" dirty="0">
                <a:latin typeface="Arial MT"/>
                <a:cs typeface="Arial MT"/>
              </a:rPr>
              <a:t>operativo,</a:t>
            </a:r>
            <a:r>
              <a:rPr sz="1150" spc="310" dirty="0">
                <a:latin typeface="Arial MT"/>
                <a:cs typeface="Arial MT"/>
              </a:rPr>
              <a:t>  </a:t>
            </a:r>
            <a:r>
              <a:rPr sz="1150" spc="-25" dirty="0">
                <a:latin typeface="Arial MT"/>
                <a:cs typeface="Arial MT"/>
              </a:rPr>
              <a:t>de </a:t>
            </a:r>
            <a:r>
              <a:rPr sz="1150" dirty="0">
                <a:latin typeface="Arial MT"/>
                <a:cs typeface="Arial MT"/>
              </a:rPr>
              <a:t>acuerdo</a:t>
            </a:r>
            <a:r>
              <a:rPr sz="1150" spc="40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con</a:t>
            </a:r>
            <a:r>
              <a:rPr sz="1150" spc="41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la</a:t>
            </a:r>
            <a:r>
              <a:rPr sz="1150" spc="41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mayor </a:t>
            </a:r>
            <a:r>
              <a:rPr sz="1150" dirty="0">
                <a:latin typeface="Arial MT"/>
                <a:cs typeface="Arial MT"/>
              </a:rPr>
              <a:t>frecuencia</a:t>
            </a:r>
            <a:r>
              <a:rPr sz="1150" spc="-5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de</a:t>
            </a:r>
            <a:r>
              <a:rPr sz="1150" spc="-3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registros.</a:t>
            </a:r>
            <a:endParaRPr sz="11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15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Arial MT"/>
                <a:cs typeface="Arial MT"/>
              </a:rPr>
              <a:t>NA: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No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aplica.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79964" y="2861410"/>
            <a:ext cx="14961869" cy="7722870"/>
            <a:chOff x="2879964" y="2861410"/>
            <a:chExt cx="14961869" cy="7722870"/>
          </a:xfrm>
        </p:grpSpPr>
        <p:sp>
          <p:nvSpPr>
            <p:cNvPr id="10" name="object 10"/>
            <p:cNvSpPr/>
            <p:nvPr/>
          </p:nvSpPr>
          <p:spPr>
            <a:xfrm>
              <a:off x="2879964" y="2861410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582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7396" y="2861410"/>
              <a:ext cx="942975" cy="234315"/>
            </a:xfrm>
            <a:custGeom>
              <a:avLst/>
              <a:gdLst/>
              <a:ahLst/>
              <a:cxnLst/>
              <a:rect l="l" t="t" r="r" b="b"/>
              <a:pathLst>
                <a:path w="942975" h="234314">
                  <a:moveTo>
                    <a:pt x="942379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942379" y="234024"/>
                  </a:lnTo>
                  <a:lnTo>
                    <a:pt x="942379" y="0"/>
                  </a:lnTo>
                  <a:close/>
                </a:path>
              </a:pathLst>
            </a:custGeom>
            <a:solidFill>
              <a:srgbClr val="82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19776" y="2861410"/>
              <a:ext cx="1370965" cy="234315"/>
            </a:xfrm>
            <a:custGeom>
              <a:avLst/>
              <a:gdLst/>
              <a:ahLst/>
              <a:cxnLst/>
              <a:rect l="l" t="t" r="r" b="b"/>
              <a:pathLst>
                <a:path w="1370965" h="234314">
                  <a:moveTo>
                    <a:pt x="1370733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70733" y="234024"/>
                  </a:lnTo>
                  <a:lnTo>
                    <a:pt x="1370733" y="0"/>
                  </a:lnTo>
                  <a:close/>
                </a:path>
              </a:pathLst>
            </a:custGeom>
            <a:solidFill>
              <a:srgbClr val="845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90509" y="2861410"/>
              <a:ext cx="2450465" cy="234315"/>
            </a:xfrm>
            <a:custGeom>
              <a:avLst/>
              <a:gdLst/>
              <a:ahLst/>
              <a:cxnLst/>
              <a:rect l="l" t="t" r="r" b="b"/>
              <a:pathLst>
                <a:path w="2450465" h="234314">
                  <a:moveTo>
                    <a:pt x="2450187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2450187" y="234024"/>
                  </a:lnTo>
                  <a:lnTo>
                    <a:pt x="2450187" y="0"/>
                  </a:lnTo>
                  <a:close/>
                </a:path>
              </a:pathLst>
            </a:custGeom>
            <a:solidFill>
              <a:srgbClr val="87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0696" y="2861410"/>
              <a:ext cx="1868170" cy="234315"/>
            </a:xfrm>
            <a:custGeom>
              <a:avLst/>
              <a:gdLst/>
              <a:ahLst/>
              <a:cxnLst/>
              <a:rect l="l" t="t" r="r" b="b"/>
              <a:pathLst>
                <a:path w="1868170" h="234314">
                  <a:moveTo>
                    <a:pt x="1867628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867628" y="234024"/>
                  </a:lnTo>
                  <a:lnTo>
                    <a:pt x="1867628" y="0"/>
                  </a:lnTo>
                  <a:close/>
                </a:path>
              </a:pathLst>
            </a:custGeom>
            <a:solidFill>
              <a:srgbClr val="885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8326" y="2861410"/>
              <a:ext cx="1233805" cy="234315"/>
            </a:xfrm>
            <a:custGeom>
              <a:avLst/>
              <a:gdLst/>
              <a:ahLst/>
              <a:cxnLst/>
              <a:rect l="l" t="t" r="r" b="b"/>
              <a:pathLst>
                <a:path w="1233804" h="234314">
                  <a:moveTo>
                    <a:pt x="1233658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233658" y="234024"/>
                  </a:lnTo>
                  <a:lnTo>
                    <a:pt x="1233658" y="0"/>
                  </a:lnTo>
                  <a:close/>
                </a:path>
              </a:pathLst>
            </a:custGeom>
            <a:solidFill>
              <a:srgbClr val="895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41985" y="2861410"/>
              <a:ext cx="1405255" cy="234315"/>
            </a:xfrm>
            <a:custGeom>
              <a:avLst/>
              <a:gdLst/>
              <a:ahLst/>
              <a:cxnLst/>
              <a:rect l="l" t="t" r="r" b="b"/>
              <a:pathLst>
                <a:path w="1405255" h="234314">
                  <a:moveTo>
                    <a:pt x="14050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405004" y="234024"/>
                  </a:lnTo>
                  <a:lnTo>
                    <a:pt x="1405004" y="0"/>
                  </a:lnTo>
                  <a:close/>
                </a:path>
              </a:pathLst>
            </a:custGeom>
            <a:solidFill>
              <a:srgbClr val="895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46989" y="2861410"/>
              <a:ext cx="1302385" cy="234315"/>
            </a:xfrm>
            <a:custGeom>
              <a:avLst/>
              <a:gdLst/>
              <a:ahLst/>
              <a:cxnLst/>
              <a:rect l="l" t="t" r="r" b="b"/>
              <a:pathLst>
                <a:path w="1302384" h="234314">
                  <a:moveTo>
                    <a:pt x="130220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02201" y="234024"/>
                  </a:lnTo>
                  <a:lnTo>
                    <a:pt x="1302201" y="0"/>
                  </a:lnTo>
                  <a:close/>
                </a:path>
              </a:pathLst>
            </a:custGeom>
            <a:solidFill>
              <a:srgbClr val="8C5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49179" y="2861410"/>
              <a:ext cx="1302385" cy="234315"/>
            </a:xfrm>
            <a:custGeom>
              <a:avLst/>
              <a:gdLst/>
              <a:ahLst/>
              <a:cxnLst/>
              <a:rect l="l" t="t" r="r" b="b"/>
              <a:pathLst>
                <a:path w="1302384" h="234314">
                  <a:moveTo>
                    <a:pt x="130220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02201" y="234024"/>
                  </a:lnTo>
                  <a:lnTo>
                    <a:pt x="1302201" y="0"/>
                  </a:lnTo>
                  <a:close/>
                </a:path>
              </a:pathLst>
            </a:custGeom>
            <a:solidFill>
              <a:srgbClr val="8E6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51381" y="2861410"/>
              <a:ext cx="1290320" cy="234315"/>
            </a:xfrm>
            <a:custGeom>
              <a:avLst/>
              <a:gdLst/>
              <a:ahLst/>
              <a:cxnLst/>
              <a:rect l="l" t="t" r="r" b="b"/>
              <a:pathLst>
                <a:path w="1290319" h="234314">
                  <a:moveTo>
                    <a:pt x="1290128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290128" y="234024"/>
                  </a:lnTo>
                  <a:lnTo>
                    <a:pt x="1290128" y="0"/>
                  </a:lnTo>
                  <a:close/>
                </a:path>
              </a:pathLst>
            </a:custGeom>
            <a:solidFill>
              <a:srgbClr val="8E6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9964" y="3095434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7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9964" y="3329458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85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9964" y="3563483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85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79964" y="3797507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B5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964" y="4031531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C5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964" y="4265555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C5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79953" y="4499590"/>
              <a:ext cx="1797685" cy="702310"/>
            </a:xfrm>
            <a:custGeom>
              <a:avLst/>
              <a:gdLst/>
              <a:ahLst/>
              <a:cxnLst/>
              <a:rect l="l" t="t" r="r" b="b"/>
              <a:pathLst>
                <a:path w="1797685" h="702310">
                  <a:moveTo>
                    <a:pt x="1797431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0" y="702068"/>
                  </a:lnTo>
                  <a:lnTo>
                    <a:pt x="1797431" y="702068"/>
                  </a:lnTo>
                  <a:lnTo>
                    <a:pt x="1797431" y="468045"/>
                  </a:lnTo>
                  <a:lnTo>
                    <a:pt x="1797431" y="234022"/>
                  </a:lnTo>
                  <a:lnTo>
                    <a:pt x="1797431" y="0"/>
                  </a:lnTo>
                  <a:close/>
                </a:path>
              </a:pathLst>
            </a:custGeom>
            <a:solidFill>
              <a:srgbClr val="8D6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79953" y="5201659"/>
              <a:ext cx="1797685" cy="702310"/>
            </a:xfrm>
            <a:custGeom>
              <a:avLst/>
              <a:gdLst/>
              <a:ahLst/>
              <a:cxnLst/>
              <a:rect l="l" t="t" r="r" b="b"/>
              <a:pathLst>
                <a:path w="1797685" h="702310">
                  <a:moveTo>
                    <a:pt x="1797431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0" y="702068"/>
                  </a:lnTo>
                  <a:lnTo>
                    <a:pt x="1797431" y="702068"/>
                  </a:lnTo>
                  <a:lnTo>
                    <a:pt x="1797431" y="468045"/>
                  </a:lnTo>
                  <a:lnTo>
                    <a:pt x="1797431" y="234022"/>
                  </a:lnTo>
                  <a:lnTo>
                    <a:pt x="1797431" y="0"/>
                  </a:lnTo>
                  <a:close/>
                </a:path>
              </a:pathLst>
            </a:custGeom>
            <a:solidFill>
              <a:srgbClr val="8D6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79964" y="5903725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4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8E6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79953" y="6137750"/>
              <a:ext cx="1797685" cy="3744595"/>
            </a:xfrm>
            <a:custGeom>
              <a:avLst/>
              <a:gdLst/>
              <a:ahLst/>
              <a:cxnLst/>
              <a:rect l="l" t="t" r="r" b="b"/>
              <a:pathLst>
                <a:path w="1797685" h="3744595">
                  <a:moveTo>
                    <a:pt x="1797431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0" y="468058"/>
                  </a:lnTo>
                  <a:lnTo>
                    <a:pt x="0" y="3744391"/>
                  </a:lnTo>
                  <a:lnTo>
                    <a:pt x="1797431" y="3744391"/>
                  </a:lnTo>
                  <a:lnTo>
                    <a:pt x="1797431" y="234035"/>
                  </a:lnTo>
                  <a:lnTo>
                    <a:pt x="1797431" y="0"/>
                  </a:lnTo>
                  <a:close/>
                </a:path>
              </a:pathLst>
            </a:custGeom>
            <a:solidFill>
              <a:srgbClr val="8E6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79953" y="9882142"/>
              <a:ext cx="1797685" cy="468630"/>
            </a:xfrm>
            <a:custGeom>
              <a:avLst/>
              <a:gdLst/>
              <a:ahLst/>
              <a:cxnLst/>
              <a:rect l="l" t="t" r="r" b="b"/>
              <a:pathLst>
                <a:path w="1797685" h="468629">
                  <a:moveTo>
                    <a:pt x="1797431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1797431" y="468045"/>
                  </a:lnTo>
                  <a:lnTo>
                    <a:pt x="1797431" y="234022"/>
                  </a:lnTo>
                  <a:lnTo>
                    <a:pt x="1797431" y="0"/>
                  </a:lnTo>
                  <a:close/>
                </a:path>
              </a:pathLst>
            </a:custGeom>
            <a:solidFill>
              <a:srgbClr val="9B7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79964" y="10350187"/>
              <a:ext cx="1797685" cy="234315"/>
            </a:xfrm>
            <a:custGeom>
              <a:avLst/>
              <a:gdLst/>
              <a:ahLst/>
              <a:cxnLst/>
              <a:rect l="l" t="t" r="r" b="b"/>
              <a:pathLst>
                <a:path w="1797685" h="234315">
                  <a:moveTo>
                    <a:pt x="1797432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797432" y="234024"/>
                  </a:lnTo>
                  <a:lnTo>
                    <a:pt x="1797432" y="0"/>
                  </a:lnTo>
                  <a:close/>
                </a:path>
              </a:pathLst>
            </a:custGeom>
            <a:solidFill>
              <a:srgbClr val="A785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745715" y="2131541"/>
          <a:ext cx="16098518" cy="843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0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8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30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177800" marR="107950" indent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31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Camioneta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(pick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up,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furgoneta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cerrada)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Automóvil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7950" indent="2857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Motocicletas (cuatrimotos)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91135" indent="83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Autotanque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agua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(conocido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pipa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agua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camión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cisterna)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13335" indent="-2286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Unidades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acuáticas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marítimas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operativas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Ambulancias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6350" indent="-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Camiones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bomberos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(camión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bomba)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3175" indent="1441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Vehículo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rescate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urbano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20014" marR="113664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Unidades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puesto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81280" indent="-2946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Camiones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volteo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037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JAL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C5FA4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5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VER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98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B73B0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C5FA4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5F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4"/>
                    </a:solidFill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95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C5FA4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4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5"/>
                    </a:solidFill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5FA4"/>
                    </a:solidFill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200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4"/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GTO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26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26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PUE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26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CAMP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5499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8026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TAB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5"/>
                    </a:solidFill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MICH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SLP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730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B73B0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80200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730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COAH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347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730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969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NAY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730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969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347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R="507365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969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TAMPS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8007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B73B0"/>
                    </a:solidFill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0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906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430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0928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7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R="508000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906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8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7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730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33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410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200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SON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474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264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6095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096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TLAX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5499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537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160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ZAC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160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55499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160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499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537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160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YUC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109537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160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562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537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0A9D1"/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497C6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0246" y="4627591"/>
            <a:ext cx="643890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dirty="0">
                <a:solidFill>
                  <a:srgbClr val="FFFFFF"/>
                </a:solidFill>
              </a:rPr>
              <a:t>Recursos</a:t>
            </a:r>
            <a:r>
              <a:rPr sz="5450" spc="-280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humanos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7761636" y="7031666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40">
                <a:moveTo>
                  <a:pt x="276580" y="127977"/>
                </a:moveTo>
                <a:lnTo>
                  <a:pt x="269532" y="87528"/>
                </a:lnTo>
                <a:lnTo>
                  <a:pt x="249897" y="52400"/>
                </a:lnTo>
                <a:lnTo>
                  <a:pt x="219964" y="24688"/>
                </a:lnTo>
                <a:lnTo>
                  <a:pt x="182003" y="6527"/>
                </a:lnTo>
                <a:lnTo>
                  <a:pt x="138290" y="0"/>
                </a:lnTo>
                <a:lnTo>
                  <a:pt x="94576" y="6527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57" y="203530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1978" y="249415"/>
                </a:lnTo>
                <a:lnTo>
                  <a:pt x="219925" y="231228"/>
                </a:lnTo>
                <a:lnTo>
                  <a:pt x="249859" y="203530"/>
                </a:lnTo>
                <a:lnTo>
                  <a:pt x="269494" y="168427"/>
                </a:lnTo>
                <a:lnTo>
                  <a:pt x="276580" y="127977"/>
                </a:lnTo>
                <a:close/>
              </a:path>
              <a:path w="1186815" h="256540">
                <a:moveTo>
                  <a:pt x="737971" y="127838"/>
                </a:moveTo>
                <a:lnTo>
                  <a:pt x="730885" y="87401"/>
                </a:lnTo>
                <a:lnTo>
                  <a:pt x="722731" y="72859"/>
                </a:lnTo>
                <a:lnTo>
                  <a:pt x="722731" y="128270"/>
                </a:lnTo>
                <a:lnTo>
                  <a:pt x="713003" y="172580"/>
                </a:lnTo>
                <a:lnTo>
                  <a:pt x="686587" y="208749"/>
                </a:lnTo>
                <a:lnTo>
                  <a:pt x="647433" y="233108"/>
                </a:lnTo>
                <a:lnTo>
                  <a:pt x="599528" y="241998"/>
                </a:lnTo>
                <a:lnTo>
                  <a:pt x="551649" y="232994"/>
                </a:lnTo>
                <a:lnTo>
                  <a:pt x="512572" y="208546"/>
                </a:lnTo>
                <a:lnTo>
                  <a:pt x="486244" y="172313"/>
                </a:lnTo>
                <a:lnTo>
                  <a:pt x="476694" y="128270"/>
                </a:lnTo>
                <a:lnTo>
                  <a:pt x="476669" y="127838"/>
                </a:lnTo>
                <a:lnTo>
                  <a:pt x="486359" y="83667"/>
                </a:lnTo>
                <a:lnTo>
                  <a:pt x="512787" y="47498"/>
                </a:lnTo>
                <a:lnTo>
                  <a:pt x="551929" y="23139"/>
                </a:lnTo>
                <a:lnTo>
                  <a:pt x="599833" y="14249"/>
                </a:lnTo>
                <a:lnTo>
                  <a:pt x="647649" y="23228"/>
                </a:lnTo>
                <a:lnTo>
                  <a:pt x="686689" y="47599"/>
                </a:lnTo>
                <a:lnTo>
                  <a:pt x="713028" y="83743"/>
                </a:lnTo>
                <a:lnTo>
                  <a:pt x="722693" y="127838"/>
                </a:lnTo>
                <a:lnTo>
                  <a:pt x="722731" y="128270"/>
                </a:lnTo>
                <a:lnTo>
                  <a:pt x="722731" y="72859"/>
                </a:lnTo>
                <a:lnTo>
                  <a:pt x="681228" y="24599"/>
                </a:lnTo>
                <a:lnTo>
                  <a:pt x="643242" y="6477"/>
                </a:lnTo>
                <a:lnTo>
                  <a:pt x="599528" y="0"/>
                </a:lnTo>
                <a:lnTo>
                  <a:pt x="555828" y="6565"/>
                </a:lnTo>
                <a:lnTo>
                  <a:pt x="517880" y="24777"/>
                </a:lnTo>
                <a:lnTo>
                  <a:pt x="487984" y="52514"/>
                </a:lnTo>
                <a:lnTo>
                  <a:pt x="468388" y="87668"/>
                </a:lnTo>
                <a:lnTo>
                  <a:pt x="461429" y="127838"/>
                </a:lnTo>
                <a:lnTo>
                  <a:pt x="461403" y="128270"/>
                </a:lnTo>
                <a:lnTo>
                  <a:pt x="468490" y="168567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78"/>
                </a:lnTo>
                <a:lnTo>
                  <a:pt x="599833" y="255968"/>
                </a:lnTo>
                <a:lnTo>
                  <a:pt x="643509" y="249402"/>
                </a:lnTo>
                <a:lnTo>
                  <a:pt x="681431" y="231228"/>
                </a:lnTo>
                <a:lnTo>
                  <a:pt x="711327" y="203517"/>
                </a:lnTo>
                <a:lnTo>
                  <a:pt x="730935" y="168402"/>
                </a:lnTo>
                <a:lnTo>
                  <a:pt x="737933" y="128270"/>
                </a:lnTo>
                <a:lnTo>
                  <a:pt x="737971" y="127838"/>
                </a:lnTo>
                <a:close/>
              </a:path>
              <a:path w="1186815" h="256540">
                <a:moveTo>
                  <a:pt x="1186408" y="127977"/>
                </a:moveTo>
                <a:lnTo>
                  <a:pt x="1179360" y="87528"/>
                </a:lnTo>
                <a:lnTo>
                  <a:pt x="1159725" y="52400"/>
                </a:lnTo>
                <a:lnTo>
                  <a:pt x="1129792" y="24688"/>
                </a:lnTo>
                <a:lnTo>
                  <a:pt x="1091819" y="6527"/>
                </a:lnTo>
                <a:lnTo>
                  <a:pt x="1048118" y="0"/>
                </a:lnTo>
                <a:lnTo>
                  <a:pt x="1004404" y="6527"/>
                </a:lnTo>
                <a:lnTo>
                  <a:pt x="966444" y="24688"/>
                </a:lnTo>
                <a:lnTo>
                  <a:pt x="936498" y="52400"/>
                </a:lnTo>
                <a:lnTo>
                  <a:pt x="916863" y="87528"/>
                </a:lnTo>
                <a:lnTo>
                  <a:pt x="909815" y="127977"/>
                </a:lnTo>
                <a:lnTo>
                  <a:pt x="916863" y="168427"/>
                </a:lnTo>
                <a:lnTo>
                  <a:pt x="936498" y="203568"/>
                </a:lnTo>
                <a:lnTo>
                  <a:pt x="966444" y="231267"/>
                </a:lnTo>
                <a:lnTo>
                  <a:pt x="1004404" y="249440"/>
                </a:lnTo>
                <a:lnTo>
                  <a:pt x="1048118" y="255968"/>
                </a:lnTo>
                <a:lnTo>
                  <a:pt x="1091819" y="249440"/>
                </a:lnTo>
                <a:lnTo>
                  <a:pt x="1129792" y="231267"/>
                </a:lnTo>
                <a:lnTo>
                  <a:pt x="1159725" y="203568"/>
                </a:lnTo>
                <a:lnTo>
                  <a:pt x="1179360" y="168427"/>
                </a:lnTo>
                <a:lnTo>
                  <a:pt x="1186408" y="12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7" cy="11308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72498" y="10150785"/>
              <a:ext cx="873760" cy="564515"/>
            </a:xfrm>
            <a:custGeom>
              <a:avLst/>
              <a:gdLst/>
              <a:ahLst/>
              <a:cxnLst/>
              <a:rect l="l" t="t" r="r" b="b"/>
              <a:pathLst>
                <a:path w="873759" h="564515">
                  <a:moveTo>
                    <a:pt x="18186" y="0"/>
                  </a:moveTo>
                  <a:lnTo>
                    <a:pt x="0" y="0"/>
                  </a:lnTo>
                  <a:lnTo>
                    <a:pt x="0" y="564388"/>
                  </a:lnTo>
                  <a:lnTo>
                    <a:pt x="18186" y="564388"/>
                  </a:lnTo>
                  <a:lnTo>
                    <a:pt x="18186" y="0"/>
                  </a:lnTo>
                  <a:close/>
                </a:path>
                <a:path w="873759" h="564515">
                  <a:moveTo>
                    <a:pt x="186588" y="114"/>
                  </a:moveTo>
                  <a:lnTo>
                    <a:pt x="168402" y="114"/>
                  </a:lnTo>
                  <a:lnTo>
                    <a:pt x="168402" y="564502"/>
                  </a:lnTo>
                  <a:lnTo>
                    <a:pt x="186588" y="564502"/>
                  </a:lnTo>
                  <a:lnTo>
                    <a:pt x="186588" y="114"/>
                  </a:lnTo>
                  <a:close/>
                </a:path>
                <a:path w="873759" h="564515">
                  <a:moveTo>
                    <a:pt x="358838" y="114"/>
                  </a:moveTo>
                  <a:lnTo>
                    <a:pt x="340652" y="114"/>
                  </a:lnTo>
                  <a:lnTo>
                    <a:pt x="340652" y="564502"/>
                  </a:lnTo>
                  <a:lnTo>
                    <a:pt x="358838" y="564502"/>
                  </a:lnTo>
                  <a:lnTo>
                    <a:pt x="358838" y="114"/>
                  </a:lnTo>
                  <a:close/>
                </a:path>
                <a:path w="873759" h="564515">
                  <a:moveTo>
                    <a:pt x="531787" y="114"/>
                  </a:moveTo>
                  <a:lnTo>
                    <a:pt x="513613" y="114"/>
                  </a:lnTo>
                  <a:lnTo>
                    <a:pt x="513613" y="564502"/>
                  </a:lnTo>
                  <a:lnTo>
                    <a:pt x="531787" y="564502"/>
                  </a:lnTo>
                  <a:lnTo>
                    <a:pt x="531787" y="114"/>
                  </a:lnTo>
                  <a:close/>
                </a:path>
                <a:path w="873759" h="564515">
                  <a:moveTo>
                    <a:pt x="704634" y="114"/>
                  </a:moveTo>
                  <a:lnTo>
                    <a:pt x="686447" y="114"/>
                  </a:lnTo>
                  <a:lnTo>
                    <a:pt x="686447" y="564502"/>
                  </a:lnTo>
                  <a:lnTo>
                    <a:pt x="704634" y="564502"/>
                  </a:lnTo>
                  <a:lnTo>
                    <a:pt x="704634" y="114"/>
                  </a:lnTo>
                  <a:close/>
                </a:path>
                <a:path w="873759" h="564515">
                  <a:moveTo>
                    <a:pt x="873163" y="0"/>
                  </a:moveTo>
                  <a:lnTo>
                    <a:pt x="854976" y="0"/>
                  </a:lnTo>
                  <a:lnTo>
                    <a:pt x="854976" y="564388"/>
                  </a:lnTo>
                  <a:lnTo>
                    <a:pt x="873163" y="564388"/>
                  </a:lnTo>
                  <a:lnTo>
                    <a:pt x="873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7266" y="10157153"/>
              <a:ext cx="116947" cy="24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7774" y="10224046"/>
              <a:ext cx="116947" cy="3797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0000" y="10290337"/>
              <a:ext cx="116701" cy="379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3579" y="10463946"/>
              <a:ext cx="116701" cy="2468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3347" y="10408724"/>
              <a:ext cx="116947" cy="247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85590" y="10152221"/>
              <a:ext cx="1870710" cy="563880"/>
            </a:xfrm>
            <a:custGeom>
              <a:avLst/>
              <a:gdLst/>
              <a:ahLst/>
              <a:cxnLst/>
              <a:rect l="l" t="t" r="r" b="b"/>
              <a:pathLst>
                <a:path w="1870709" h="563879">
                  <a:moveTo>
                    <a:pt x="133896" y="241"/>
                  </a:moveTo>
                  <a:lnTo>
                    <a:pt x="0" y="241"/>
                  </a:lnTo>
                  <a:lnTo>
                    <a:pt x="0" y="453453"/>
                  </a:lnTo>
                  <a:lnTo>
                    <a:pt x="9359" y="496735"/>
                  </a:lnTo>
                  <a:lnTo>
                    <a:pt x="37706" y="531177"/>
                  </a:lnTo>
                  <a:lnTo>
                    <a:pt x="83210" y="554278"/>
                  </a:lnTo>
                  <a:lnTo>
                    <a:pt x="133896" y="561619"/>
                  </a:lnTo>
                  <a:lnTo>
                    <a:pt x="133896" y="241"/>
                  </a:lnTo>
                  <a:close/>
                </a:path>
                <a:path w="1870709" h="563879">
                  <a:moveTo>
                    <a:pt x="635101" y="127"/>
                  </a:moveTo>
                  <a:lnTo>
                    <a:pt x="501205" y="127"/>
                  </a:lnTo>
                  <a:lnTo>
                    <a:pt x="501205" y="303428"/>
                  </a:lnTo>
                  <a:lnTo>
                    <a:pt x="488911" y="285026"/>
                  </a:lnTo>
                  <a:lnTo>
                    <a:pt x="471004" y="256235"/>
                  </a:lnTo>
                  <a:lnTo>
                    <a:pt x="453948" y="226949"/>
                  </a:lnTo>
                  <a:lnTo>
                    <a:pt x="437769" y="197205"/>
                  </a:lnTo>
                  <a:lnTo>
                    <a:pt x="410857" y="143687"/>
                  </a:lnTo>
                  <a:lnTo>
                    <a:pt x="398259" y="120904"/>
                  </a:lnTo>
                  <a:lnTo>
                    <a:pt x="370128" y="77000"/>
                  </a:lnTo>
                  <a:lnTo>
                    <a:pt x="341198" y="45110"/>
                  </a:lnTo>
                  <a:lnTo>
                    <a:pt x="305638" y="20459"/>
                  </a:lnTo>
                  <a:lnTo>
                    <a:pt x="257695" y="4813"/>
                  </a:lnTo>
                  <a:lnTo>
                    <a:pt x="207365" y="482"/>
                  </a:lnTo>
                  <a:lnTo>
                    <a:pt x="207479" y="563067"/>
                  </a:lnTo>
                  <a:lnTo>
                    <a:pt x="341757" y="563067"/>
                  </a:lnTo>
                  <a:lnTo>
                    <a:pt x="341757" y="322440"/>
                  </a:lnTo>
                  <a:lnTo>
                    <a:pt x="371309" y="354723"/>
                  </a:lnTo>
                  <a:lnTo>
                    <a:pt x="388708" y="375856"/>
                  </a:lnTo>
                  <a:lnTo>
                    <a:pt x="405003" y="397840"/>
                  </a:lnTo>
                  <a:lnTo>
                    <a:pt x="420128" y="420611"/>
                  </a:lnTo>
                  <a:lnTo>
                    <a:pt x="432079" y="439674"/>
                  </a:lnTo>
                  <a:lnTo>
                    <a:pt x="444754" y="458279"/>
                  </a:lnTo>
                  <a:lnTo>
                    <a:pt x="472211" y="494004"/>
                  </a:lnTo>
                  <a:lnTo>
                    <a:pt x="501916" y="522516"/>
                  </a:lnTo>
                  <a:lnTo>
                    <a:pt x="536829" y="544652"/>
                  </a:lnTo>
                  <a:lnTo>
                    <a:pt x="584885" y="559447"/>
                  </a:lnTo>
                  <a:lnTo>
                    <a:pt x="635101" y="563308"/>
                  </a:lnTo>
                  <a:lnTo>
                    <a:pt x="635101" y="127"/>
                  </a:lnTo>
                  <a:close/>
                </a:path>
                <a:path w="1870709" h="563879">
                  <a:moveTo>
                    <a:pt x="1122057" y="431685"/>
                  </a:moveTo>
                  <a:lnTo>
                    <a:pt x="908431" y="431685"/>
                  </a:lnTo>
                  <a:lnTo>
                    <a:pt x="893152" y="430060"/>
                  </a:lnTo>
                  <a:lnTo>
                    <a:pt x="853274" y="409067"/>
                  </a:lnTo>
                  <a:lnTo>
                    <a:pt x="830084" y="368909"/>
                  </a:lnTo>
                  <a:lnTo>
                    <a:pt x="828700" y="353237"/>
                  </a:lnTo>
                  <a:lnTo>
                    <a:pt x="828700" y="347459"/>
                  </a:lnTo>
                  <a:lnTo>
                    <a:pt x="1121803" y="347459"/>
                  </a:lnTo>
                  <a:lnTo>
                    <a:pt x="1121803" y="215125"/>
                  </a:lnTo>
                  <a:lnTo>
                    <a:pt x="828586" y="215125"/>
                  </a:lnTo>
                  <a:lnTo>
                    <a:pt x="828586" y="208991"/>
                  </a:lnTo>
                  <a:lnTo>
                    <a:pt x="842556" y="166141"/>
                  </a:lnTo>
                  <a:lnTo>
                    <a:pt x="878103" y="137477"/>
                  </a:lnTo>
                  <a:lnTo>
                    <a:pt x="907935" y="130784"/>
                  </a:lnTo>
                  <a:lnTo>
                    <a:pt x="1121930" y="130784"/>
                  </a:lnTo>
                  <a:lnTo>
                    <a:pt x="1121930" y="368"/>
                  </a:lnTo>
                  <a:lnTo>
                    <a:pt x="908431" y="368"/>
                  </a:lnTo>
                  <a:lnTo>
                    <a:pt x="865238" y="4826"/>
                  </a:lnTo>
                  <a:lnTo>
                    <a:pt x="824598" y="18338"/>
                  </a:lnTo>
                  <a:lnTo>
                    <a:pt x="787984" y="40259"/>
                  </a:lnTo>
                  <a:lnTo>
                    <a:pt x="756843" y="69900"/>
                  </a:lnTo>
                  <a:lnTo>
                    <a:pt x="729932" y="104787"/>
                  </a:lnTo>
                  <a:lnTo>
                    <a:pt x="710742" y="139687"/>
                  </a:lnTo>
                  <a:lnTo>
                    <a:pt x="695413" y="209105"/>
                  </a:lnTo>
                  <a:lnTo>
                    <a:pt x="695413" y="353479"/>
                  </a:lnTo>
                  <a:lnTo>
                    <a:pt x="711200" y="423506"/>
                  </a:lnTo>
                  <a:lnTo>
                    <a:pt x="730973" y="458584"/>
                  </a:lnTo>
                  <a:lnTo>
                    <a:pt x="758685" y="493522"/>
                  </a:lnTo>
                  <a:lnTo>
                    <a:pt x="789571" y="522960"/>
                  </a:lnTo>
                  <a:lnTo>
                    <a:pt x="825842" y="544842"/>
                  </a:lnTo>
                  <a:lnTo>
                    <a:pt x="866101" y="558507"/>
                  </a:lnTo>
                  <a:lnTo>
                    <a:pt x="908926" y="563308"/>
                  </a:lnTo>
                  <a:lnTo>
                    <a:pt x="1122057" y="563308"/>
                  </a:lnTo>
                  <a:lnTo>
                    <a:pt x="1122057" y="431685"/>
                  </a:lnTo>
                  <a:close/>
                </a:path>
                <a:path w="1870709" h="563879">
                  <a:moveTo>
                    <a:pt x="1662938" y="241"/>
                  </a:moveTo>
                  <a:lnTo>
                    <a:pt x="1396123" y="241"/>
                  </a:lnTo>
                  <a:lnTo>
                    <a:pt x="1343558" y="4445"/>
                  </a:lnTo>
                  <a:lnTo>
                    <a:pt x="1298727" y="17094"/>
                  </a:lnTo>
                  <a:lnTo>
                    <a:pt x="1261783" y="38214"/>
                  </a:lnTo>
                  <a:lnTo>
                    <a:pt x="1232852" y="67856"/>
                  </a:lnTo>
                  <a:lnTo>
                    <a:pt x="1211605" y="99987"/>
                  </a:lnTo>
                  <a:lnTo>
                    <a:pt x="1195920" y="134797"/>
                  </a:lnTo>
                  <a:lnTo>
                    <a:pt x="1186053" y="171602"/>
                  </a:lnTo>
                  <a:lnTo>
                    <a:pt x="1182243" y="209702"/>
                  </a:lnTo>
                  <a:lnTo>
                    <a:pt x="1182128" y="349034"/>
                  </a:lnTo>
                  <a:lnTo>
                    <a:pt x="1182128" y="353479"/>
                  </a:lnTo>
                  <a:lnTo>
                    <a:pt x="1194295" y="424815"/>
                  </a:lnTo>
                  <a:lnTo>
                    <a:pt x="1210754" y="460286"/>
                  </a:lnTo>
                  <a:lnTo>
                    <a:pt x="1234211" y="496049"/>
                  </a:lnTo>
                  <a:lnTo>
                    <a:pt x="1263510" y="525653"/>
                  </a:lnTo>
                  <a:lnTo>
                    <a:pt x="1300391" y="546862"/>
                  </a:lnTo>
                  <a:lnTo>
                    <a:pt x="1344599" y="559473"/>
                  </a:lnTo>
                  <a:lnTo>
                    <a:pt x="1395869" y="563308"/>
                  </a:lnTo>
                  <a:lnTo>
                    <a:pt x="1662684" y="563308"/>
                  </a:lnTo>
                  <a:lnTo>
                    <a:pt x="1662684" y="272034"/>
                  </a:lnTo>
                  <a:lnTo>
                    <a:pt x="1646021" y="232664"/>
                  </a:lnTo>
                  <a:lnTo>
                    <a:pt x="1605940" y="216090"/>
                  </a:lnTo>
                  <a:lnTo>
                    <a:pt x="1438744" y="216090"/>
                  </a:lnTo>
                  <a:lnTo>
                    <a:pt x="1438744" y="333387"/>
                  </a:lnTo>
                  <a:lnTo>
                    <a:pt x="1550416" y="333387"/>
                  </a:lnTo>
                  <a:lnTo>
                    <a:pt x="1550416" y="431685"/>
                  </a:lnTo>
                  <a:lnTo>
                    <a:pt x="1396123" y="431685"/>
                  </a:lnTo>
                  <a:lnTo>
                    <a:pt x="1381010" y="429996"/>
                  </a:lnTo>
                  <a:lnTo>
                    <a:pt x="1341818" y="408825"/>
                  </a:lnTo>
                  <a:lnTo>
                    <a:pt x="1318729" y="369671"/>
                  </a:lnTo>
                  <a:lnTo>
                    <a:pt x="1317256" y="354317"/>
                  </a:lnTo>
                  <a:lnTo>
                    <a:pt x="1317256" y="209943"/>
                  </a:lnTo>
                  <a:lnTo>
                    <a:pt x="1331341" y="166573"/>
                  </a:lnTo>
                  <a:lnTo>
                    <a:pt x="1367091" y="137566"/>
                  </a:lnTo>
                  <a:lnTo>
                    <a:pt x="1397228" y="130898"/>
                  </a:lnTo>
                  <a:lnTo>
                    <a:pt x="1662938" y="130898"/>
                  </a:lnTo>
                  <a:lnTo>
                    <a:pt x="1662938" y="241"/>
                  </a:lnTo>
                  <a:close/>
                </a:path>
                <a:path w="1870709" h="563879">
                  <a:moveTo>
                    <a:pt x="1870176" y="0"/>
                  </a:moveTo>
                  <a:lnTo>
                    <a:pt x="1736267" y="0"/>
                  </a:lnTo>
                  <a:lnTo>
                    <a:pt x="1736267" y="453212"/>
                  </a:lnTo>
                  <a:lnTo>
                    <a:pt x="1745653" y="496531"/>
                  </a:lnTo>
                  <a:lnTo>
                    <a:pt x="1774113" y="530936"/>
                  </a:lnTo>
                  <a:lnTo>
                    <a:pt x="1819529" y="554062"/>
                  </a:lnTo>
                  <a:lnTo>
                    <a:pt x="1870176" y="561378"/>
                  </a:lnTo>
                  <a:lnTo>
                    <a:pt x="1870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74146" y="6455929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81685" y="4649073"/>
              <a:ext cx="0" cy="1771650"/>
            </a:xfrm>
            <a:custGeom>
              <a:avLst/>
              <a:gdLst/>
              <a:ahLst/>
              <a:cxnLst/>
              <a:rect l="l" t="t" r="r" b="b"/>
              <a:pathLst>
                <a:path h="1771650">
                  <a:moveTo>
                    <a:pt x="0" y="0"/>
                  </a:moveTo>
                  <a:lnTo>
                    <a:pt x="0" y="1771443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21893" y="2879912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4">
                  <a:moveTo>
                    <a:pt x="0" y="0"/>
                  </a:moveTo>
                  <a:lnTo>
                    <a:pt x="0" y="887774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17154" y="2511756"/>
              <a:ext cx="0" cy="621030"/>
            </a:xfrm>
            <a:custGeom>
              <a:avLst/>
              <a:gdLst/>
              <a:ahLst/>
              <a:cxnLst/>
              <a:rect l="l" t="t" r="r" b="b"/>
              <a:pathLst>
                <a:path h="621030">
                  <a:moveTo>
                    <a:pt x="0" y="0"/>
                  </a:moveTo>
                  <a:lnTo>
                    <a:pt x="0" y="62089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8591" y="3739362"/>
              <a:ext cx="6346612" cy="12816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49951" y="3760723"/>
              <a:ext cx="6259195" cy="1193800"/>
            </a:xfrm>
            <a:custGeom>
              <a:avLst/>
              <a:gdLst/>
              <a:ahLst/>
              <a:cxnLst/>
              <a:rect l="l" t="t" r="r" b="b"/>
              <a:pathLst>
                <a:path w="6259194" h="1193800">
                  <a:moveTo>
                    <a:pt x="6258657" y="0"/>
                  </a:moveTo>
                  <a:lnTo>
                    <a:pt x="0" y="0"/>
                  </a:lnTo>
                  <a:lnTo>
                    <a:pt x="0" y="1193680"/>
                  </a:lnTo>
                  <a:lnTo>
                    <a:pt x="6258657" y="1193680"/>
                  </a:lnTo>
                  <a:lnTo>
                    <a:pt x="6258657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98487" y="5641713"/>
              <a:ext cx="3292045" cy="8808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19848" y="5663073"/>
              <a:ext cx="3204210" cy="793115"/>
            </a:xfrm>
            <a:custGeom>
              <a:avLst/>
              <a:gdLst/>
              <a:ahLst/>
              <a:cxnLst/>
              <a:rect l="l" t="t" r="r" b="b"/>
              <a:pathLst>
                <a:path w="3204209" h="793114">
                  <a:moveTo>
                    <a:pt x="3204090" y="0"/>
                  </a:moveTo>
                  <a:lnTo>
                    <a:pt x="0" y="0"/>
                  </a:lnTo>
                  <a:lnTo>
                    <a:pt x="0" y="792855"/>
                  </a:lnTo>
                  <a:lnTo>
                    <a:pt x="3204090" y="792855"/>
                  </a:lnTo>
                  <a:lnTo>
                    <a:pt x="320409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0248" y="3151317"/>
              <a:ext cx="2906298" cy="4950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7817" y="3107340"/>
              <a:ext cx="1505294" cy="65966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931608" y="3172678"/>
            <a:ext cx="2818765" cy="407670"/>
          </a:xfrm>
          <a:prstGeom prst="rect">
            <a:avLst/>
          </a:prstGeom>
          <a:solidFill>
            <a:srgbClr val="1BA3E2"/>
          </a:solidFill>
        </p:spPr>
        <p:txBody>
          <a:bodyPr vert="horz" wrap="square" lIns="0" tIns="29845" rIns="0" bIns="0" rtlCol="0">
            <a:spAutoFit/>
          </a:bodyPr>
          <a:lstStyle/>
          <a:p>
            <a:pPr marL="901065">
              <a:lnSpc>
                <a:spcPct val="100000"/>
              </a:lnSpc>
              <a:spcBef>
                <a:spcPts val="235"/>
              </a:spcBef>
            </a:pP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987249" y="3084722"/>
            <a:ext cx="2906395" cy="659765"/>
            <a:chOff x="12987249" y="3084722"/>
            <a:chExt cx="2906395" cy="65976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87249" y="3128700"/>
              <a:ext cx="2906298" cy="4950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58438" y="3084722"/>
              <a:ext cx="1962661" cy="65966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3008609" y="3150061"/>
            <a:ext cx="2818765" cy="407670"/>
          </a:xfrm>
          <a:prstGeom prst="rect">
            <a:avLst/>
          </a:prstGeom>
          <a:solidFill>
            <a:srgbClr val="1BA3E2"/>
          </a:solidFill>
        </p:spPr>
        <p:txBody>
          <a:bodyPr vert="horz" wrap="square" lIns="0" tIns="29845" rIns="0" bIns="0" rtlCol="0">
            <a:spAutoFit/>
          </a:bodyPr>
          <a:lstStyle/>
          <a:p>
            <a:pPr marL="633730">
              <a:lnSpc>
                <a:spcPct val="100000"/>
              </a:lnSpc>
              <a:spcBef>
                <a:spcPts val="235"/>
              </a:spcBef>
            </a:pP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Desempeño</a:t>
            </a:r>
            <a:endParaRPr sz="2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89890" y="3858102"/>
            <a:ext cx="478409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1499"/>
              </a:lnSpc>
              <a:spcBef>
                <a:spcPts val="90"/>
              </a:spcBef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instituciones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integran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Administración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r>
              <a:rPr sz="19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entidad federativa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1031" y="5709240"/>
            <a:ext cx="2543810" cy="67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930" marR="5080" indent="-189865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3E3E3E"/>
                </a:solidFill>
                <a:latin typeface="Arial"/>
                <a:cs typeface="Arial"/>
              </a:rPr>
              <a:t>específicamente</a:t>
            </a:r>
            <a:r>
              <a:rPr sz="215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las</a:t>
            </a:r>
            <a:r>
              <a:rPr sz="215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funciones</a:t>
            </a:r>
            <a:r>
              <a:rPr sz="2150"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3E3E3E"/>
                </a:solidFill>
                <a:latin typeface="Arial"/>
                <a:cs typeface="Arial"/>
              </a:rPr>
              <a:t>de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989944" y="2078261"/>
            <a:ext cx="5824220" cy="986790"/>
            <a:chOff x="6989944" y="2078261"/>
            <a:chExt cx="5824220" cy="986790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9944" y="2123495"/>
              <a:ext cx="5823905" cy="8230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97572" y="2078261"/>
              <a:ext cx="4884039" cy="9863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011304" y="2144856"/>
            <a:ext cx="5735955" cy="735330"/>
          </a:xfrm>
          <a:prstGeom prst="rect">
            <a:avLst/>
          </a:prstGeom>
          <a:solidFill>
            <a:srgbClr val="033A6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68475" marR="661035" indent="-1097280">
              <a:lnSpc>
                <a:spcPct val="100000"/>
              </a:lnSpc>
              <a:spcBef>
                <a:spcPts val="229"/>
              </a:spcBef>
            </a:pP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Generar</a:t>
            </a:r>
            <a:r>
              <a:rPr sz="215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215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estadística</a:t>
            </a:r>
            <a:r>
              <a:rPr sz="215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geográfica</a:t>
            </a:r>
            <a:r>
              <a:rPr sz="215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endParaRPr sz="215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209252" y="543089"/>
            <a:ext cx="659193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</a:rPr>
              <a:t>Objetivo</a:t>
            </a:r>
            <a:r>
              <a:rPr sz="6600" spc="-280" dirty="0">
                <a:solidFill>
                  <a:srgbClr val="FFFFFF"/>
                </a:solidFill>
              </a:rPr>
              <a:t> </a:t>
            </a:r>
            <a:r>
              <a:rPr sz="6600" spc="-10" dirty="0">
                <a:solidFill>
                  <a:srgbClr val="FFFFFF"/>
                </a:solidFill>
              </a:rPr>
              <a:t>general</a:t>
            </a:r>
            <a:endParaRPr sz="6600"/>
          </a:p>
        </p:txBody>
      </p:sp>
      <p:grpSp>
        <p:nvGrpSpPr>
          <p:cNvPr id="33" name="object 33"/>
          <p:cNvGrpSpPr/>
          <p:nvPr/>
        </p:nvGrpSpPr>
        <p:grpSpPr>
          <a:xfrm>
            <a:off x="1172320" y="1793279"/>
            <a:ext cx="13249910" cy="7149465"/>
            <a:chOff x="1172320" y="1793279"/>
            <a:chExt cx="13249910" cy="7149465"/>
          </a:xfrm>
        </p:grpSpPr>
        <p:sp>
          <p:nvSpPr>
            <p:cNvPr id="34" name="object 34"/>
            <p:cNvSpPr/>
            <p:nvPr/>
          </p:nvSpPr>
          <p:spPr>
            <a:xfrm>
              <a:off x="1365478" y="1793283"/>
              <a:ext cx="1186815" cy="256540"/>
            </a:xfrm>
            <a:custGeom>
              <a:avLst/>
              <a:gdLst/>
              <a:ahLst/>
              <a:cxnLst/>
              <a:rect l="l" t="t" r="r" b="b"/>
              <a:pathLst>
                <a:path w="1186814" h="256539">
                  <a:moveTo>
                    <a:pt x="276593" y="127990"/>
                  </a:moveTo>
                  <a:lnTo>
                    <a:pt x="269544" y="87541"/>
                  </a:lnTo>
                  <a:lnTo>
                    <a:pt x="249910" y="52400"/>
                  </a:lnTo>
                  <a:lnTo>
                    <a:pt x="219976" y="24701"/>
                  </a:lnTo>
                  <a:lnTo>
                    <a:pt x="182003" y="6527"/>
                  </a:lnTo>
                  <a:lnTo>
                    <a:pt x="138303" y="0"/>
                  </a:lnTo>
                  <a:lnTo>
                    <a:pt x="94589" y="6527"/>
                  </a:lnTo>
                  <a:lnTo>
                    <a:pt x="56616" y="24701"/>
                  </a:lnTo>
                  <a:lnTo>
                    <a:pt x="26682" y="52400"/>
                  </a:lnTo>
                  <a:lnTo>
                    <a:pt x="7048" y="87541"/>
                  </a:lnTo>
                  <a:lnTo>
                    <a:pt x="0" y="127990"/>
                  </a:lnTo>
                  <a:lnTo>
                    <a:pt x="7048" y="168427"/>
                  </a:lnTo>
                  <a:lnTo>
                    <a:pt x="26670" y="203542"/>
                  </a:lnTo>
                  <a:lnTo>
                    <a:pt x="56616" y="231279"/>
                  </a:lnTo>
                  <a:lnTo>
                    <a:pt x="94589" y="249440"/>
                  </a:lnTo>
                  <a:lnTo>
                    <a:pt x="138303" y="255968"/>
                  </a:lnTo>
                  <a:lnTo>
                    <a:pt x="181991" y="249415"/>
                  </a:lnTo>
                  <a:lnTo>
                    <a:pt x="197459" y="241998"/>
                  </a:lnTo>
                  <a:lnTo>
                    <a:pt x="219925" y="231241"/>
                  </a:lnTo>
                  <a:lnTo>
                    <a:pt x="249859" y="203542"/>
                  </a:lnTo>
                  <a:lnTo>
                    <a:pt x="269494" y="168440"/>
                  </a:lnTo>
                  <a:lnTo>
                    <a:pt x="276593" y="127990"/>
                  </a:lnTo>
                  <a:close/>
                </a:path>
                <a:path w="1186814" h="256539">
                  <a:moveTo>
                    <a:pt x="737984" y="127850"/>
                  </a:moveTo>
                  <a:lnTo>
                    <a:pt x="730885" y="87401"/>
                  </a:lnTo>
                  <a:lnTo>
                    <a:pt x="722744" y="72872"/>
                  </a:lnTo>
                  <a:lnTo>
                    <a:pt x="722744" y="128270"/>
                  </a:lnTo>
                  <a:lnTo>
                    <a:pt x="713003" y="172580"/>
                  </a:lnTo>
                  <a:lnTo>
                    <a:pt x="686587" y="208749"/>
                  </a:lnTo>
                  <a:lnTo>
                    <a:pt x="647446" y="233108"/>
                  </a:lnTo>
                  <a:lnTo>
                    <a:pt x="599541" y="241998"/>
                  </a:lnTo>
                  <a:lnTo>
                    <a:pt x="551649" y="233006"/>
                  </a:lnTo>
                  <a:lnTo>
                    <a:pt x="512572" y="208546"/>
                  </a:lnTo>
                  <a:lnTo>
                    <a:pt x="486257" y="172326"/>
                  </a:lnTo>
                  <a:lnTo>
                    <a:pt x="476707" y="128270"/>
                  </a:lnTo>
                  <a:lnTo>
                    <a:pt x="476669" y="127850"/>
                  </a:lnTo>
                  <a:lnTo>
                    <a:pt x="486371" y="83680"/>
                  </a:lnTo>
                  <a:lnTo>
                    <a:pt x="512787" y="47510"/>
                  </a:lnTo>
                  <a:lnTo>
                    <a:pt x="551929" y="23152"/>
                  </a:lnTo>
                  <a:lnTo>
                    <a:pt x="599846" y="14249"/>
                  </a:lnTo>
                  <a:lnTo>
                    <a:pt x="647649" y="23228"/>
                  </a:lnTo>
                  <a:lnTo>
                    <a:pt x="686689" y="47599"/>
                  </a:lnTo>
                  <a:lnTo>
                    <a:pt x="713041" y="83743"/>
                  </a:lnTo>
                  <a:lnTo>
                    <a:pt x="722706" y="127850"/>
                  </a:lnTo>
                  <a:lnTo>
                    <a:pt x="722744" y="128270"/>
                  </a:lnTo>
                  <a:lnTo>
                    <a:pt x="722744" y="72872"/>
                  </a:lnTo>
                  <a:lnTo>
                    <a:pt x="681240" y="24612"/>
                  </a:lnTo>
                  <a:lnTo>
                    <a:pt x="643255" y="6477"/>
                  </a:lnTo>
                  <a:lnTo>
                    <a:pt x="599541" y="0"/>
                  </a:lnTo>
                  <a:lnTo>
                    <a:pt x="555840" y="6578"/>
                  </a:lnTo>
                  <a:lnTo>
                    <a:pt x="517893" y="24777"/>
                  </a:lnTo>
                  <a:lnTo>
                    <a:pt x="487997" y="52514"/>
                  </a:lnTo>
                  <a:lnTo>
                    <a:pt x="468401" y="87668"/>
                  </a:lnTo>
                  <a:lnTo>
                    <a:pt x="461441" y="127850"/>
                  </a:lnTo>
                  <a:lnTo>
                    <a:pt x="461416" y="128270"/>
                  </a:lnTo>
                  <a:lnTo>
                    <a:pt x="468490" y="168567"/>
                  </a:lnTo>
                  <a:lnTo>
                    <a:pt x="488175" y="203682"/>
                  </a:lnTo>
                  <a:lnTo>
                    <a:pt x="518134" y="231355"/>
                  </a:lnTo>
                  <a:lnTo>
                    <a:pt x="556120" y="249491"/>
                  </a:lnTo>
                  <a:lnTo>
                    <a:pt x="599846" y="255968"/>
                  </a:lnTo>
                  <a:lnTo>
                    <a:pt x="643509" y="249415"/>
                  </a:lnTo>
                  <a:lnTo>
                    <a:pt x="681431" y="231228"/>
                  </a:lnTo>
                  <a:lnTo>
                    <a:pt x="711339" y="203530"/>
                  </a:lnTo>
                  <a:lnTo>
                    <a:pt x="730948" y="168414"/>
                  </a:lnTo>
                  <a:lnTo>
                    <a:pt x="737933" y="128270"/>
                  </a:lnTo>
                  <a:lnTo>
                    <a:pt x="737984" y="127850"/>
                  </a:lnTo>
                  <a:close/>
                </a:path>
                <a:path w="1186814" h="256539">
                  <a:moveTo>
                    <a:pt x="1186421" y="127990"/>
                  </a:moveTo>
                  <a:lnTo>
                    <a:pt x="1179372" y="87528"/>
                  </a:lnTo>
                  <a:lnTo>
                    <a:pt x="1159738" y="52400"/>
                  </a:lnTo>
                  <a:lnTo>
                    <a:pt x="1129792" y="24701"/>
                  </a:lnTo>
                  <a:lnTo>
                    <a:pt x="1091831" y="6527"/>
                  </a:lnTo>
                  <a:lnTo>
                    <a:pt x="1048118" y="0"/>
                  </a:lnTo>
                  <a:lnTo>
                    <a:pt x="1004404" y="6527"/>
                  </a:lnTo>
                  <a:lnTo>
                    <a:pt x="966444" y="24701"/>
                  </a:lnTo>
                  <a:lnTo>
                    <a:pt x="936510" y="52400"/>
                  </a:lnTo>
                  <a:lnTo>
                    <a:pt x="916876" y="87528"/>
                  </a:lnTo>
                  <a:lnTo>
                    <a:pt x="909828" y="127990"/>
                  </a:lnTo>
                  <a:lnTo>
                    <a:pt x="916876" y="168440"/>
                  </a:lnTo>
                  <a:lnTo>
                    <a:pt x="936510" y="203568"/>
                  </a:lnTo>
                  <a:lnTo>
                    <a:pt x="966444" y="231279"/>
                  </a:lnTo>
                  <a:lnTo>
                    <a:pt x="1004404" y="249440"/>
                  </a:lnTo>
                  <a:lnTo>
                    <a:pt x="1048118" y="255968"/>
                  </a:lnTo>
                  <a:lnTo>
                    <a:pt x="1091831" y="249440"/>
                  </a:lnTo>
                  <a:lnTo>
                    <a:pt x="1129792" y="231279"/>
                  </a:lnTo>
                  <a:lnTo>
                    <a:pt x="1159738" y="203568"/>
                  </a:lnTo>
                  <a:lnTo>
                    <a:pt x="1179372" y="168440"/>
                  </a:lnTo>
                  <a:lnTo>
                    <a:pt x="1186421" y="127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47255" y="2511755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4">
                  <a:moveTo>
                    <a:pt x="0" y="0"/>
                  </a:moveTo>
                  <a:lnTo>
                    <a:pt x="1670566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41408" y="2510499"/>
              <a:ext cx="1670685" cy="621030"/>
            </a:xfrm>
            <a:custGeom>
              <a:avLst/>
              <a:gdLst/>
              <a:ahLst/>
              <a:cxnLst/>
              <a:rect l="l" t="t" r="r" b="b"/>
              <a:pathLst>
                <a:path w="1670684" h="621030">
                  <a:moveTo>
                    <a:pt x="0" y="0"/>
                  </a:moveTo>
                  <a:lnTo>
                    <a:pt x="1670566" y="0"/>
                  </a:lnTo>
                </a:path>
                <a:path w="1670684" h="621030">
                  <a:moveTo>
                    <a:pt x="0" y="0"/>
                  </a:moveTo>
                  <a:lnTo>
                    <a:pt x="0" y="62089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2320" y="7469929"/>
              <a:ext cx="1755339" cy="147262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93680" y="7491290"/>
              <a:ext cx="1667510" cy="1384935"/>
            </a:xfrm>
            <a:custGeom>
              <a:avLst/>
              <a:gdLst/>
              <a:ahLst/>
              <a:cxnLst/>
              <a:rect l="l" t="t" r="r" b="b"/>
              <a:pathLst>
                <a:path w="1667510" h="1384934">
                  <a:moveTo>
                    <a:pt x="1667383" y="0"/>
                  </a:moveTo>
                  <a:lnTo>
                    <a:pt x="0" y="0"/>
                  </a:lnTo>
                  <a:lnTo>
                    <a:pt x="0" y="1384669"/>
                  </a:lnTo>
                  <a:lnTo>
                    <a:pt x="1667383" y="1384669"/>
                  </a:lnTo>
                  <a:lnTo>
                    <a:pt x="1667383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9582096" y="413989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57653" y="9700228"/>
            <a:ext cx="10581640" cy="106553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9209" rIns="0" bIns="0" rtlCol="0">
            <a:spAutoFit/>
          </a:bodyPr>
          <a:lstStyle/>
          <a:p>
            <a:pPr marL="343535" marR="334010" algn="ctr">
              <a:lnSpc>
                <a:spcPct val="100000"/>
              </a:lnSpc>
              <a:spcBef>
                <a:spcPts val="229"/>
              </a:spcBef>
            </a:pP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Su</a:t>
            </a:r>
            <a:r>
              <a:rPr sz="215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finalidad</a:t>
            </a:r>
            <a:r>
              <a:rPr sz="215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es</a:t>
            </a:r>
            <a:r>
              <a:rPr sz="215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vincular</a:t>
            </a:r>
            <a:r>
              <a:rPr sz="215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los</a:t>
            </a:r>
            <a:r>
              <a:rPr sz="2150" b="1" spc="-6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datos</a:t>
            </a:r>
            <a:r>
              <a:rPr sz="2150" b="1" spc="-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con</a:t>
            </a:r>
            <a:r>
              <a:rPr sz="2150" b="1" spc="-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el</a:t>
            </a:r>
            <a:r>
              <a:rPr sz="2150" b="1" spc="-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quehacer</a:t>
            </a:r>
            <a:r>
              <a:rPr sz="2150"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3E3E3E"/>
                </a:solidFill>
                <a:latin typeface="Arial"/>
                <a:cs typeface="Arial"/>
              </a:rPr>
              <a:t>gubernamental</a:t>
            </a:r>
            <a:r>
              <a:rPr sz="2150"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dentro</a:t>
            </a:r>
            <a:r>
              <a:rPr sz="215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3E3E3E"/>
                </a:solidFill>
                <a:latin typeface="Arial"/>
                <a:cs typeface="Arial"/>
              </a:rPr>
              <a:t>del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proceso</a:t>
            </a:r>
            <a:r>
              <a:rPr sz="2150" b="1" spc="-8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sz="2150" b="1" spc="-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diseño,</a:t>
            </a:r>
            <a:r>
              <a:rPr sz="215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3E3E3E"/>
                </a:solidFill>
                <a:latin typeface="Arial"/>
                <a:cs typeface="Arial"/>
              </a:rPr>
              <a:t>implementación,</a:t>
            </a:r>
            <a:r>
              <a:rPr sz="2150" b="1" spc="-10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monitoreo</a:t>
            </a:r>
            <a:r>
              <a:rPr sz="2150" b="1" spc="-8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y</a:t>
            </a:r>
            <a:r>
              <a:rPr sz="2150" b="1" spc="-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evaluación</a:t>
            </a:r>
            <a:r>
              <a:rPr sz="215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sz="215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las</a:t>
            </a:r>
            <a:r>
              <a:rPr sz="215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3E3E3E"/>
                </a:solidFill>
                <a:latin typeface="Arial"/>
                <a:cs typeface="Arial"/>
              </a:rPr>
              <a:t>políticas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públicas</a:t>
            </a:r>
            <a:r>
              <a:rPr sz="2150" b="1" spc="-8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sz="215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alcance</a:t>
            </a:r>
            <a:r>
              <a:rPr sz="2150" b="1" spc="-8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nacional</a:t>
            </a:r>
            <a:r>
              <a:rPr sz="2150"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sz="215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los</a:t>
            </a:r>
            <a:r>
              <a:rPr sz="215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3E3E3E"/>
                </a:solidFill>
                <a:latin typeface="Arial"/>
                <a:cs typeface="Arial"/>
              </a:rPr>
              <a:t>referidos</a:t>
            </a:r>
            <a:r>
              <a:rPr sz="215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3E3E3E"/>
                </a:solidFill>
                <a:latin typeface="Arial"/>
                <a:cs typeface="Arial"/>
              </a:rPr>
              <a:t>temas.</a:t>
            </a:r>
            <a:endParaRPr sz="2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06837" y="7547065"/>
            <a:ext cx="123952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Gobierno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07593" y="6959430"/>
            <a:ext cx="16562069" cy="2052320"/>
            <a:chOff x="1707593" y="6959430"/>
            <a:chExt cx="16562069" cy="2052320"/>
          </a:xfrm>
        </p:grpSpPr>
        <p:sp>
          <p:nvSpPr>
            <p:cNvPr id="43" name="object 43"/>
            <p:cNvSpPr/>
            <p:nvPr/>
          </p:nvSpPr>
          <p:spPr>
            <a:xfrm>
              <a:off x="1707591" y="7914811"/>
              <a:ext cx="640080" cy="831850"/>
            </a:xfrm>
            <a:custGeom>
              <a:avLst/>
              <a:gdLst/>
              <a:ahLst/>
              <a:cxnLst/>
              <a:rect l="l" t="t" r="r" b="b"/>
              <a:pathLst>
                <a:path w="640080" h="831850">
                  <a:moveTo>
                    <a:pt x="350558" y="422973"/>
                  </a:moveTo>
                  <a:lnTo>
                    <a:pt x="345376" y="417169"/>
                  </a:lnTo>
                  <a:lnTo>
                    <a:pt x="289699" y="417169"/>
                  </a:lnTo>
                  <a:lnTo>
                    <a:pt x="282854" y="417169"/>
                  </a:lnTo>
                  <a:lnTo>
                    <a:pt x="277749" y="422973"/>
                  </a:lnTo>
                  <a:lnTo>
                    <a:pt x="277749" y="437591"/>
                  </a:lnTo>
                  <a:lnTo>
                    <a:pt x="282854" y="443382"/>
                  </a:lnTo>
                  <a:lnTo>
                    <a:pt x="345376" y="443382"/>
                  </a:lnTo>
                  <a:lnTo>
                    <a:pt x="350558" y="437591"/>
                  </a:lnTo>
                  <a:lnTo>
                    <a:pt x="350558" y="422973"/>
                  </a:lnTo>
                  <a:close/>
                </a:path>
                <a:path w="640080" h="831850">
                  <a:moveTo>
                    <a:pt x="639483" y="736485"/>
                  </a:moveTo>
                  <a:lnTo>
                    <a:pt x="617855" y="693305"/>
                  </a:lnTo>
                  <a:lnTo>
                    <a:pt x="572096" y="667905"/>
                  </a:lnTo>
                  <a:lnTo>
                    <a:pt x="572096" y="662825"/>
                  </a:lnTo>
                  <a:lnTo>
                    <a:pt x="572096" y="655205"/>
                  </a:lnTo>
                  <a:lnTo>
                    <a:pt x="582460" y="645045"/>
                  </a:lnTo>
                  <a:lnTo>
                    <a:pt x="590257" y="631075"/>
                  </a:lnTo>
                  <a:lnTo>
                    <a:pt x="595172" y="617105"/>
                  </a:lnTo>
                  <a:lnTo>
                    <a:pt x="596874" y="600595"/>
                  </a:lnTo>
                  <a:lnTo>
                    <a:pt x="596874" y="565035"/>
                  </a:lnTo>
                  <a:lnTo>
                    <a:pt x="583196" y="526935"/>
                  </a:lnTo>
                  <a:lnTo>
                    <a:pt x="574675" y="520179"/>
                  </a:lnTo>
                  <a:lnTo>
                    <a:pt x="574675" y="559955"/>
                  </a:lnTo>
                  <a:lnTo>
                    <a:pt x="574675" y="601865"/>
                  </a:lnTo>
                  <a:lnTo>
                    <a:pt x="555053" y="637425"/>
                  </a:lnTo>
                  <a:lnTo>
                    <a:pt x="551688" y="639965"/>
                  </a:lnTo>
                  <a:lnTo>
                    <a:pt x="549973" y="643775"/>
                  </a:lnTo>
                  <a:lnTo>
                    <a:pt x="549973" y="662825"/>
                  </a:lnTo>
                  <a:lnTo>
                    <a:pt x="523544" y="662825"/>
                  </a:lnTo>
                  <a:lnTo>
                    <a:pt x="523544" y="643775"/>
                  </a:lnTo>
                  <a:lnTo>
                    <a:pt x="520966" y="639965"/>
                  </a:lnTo>
                  <a:lnTo>
                    <a:pt x="509955" y="631075"/>
                  </a:lnTo>
                  <a:lnTo>
                    <a:pt x="504050" y="622185"/>
                  </a:lnTo>
                  <a:lnTo>
                    <a:pt x="500214" y="612025"/>
                  </a:lnTo>
                  <a:lnTo>
                    <a:pt x="498843" y="601865"/>
                  </a:lnTo>
                  <a:lnTo>
                    <a:pt x="498843" y="567575"/>
                  </a:lnTo>
                  <a:lnTo>
                    <a:pt x="500913" y="556145"/>
                  </a:lnTo>
                  <a:lnTo>
                    <a:pt x="501713" y="554875"/>
                  </a:lnTo>
                  <a:lnTo>
                    <a:pt x="506488" y="547255"/>
                  </a:lnTo>
                  <a:lnTo>
                    <a:pt x="514642" y="540905"/>
                  </a:lnTo>
                  <a:lnTo>
                    <a:pt x="519518" y="539635"/>
                  </a:lnTo>
                  <a:lnTo>
                    <a:pt x="524408" y="538365"/>
                  </a:lnTo>
                  <a:lnTo>
                    <a:pt x="555053" y="538365"/>
                  </a:lnTo>
                  <a:lnTo>
                    <a:pt x="561924" y="540905"/>
                  </a:lnTo>
                  <a:lnTo>
                    <a:pt x="567016" y="545985"/>
                  </a:lnTo>
                  <a:lnTo>
                    <a:pt x="572096" y="553605"/>
                  </a:lnTo>
                  <a:lnTo>
                    <a:pt x="574675" y="559955"/>
                  </a:lnTo>
                  <a:lnTo>
                    <a:pt x="574675" y="520179"/>
                  </a:lnTo>
                  <a:lnTo>
                    <a:pt x="567118" y="515505"/>
                  </a:lnTo>
                  <a:lnTo>
                    <a:pt x="558406" y="512965"/>
                  </a:lnTo>
                  <a:lnTo>
                    <a:pt x="549109" y="511695"/>
                  </a:lnTo>
                  <a:lnTo>
                    <a:pt x="524408" y="511695"/>
                  </a:lnTo>
                  <a:lnTo>
                    <a:pt x="511517" y="514235"/>
                  </a:lnTo>
                  <a:lnTo>
                    <a:pt x="499973" y="519315"/>
                  </a:lnTo>
                  <a:lnTo>
                    <a:pt x="490194" y="526935"/>
                  </a:lnTo>
                  <a:lnTo>
                    <a:pt x="482587" y="538365"/>
                  </a:lnTo>
                  <a:lnTo>
                    <a:pt x="462165" y="529475"/>
                  </a:lnTo>
                  <a:lnTo>
                    <a:pt x="462165" y="525665"/>
                  </a:lnTo>
                  <a:lnTo>
                    <a:pt x="462165" y="516775"/>
                  </a:lnTo>
                  <a:lnTo>
                    <a:pt x="472503" y="505345"/>
                  </a:lnTo>
                  <a:lnTo>
                    <a:pt x="480275" y="492645"/>
                  </a:lnTo>
                  <a:lnTo>
                    <a:pt x="485178" y="477405"/>
                  </a:lnTo>
                  <a:lnTo>
                    <a:pt x="486879" y="462165"/>
                  </a:lnTo>
                  <a:lnTo>
                    <a:pt x="486879" y="426605"/>
                  </a:lnTo>
                  <a:lnTo>
                    <a:pt x="473202" y="388505"/>
                  </a:lnTo>
                  <a:lnTo>
                    <a:pt x="462165" y="378714"/>
                  </a:lnTo>
                  <a:lnTo>
                    <a:pt x="462165" y="421525"/>
                  </a:lnTo>
                  <a:lnTo>
                    <a:pt x="462165" y="463435"/>
                  </a:lnTo>
                  <a:lnTo>
                    <a:pt x="443420" y="500265"/>
                  </a:lnTo>
                  <a:lnTo>
                    <a:pt x="439966" y="501535"/>
                  </a:lnTo>
                  <a:lnTo>
                    <a:pt x="438251" y="506615"/>
                  </a:lnTo>
                  <a:lnTo>
                    <a:pt x="438251" y="525665"/>
                  </a:lnTo>
                  <a:lnTo>
                    <a:pt x="410972" y="525665"/>
                  </a:lnTo>
                  <a:lnTo>
                    <a:pt x="410972" y="506615"/>
                  </a:lnTo>
                  <a:lnTo>
                    <a:pt x="409244" y="501535"/>
                  </a:lnTo>
                  <a:lnTo>
                    <a:pt x="405892" y="500265"/>
                  </a:lnTo>
                  <a:lnTo>
                    <a:pt x="397916" y="493915"/>
                  </a:lnTo>
                  <a:lnTo>
                    <a:pt x="392023" y="485025"/>
                  </a:lnTo>
                  <a:lnTo>
                    <a:pt x="391350" y="483158"/>
                  </a:lnTo>
                  <a:lnTo>
                    <a:pt x="391350" y="518045"/>
                  </a:lnTo>
                  <a:lnTo>
                    <a:pt x="391350" y="529475"/>
                  </a:lnTo>
                  <a:lnTo>
                    <a:pt x="370941" y="539635"/>
                  </a:lnTo>
                  <a:lnTo>
                    <a:pt x="370078" y="538365"/>
                  </a:lnTo>
                  <a:lnTo>
                    <a:pt x="368363" y="535825"/>
                  </a:lnTo>
                  <a:lnTo>
                    <a:pt x="366649" y="532015"/>
                  </a:lnTo>
                  <a:lnTo>
                    <a:pt x="363207" y="529475"/>
                  </a:lnTo>
                  <a:lnTo>
                    <a:pt x="355727" y="521855"/>
                  </a:lnTo>
                  <a:lnTo>
                    <a:pt x="351320" y="519150"/>
                  </a:lnTo>
                  <a:lnTo>
                    <a:pt x="351320" y="559955"/>
                  </a:lnTo>
                  <a:lnTo>
                    <a:pt x="351320" y="601865"/>
                  </a:lnTo>
                  <a:lnTo>
                    <a:pt x="332562" y="637425"/>
                  </a:lnTo>
                  <a:lnTo>
                    <a:pt x="329120" y="639965"/>
                  </a:lnTo>
                  <a:lnTo>
                    <a:pt x="327393" y="643775"/>
                  </a:lnTo>
                  <a:lnTo>
                    <a:pt x="327393" y="662825"/>
                  </a:lnTo>
                  <a:lnTo>
                    <a:pt x="300126" y="662825"/>
                  </a:lnTo>
                  <a:lnTo>
                    <a:pt x="300126" y="643775"/>
                  </a:lnTo>
                  <a:lnTo>
                    <a:pt x="298462" y="639965"/>
                  </a:lnTo>
                  <a:lnTo>
                    <a:pt x="276275" y="601865"/>
                  </a:lnTo>
                  <a:lnTo>
                    <a:pt x="276275" y="567575"/>
                  </a:lnTo>
                  <a:lnTo>
                    <a:pt x="278231" y="556145"/>
                  </a:lnTo>
                  <a:lnTo>
                    <a:pt x="279006" y="554875"/>
                  </a:lnTo>
                  <a:lnTo>
                    <a:pt x="283629" y="547255"/>
                  </a:lnTo>
                  <a:lnTo>
                    <a:pt x="291744" y="540905"/>
                  </a:lnTo>
                  <a:lnTo>
                    <a:pt x="296786" y="539635"/>
                  </a:lnTo>
                  <a:lnTo>
                    <a:pt x="301840" y="538365"/>
                  </a:lnTo>
                  <a:lnTo>
                    <a:pt x="332562" y="538365"/>
                  </a:lnTo>
                  <a:lnTo>
                    <a:pt x="338493" y="540905"/>
                  </a:lnTo>
                  <a:lnTo>
                    <a:pt x="344449" y="545985"/>
                  </a:lnTo>
                  <a:lnTo>
                    <a:pt x="349592" y="553605"/>
                  </a:lnTo>
                  <a:lnTo>
                    <a:pt x="351320" y="559955"/>
                  </a:lnTo>
                  <a:lnTo>
                    <a:pt x="351320" y="519150"/>
                  </a:lnTo>
                  <a:lnTo>
                    <a:pt x="347459" y="516775"/>
                  </a:lnTo>
                  <a:lnTo>
                    <a:pt x="338531" y="514235"/>
                  </a:lnTo>
                  <a:lnTo>
                    <a:pt x="329120" y="512965"/>
                  </a:lnTo>
                  <a:lnTo>
                    <a:pt x="304419" y="512965"/>
                  </a:lnTo>
                  <a:lnTo>
                    <a:pt x="291655" y="514235"/>
                  </a:lnTo>
                  <a:lnTo>
                    <a:pt x="280416" y="520585"/>
                  </a:lnTo>
                  <a:lnTo>
                    <a:pt x="270929" y="529475"/>
                  </a:lnTo>
                  <a:lnTo>
                    <a:pt x="263448" y="539635"/>
                  </a:lnTo>
                  <a:lnTo>
                    <a:pt x="243039" y="529475"/>
                  </a:lnTo>
                  <a:lnTo>
                    <a:pt x="243039" y="525665"/>
                  </a:lnTo>
                  <a:lnTo>
                    <a:pt x="243039" y="518045"/>
                  </a:lnTo>
                  <a:lnTo>
                    <a:pt x="253009" y="506615"/>
                  </a:lnTo>
                  <a:lnTo>
                    <a:pt x="260819" y="493915"/>
                  </a:lnTo>
                  <a:lnTo>
                    <a:pt x="265925" y="478675"/>
                  </a:lnTo>
                  <a:lnTo>
                    <a:pt x="267741" y="462165"/>
                  </a:lnTo>
                  <a:lnTo>
                    <a:pt x="267741" y="427875"/>
                  </a:lnTo>
                  <a:lnTo>
                    <a:pt x="266687" y="417715"/>
                  </a:lnTo>
                  <a:lnTo>
                    <a:pt x="263715" y="407555"/>
                  </a:lnTo>
                  <a:lnTo>
                    <a:pt x="260286" y="399935"/>
                  </a:lnTo>
                  <a:lnTo>
                    <a:pt x="259143" y="397395"/>
                  </a:lnTo>
                  <a:lnTo>
                    <a:pt x="253288" y="389775"/>
                  </a:lnTo>
                  <a:lnTo>
                    <a:pt x="252107" y="388581"/>
                  </a:lnTo>
                  <a:lnTo>
                    <a:pt x="252107" y="314960"/>
                  </a:lnTo>
                  <a:lnTo>
                    <a:pt x="377063" y="314960"/>
                  </a:lnTo>
                  <a:lnTo>
                    <a:pt x="377063" y="394690"/>
                  </a:lnTo>
                  <a:lnTo>
                    <a:pt x="370395" y="406285"/>
                  </a:lnTo>
                  <a:lnTo>
                    <a:pt x="366649" y="427875"/>
                  </a:lnTo>
                  <a:lnTo>
                    <a:pt x="366649" y="462165"/>
                  </a:lnTo>
                  <a:lnTo>
                    <a:pt x="368350" y="478675"/>
                  </a:lnTo>
                  <a:lnTo>
                    <a:pt x="373253" y="493915"/>
                  </a:lnTo>
                  <a:lnTo>
                    <a:pt x="381025" y="506615"/>
                  </a:lnTo>
                  <a:lnTo>
                    <a:pt x="391350" y="518045"/>
                  </a:lnTo>
                  <a:lnTo>
                    <a:pt x="391350" y="483158"/>
                  </a:lnTo>
                  <a:lnTo>
                    <a:pt x="388378" y="474865"/>
                  </a:lnTo>
                  <a:lnTo>
                    <a:pt x="387121" y="463435"/>
                  </a:lnTo>
                  <a:lnTo>
                    <a:pt x="387121" y="429145"/>
                  </a:lnTo>
                  <a:lnTo>
                    <a:pt x="389089" y="417715"/>
                  </a:lnTo>
                  <a:lnTo>
                    <a:pt x="393319" y="410730"/>
                  </a:lnTo>
                  <a:lnTo>
                    <a:pt x="395897" y="410730"/>
                  </a:lnTo>
                  <a:lnTo>
                    <a:pt x="401002" y="405066"/>
                  </a:lnTo>
                  <a:lnTo>
                    <a:pt x="401002" y="403720"/>
                  </a:lnTo>
                  <a:lnTo>
                    <a:pt x="402590" y="402475"/>
                  </a:lnTo>
                  <a:lnTo>
                    <a:pt x="412699" y="399935"/>
                  </a:lnTo>
                  <a:lnTo>
                    <a:pt x="443420" y="399935"/>
                  </a:lnTo>
                  <a:lnTo>
                    <a:pt x="449351" y="402475"/>
                  </a:lnTo>
                  <a:lnTo>
                    <a:pt x="460451" y="415175"/>
                  </a:lnTo>
                  <a:lnTo>
                    <a:pt x="462165" y="421525"/>
                  </a:lnTo>
                  <a:lnTo>
                    <a:pt x="462165" y="378714"/>
                  </a:lnTo>
                  <a:lnTo>
                    <a:pt x="457441" y="375805"/>
                  </a:lnTo>
                  <a:lnTo>
                    <a:pt x="448525" y="373265"/>
                  </a:lnTo>
                  <a:lnTo>
                    <a:pt x="439115" y="371995"/>
                  </a:lnTo>
                  <a:lnTo>
                    <a:pt x="414413" y="371995"/>
                  </a:lnTo>
                  <a:lnTo>
                    <a:pt x="401002" y="375666"/>
                  </a:lnTo>
                  <a:lnTo>
                    <a:pt x="401002" y="314960"/>
                  </a:lnTo>
                  <a:lnTo>
                    <a:pt x="418122" y="314960"/>
                  </a:lnTo>
                  <a:lnTo>
                    <a:pt x="422427" y="312089"/>
                  </a:lnTo>
                  <a:lnTo>
                    <a:pt x="424154" y="307390"/>
                  </a:lnTo>
                  <a:lnTo>
                    <a:pt x="432447" y="289306"/>
                  </a:lnTo>
                  <a:lnTo>
                    <a:pt x="445935" y="259905"/>
                  </a:lnTo>
                  <a:lnTo>
                    <a:pt x="448957" y="253288"/>
                  </a:lnTo>
                  <a:lnTo>
                    <a:pt x="449821" y="249466"/>
                  </a:lnTo>
                  <a:lnTo>
                    <a:pt x="448094" y="239991"/>
                  </a:lnTo>
                  <a:lnTo>
                    <a:pt x="445503" y="236232"/>
                  </a:lnTo>
                  <a:lnTo>
                    <a:pt x="443001" y="234327"/>
                  </a:lnTo>
                  <a:lnTo>
                    <a:pt x="418122" y="234327"/>
                  </a:lnTo>
                  <a:lnTo>
                    <a:pt x="418122" y="259905"/>
                  </a:lnTo>
                  <a:lnTo>
                    <a:pt x="405320" y="289306"/>
                  </a:lnTo>
                  <a:lnTo>
                    <a:pt x="240474" y="289306"/>
                  </a:lnTo>
                  <a:lnTo>
                    <a:pt x="240474" y="421525"/>
                  </a:lnTo>
                  <a:lnTo>
                    <a:pt x="240474" y="463435"/>
                  </a:lnTo>
                  <a:lnTo>
                    <a:pt x="221703" y="500265"/>
                  </a:lnTo>
                  <a:lnTo>
                    <a:pt x="218262" y="501535"/>
                  </a:lnTo>
                  <a:lnTo>
                    <a:pt x="216611" y="506615"/>
                  </a:lnTo>
                  <a:lnTo>
                    <a:pt x="216611" y="525665"/>
                  </a:lnTo>
                  <a:lnTo>
                    <a:pt x="189331" y="525665"/>
                  </a:lnTo>
                  <a:lnTo>
                    <a:pt x="189331" y="506615"/>
                  </a:lnTo>
                  <a:lnTo>
                    <a:pt x="187617" y="501535"/>
                  </a:lnTo>
                  <a:lnTo>
                    <a:pt x="165417" y="463435"/>
                  </a:lnTo>
                  <a:lnTo>
                    <a:pt x="165417" y="429145"/>
                  </a:lnTo>
                  <a:lnTo>
                    <a:pt x="167373" y="417715"/>
                  </a:lnTo>
                  <a:lnTo>
                    <a:pt x="172770" y="408825"/>
                  </a:lnTo>
                  <a:lnTo>
                    <a:pt x="180886" y="402475"/>
                  </a:lnTo>
                  <a:lnTo>
                    <a:pt x="190982" y="399935"/>
                  </a:lnTo>
                  <a:lnTo>
                    <a:pt x="221703" y="399935"/>
                  </a:lnTo>
                  <a:lnTo>
                    <a:pt x="227647" y="402475"/>
                  </a:lnTo>
                  <a:lnTo>
                    <a:pt x="228104" y="402958"/>
                  </a:lnTo>
                  <a:lnTo>
                    <a:pt x="228104" y="405066"/>
                  </a:lnTo>
                  <a:lnTo>
                    <a:pt x="234137" y="410730"/>
                  </a:lnTo>
                  <a:lnTo>
                    <a:pt x="235191" y="410730"/>
                  </a:lnTo>
                  <a:lnTo>
                    <a:pt x="238747" y="415175"/>
                  </a:lnTo>
                  <a:lnTo>
                    <a:pt x="240474" y="421525"/>
                  </a:lnTo>
                  <a:lnTo>
                    <a:pt x="240474" y="289306"/>
                  </a:lnTo>
                  <a:lnTo>
                    <a:pt x="221259" y="289306"/>
                  </a:lnTo>
                  <a:lnTo>
                    <a:pt x="208394" y="259905"/>
                  </a:lnTo>
                  <a:lnTo>
                    <a:pt x="418122" y="259905"/>
                  </a:lnTo>
                  <a:lnTo>
                    <a:pt x="418122" y="234327"/>
                  </a:lnTo>
                  <a:lnTo>
                    <a:pt x="400151" y="234327"/>
                  </a:lnTo>
                  <a:lnTo>
                    <a:pt x="400151" y="208673"/>
                  </a:lnTo>
                  <a:lnTo>
                    <a:pt x="398741" y="197599"/>
                  </a:lnTo>
                  <a:lnTo>
                    <a:pt x="377063" y="172085"/>
                  </a:lnTo>
                  <a:lnTo>
                    <a:pt x="377063" y="203009"/>
                  </a:lnTo>
                  <a:lnTo>
                    <a:pt x="377063" y="234327"/>
                  </a:lnTo>
                  <a:lnTo>
                    <a:pt x="252107" y="234327"/>
                  </a:lnTo>
                  <a:lnTo>
                    <a:pt x="252107" y="208673"/>
                  </a:lnTo>
                  <a:lnTo>
                    <a:pt x="251256" y="208673"/>
                  </a:lnTo>
                  <a:lnTo>
                    <a:pt x="251256" y="203009"/>
                  </a:lnTo>
                  <a:lnTo>
                    <a:pt x="254622" y="198234"/>
                  </a:lnTo>
                  <a:lnTo>
                    <a:pt x="258940" y="195440"/>
                  </a:lnTo>
                  <a:lnTo>
                    <a:pt x="278650" y="185000"/>
                  </a:lnTo>
                  <a:lnTo>
                    <a:pt x="297484" y="205879"/>
                  </a:lnTo>
                  <a:lnTo>
                    <a:pt x="301726" y="209626"/>
                  </a:lnTo>
                  <a:lnTo>
                    <a:pt x="307759" y="213448"/>
                  </a:lnTo>
                  <a:lnTo>
                    <a:pt x="320560" y="213448"/>
                  </a:lnTo>
                  <a:lnTo>
                    <a:pt x="325729" y="211543"/>
                  </a:lnTo>
                  <a:lnTo>
                    <a:pt x="331698" y="205879"/>
                  </a:lnTo>
                  <a:lnTo>
                    <a:pt x="347268" y="187794"/>
                  </a:lnTo>
                  <a:lnTo>
                    <a:pt x="349669" y="185000"/>
                  </a:lnTo>
                  <a:lnTo>
                    <a:pt x="370230" y="195440"/>
                  </a:lnTo>
                  <a:lnTo>
                    <a:pt x="374472" y="198234"/>
                  </a:lnTo>
                  <a:lnTo>
                    <a:pt x="377063" y="203009"/>
                  </a:lnTo>
                  <a:lnTo>
                    <a:pt x="377063" y="172085"/>
                  </a:lnTo>
                  <a:lnTo>
                    <a:pt x="350532" y="156476"/>
                  </a:lnTo>
                  <a:lnTo>
                    <a:pt x="350532" y="148920"/>
                  </a:lnTo>
                  <a:lnTo>
                    <a:pt x="350532" y="136563"/>
                  </a:lnTo>
                  <a:lnTo>
                    <a:pt x="373634" y="98069"/>
                  </a:lnTo>
                  <a:lnTo>
                    <a:pt x="375348" y="54978"/>
                  </a:lnTo>
                  <a:lnTo>
                    <a:pt x="371551" y="33578"/>
                  </a:lnTo>
                  <a:lnTo>
                    <a:pt x="367347" y="26543"/>
                  </a:lnTo>
                  <a:lnTo>
                    <a:pt x="361111" y="16103"/>
                  </a:lnTo>
                  <a:lnTo>
                    <a:pt x="351396" y="8839"/>
                  </a:lnTo>
                  <a:lnTo>
                    <a:pt x="351396" y="54978"/>
                  </a:lnTo>
                  <a:lnTo>
                    <a:pt x="351396" y="82550"/>
                  </a:lnTo>
                  <a:lnTo>
                    <a:pt x="348399" y="98907"/>
                  </a:lnTo>
                  <a:lnTo>
                    <a:pt x="340271" y="111823"/>
                  </a:lnTo>
                  <a:lnTo>
                    <a:pt x="329971" y="119113"/>
                  </a:lnTo>
                  <a:lnTo>
                    <a:pt x="329971" y="169786"/>
                  </a:lnTo>
                  <a:lnTo>
                    <a:pt x="314591" y="187794"/>
                  </a:lnTo>
                  <a:lnTo>
                    <a:pt x="312864" y="187794"/>
                  </a:lnTo>
                  <a:lnTo>
                    <a:pt x="310476" y="185000"/>
                  </a:lnTo>
                  <a:lnTo>
                    <a:pt x="297484" y="169786"/>
                  </a:lnTo>
                  <a:lnTo>
                    <a:pt x="299135" y="166039"/>
                  </a:lnTo>
                  <a:lnTo>
                    <a:pt x="299999" y="161264"/>
                  </a:lnTo>
                  <a:lnTo>
                    <a:pt x="299999" y="148920"/>
                  </a:lnTo>
                  <a:lnTo>
                    <a:pt x="304304" y="149872"/>
                  </a:lnTo>
                  <a:lnTo>
                    <a:pt x="321424" y="149872"/>
                  </a:lnTo>
                  <a:lnTo>
                    <a:pt x="325729" y="148920"/>
                  </a:lnTo>
                  <a:lnTo>
                    <a:pt x="325729" y="156476"/>
                  </a:lnTo>
                  <a:lnTo>
                    <a:pt x="327380" y="161264"/>
                  </a:lnTo>
                  <a:lnTo>
                    <a:pt x="328244" y="165087"/>
                  </a:lnTo>
                  <a:lnTo>
                    <a:pt x="329971" y="169786"/>
                  </a:lnTo>
                  <a:lnTo>
                    <a:pt x="329971" y="119113"/>
                  </a:lnTo>
                  <a:lnTo>
                    <a:pt x="328282" y="120294"/>
                  </a:lnTo>
                  <a:lnTo>
                    <a:pt x="313728" y="123342"/>
                  </a:lnTo>
                  <a:lnTo>
                    <a:pt x="312788" y="123431"/>
                  </a:lnTo>
                  <a:lnTo>
                    <a:pt x="310857" y="123431"/>
                  </a:lnTo>
                  <a:lnTo>
                    <a:pt x="297307" y="120218"/>
                  </a:lnTo>
                  <a:lnTo>
                    <a:pt x="286245" y="111467"/>
                  </a:lnTo>
                  <a:lnTo>
                    <a:pt x="278790" y="98475"/>
                  </a:lnTo>
                  <a:lnTo>
                    <a:pt x="276047" y="82550"/>
                  </a:lnTo>
                  <a:lnTo>
                    <a:pt x="276047" y="54978"/>
                  </a:lnTo>
                  <a:lnTo>
                    <a:pt x="278015" y="44145"/>
                  </a:lnTo>
                  <a:lnTo>
                    <a:pt x="283438" y="35090"/>
                  </a:lnTo>
                  <a:lnTo>
                    <a:pt x="291579" y="28854"/>
                  </a:lnTo>
                  <a:lnTo>
                    <a:pt x="301726" y="26543"/>
                  </a:lnTo>
                  <a:lnTo>
                    <a:pt x="325729" y="26543"/>
                  </a:lnTo>
                  <a:lnTo>
                    <a:pt x="335508" y="28854"/>
                  </a:lnTo>
                  <a:lnTo>
                    <a:pt x="343687" y="35090"/>
                  </a:lnTo>
                  <a:lnTo>
                    <a:pt x="349313" y="44145"/>
                  </a:lnTo>
                  <a:lnTo>
                    <a:pt x="351396" y="54978"/>
                  </a:lnTo>
                  <a:lnTo>
                    <a:pt x="351396" y="8839"/>
                  </a:lnTo>
                  <a:lnTo>
                    <a:pt x="345376" y="4330"/>
                  </a:lnTo>
                  <a:lnTo>
                    <a:pt x="325729" y="0"/>
                  </a:lnTo>
                  <a:lnTo>
                    <a:pt x="301726" y="0"/>
                  </a:lnTo>
                  <a:lnTo>
                    <a:pt x="282409" y="4203"/>
                  </a:lnTo>
                  <a:lnTo>
                    <a:pt x="266649" y="15786"/>
                  </a:lnTo>
                  <a:lnTo>
                    <a:pt x="256006" y="33210"/>
                  </a:lnTo>
                  <a:lnTo>
                    <a:pt x="252107" y="54978"/>
                  </a:lnTo>
                  <a:lnTo>
                    <a:pt x="252209" y="82550"/>
                  </a:lnTo>
                  <a:lnTo>
                    <a:pt x="253822" y="97942"/>
                  </a:lnTo>
                  <a:lnTo>
                    <a:pt x="258737" y="112661"/>
                  </a:lnTo>
                  <a:lnTo>
                    <a:pt x="266547" y="125603"/>
                  </a:lnTo>
                  <a:lnTo>
                    <a:pt x="276910" y="136563"/>
                  </a:lnTo>
                  <a:lnTo>
                    <a:pt x="276910" y="156476"/>
                  </a:lnTo>
                  <a:lnTo>
                    <a:pt x="239153" y="179755"/>
                  </a:lnTo>
                  <a:lnTo>
                    <a:pt x="227228" y="208673"/>
                  </a:lnTo>
                  <a:lnTo>
                    <a:pt x="227228" y="234327"/>
                  </a:lnTo>
                  <a:lnTo>
                    <a:pt x="185318" y="234327"/>
                  </a:lnTo>
                  <a:lnTo>
                    <a:pt x="182727" y="236232"/>
                  </a:lnTo>
                  <a:lnTo>
                    <a:pt x="180149" y="239991"/>
                  </a:lnTo>
                  <a:lnTo>
                    <a:pt x="178485" y="243814"/>
                  </a:lnTo>
                  <a:lnTo>
                    <a:pt x="178485" y="248513"/>
                  </a:lnTo>
                  <a:lnTo>
                    <a:pt x="180149" y="253288"/>
                  </a:lnTo>
                  <a:lnTo>
                    <a:pt x="205028" y="307390"/>
                  </a:lnTo>
                  <a:lnTo>
                    <a:pt x="206743" y="312089"/>
                  </a:lnTo>
                  <a:lnTo>
                    <a:pt x="210997" y="314960"/>
                  </a:lnTo>
                  <a:lnTo>
                    <a:pt x="228104" y="314960"/>
                  </a:lnTo>
                  <a:lnTo>
                    <a:pt x="228104" y="374484"/>
                  </a:lnTo>
                  <a:lnTo>
                    <a:pt x="219125" y="373265"/>
                  </a:lnTo>
                  <a:lnTo>
                    <a:pt x="195275" y="373265"/>
                  </a:lnTo>
                  <a:lnTo>
                    <a:pt x="176161" y="378345"/>
                  </a:lnTo>
                  <a:lnTo>
                    <a:pt x="160731" y="389775"/>
                  </a:lnTo>
                  <a:lnTo>
                    <a:pt x="150406" y="407555"/>
                  </a:lnTo>
                  <a:lnTo>
                    <a:pt x="146646" y="429145"/>
                  </a:lnTo>
                  <a:lnTo>
                    <a:pt x="146646" y="463435"/>
                  </a:lnTo>
                  <a:lnTo>
                    <a:pt x="148475" y="479945"/>
                  </a:lnTo>
                  <a:lnTo>
                    <a:pt x="153593" y="495185"/>
                  </a:lnTo>
                  <a:lnTo>
                    <a:pt x="161429" y="507885"/>
                  </a:lnTo>
                  <a:lnTo>
                    <a:pt x="171437" y="519315"/>
                  </a:lnTo>
                  <a:lnTo>
                    <a:pt x="171437" y="530745"/>
                  </a:lnTo>
                  <a:lnTo>
                    <a:pt x="150952" y="540905"/>
                  </a:lnTo>
                  <a:lnTo>
                    <a:pt x="149809" y="538365"/>
                  </a:lnTo>
                  <a:lnTo>
                    <a:pt x="149237" y="537095"/>
                  </a:lnTo>
                  <a:lnTo>
                    <a:pt x="146646" y="533285"/>
                  </a:lnTo>
                  <a:lnTo>
                    <a:pt x="144145" y="529475"/>
                  </a:lnTo>
                  <a:lnTo>
                    <a:pt x="136296" y="523125"/>
                  </a:lnTo>
                  <a:lnTo>
                    <a:pt x="129616" y="519023"/>
                  </a:lnTo>
                  <a:lnTo>
                    <a:pt x="129616" y="559955"/>
                  </a:lnTo>
                  <a:lnTo>
                    <a:pt x="129616" y="601865"/>
                  </a:lnTo>
                  <a:lnTo>
                    <a:pt x="110845" y="637425"/>
                  </a:lnTo>
                  <a:lnTo>
                    <a:pt x="107480" y="639965"/>
                  </a:lnTo>
                  <a:lnTo>
                    <a:pt x="105765" y="643775"/>
                  </a:lnTo>
                  <a:lnTo>
                    <a:pt x="105765" y="662825"/>
                  </a:lnTo>
                  <a:lnTo>
                    <a:pt x="78486" y="662825"/>
                  </a:lnTo>
                  <a:lnTo>
                    <a:pt x="78486" y="643775"/>
                  </a:lnTo>
                  <a:lnTo>
                    <a:pt x="76758" y="639965"/>
                  </a:lnTo>
                  <a:lnTo>
                    <a:pt x="54559" y="601865"/>
                  </a:lnTo>
                  <a:lnTo>
                    <a:pt x="54559" y="567575"/>
                  </a:lnTo>
                  <a:lnTo>
                    <a:pt x="56515" y="556145"/>
                  </a:lnTo>
                  <a:lnTo>
                    <a:pt x="61925" y="547255"/>
                  </a:lnTo>
                  <a:lnTo>
                    <a:pt x="70065" y="540905"/>
                  </a:lnTo>
                  <a:lnTo>
                    <a:pt x="80200" y="538365"/>
                  </a:lnTo>
                  <a:lnTo>
                    <a:pt x="110845" y="538365"/>
                  </a:lnTo>
                  <a:lnTo>
                    <a:pt x="116865" y="540905"/>
                  </a:lnTo>
                  <a:lnTo>
                    <a:pt x="122809" y="545985"/>
                  </a:lnTo>
                  <a:lnTo>
                    <a:pt x="127889" y="553605"/>
                  </a:lnTo>
                  <a:lnTo>
                    <a:pt x="129616" y="559955"/>
                  </a:lnTo>
                  <a:lnTo>
                    <a:pt x="129616" y="519023"/>
                  </a:lnTo>
                  <a:lnTo>
                    <a:pt x="128041" y="518045"/>
                  </a:lnTo>
                  <a:lnTo>
                    <a:pt x="119291" y="515505"/>
                  </a:lnTo>
                  <a:lnTo>
                    <a:pt x="109994" y="514235"/>
                  </a:lnTo>
                  <a:lnTo>
                    <a:pt x="85280" y="514235"/>
                  </a:lnTo>
                  <a:lnTo>
                    <a:pt x="66675" y="519315"/>
                  </a:lnTo>
                  <a:lnTo>
                    <a:pt x="51498" y="530745"/>
                  </a:lnTo>
                  <a:lnTo>
                    <a:pt x="41275" y="548525"/>
                  </a:lnTo>
                  <a:lnTo>
                    <a:pt x="37528" y="568845"/>
                  </a:lnTo>
                  <a:lnTo>
                    <a:pt x="37528" y="604405"/>
                  </a:lnTo>
                  <a:lnTo>
                    <a:pt x="39217" y="619645"/>
                  </a:lnTo>
                  <a:lnTo>
                    <a:pt x="44030" y="634885"/>
                  </a:lnTo>
                  <a:lnTo>
                    <a:pt x="51562" y="648855"/>
                  </a:lnTo>
                  <a:lnTo>
                    <a:pt x="61442" y="659015"/>
                  </a:lnTo>
                  <a:lnTo>
                    <a:pt x="61442" y="671715"/>
                  </a:lnTo>
                  <a:lnTo>
                    <a:pt x="18364" y="694575"/>
                  </a:lnTo>
                  <a:lnTo>
                    <a:pt x="0" y="736485"/>
                  </a:lnTo>
                  <a:lnTo>
                    <a:pt x="0" y="826655"/>
                  </a:lnTo>
                  <a:lnTo>
                    <a:pt x="5143" y="831735"/>
                  </a:lnTo>
                  <a:lnTo>
                    <a:pt x="17907" y="831735"/>
                  </a:lnTo>
                  <a:lnTo>
                    <a:pt x="23050" y="826655"/>
                  </a:lnTo>
                  <a:lnTo>
                    <a:pt x="23050" y="736485"/>
                  </a:lnTo>
                  <a:lnTo>
                    <a:pt x="24257" y="727595"/>
                  </a:lnTo>
                  <a:lnTo>
                    <a:pt x="27622" y="719975"/>
                  </a:lnTo>
                  <a:lnTo>
                    <a:pt x="32753" y="713625"/>
                  </a:lnTo>
                  <a:lnTo>
                    <a:pt x="39243" y="709815"/>
                  </a:lnTo>
                  <a:lnTo>
                    <a:pt x="75895" y="693305"/>
                  </a:lnTo>
                  <a:lnTo>
                    <a:pt x="120230" y="693305"/>
                  </a:lnTo>
                  <a:lnTo>
                    <a:pt x="156895" y="709815"/>
                  </a:lnTo>
                  <a:lnTo>
                    <a:pt x="172224" y="736485"/>
                  </a:lnTo>
                  <a:lnTo>
                    <a:pt x="172224" y="826655"/>
                  </a:lnTo>
                  <a:lnTo>
                    <a:pt x="178231" y="831735"/>
                  </a:lnTo>
                  <a:lnTo>
                    <a:pt x="190982" y="831735"/>
                  </a:lnTo>
                  <a:lnTo>
                    <a:pt x="196138" y="826655"/>
                  </a:lnTo>
                  <a:lnTo>
                    <a:pt x="196138" y="736485"/>
                  </a:lnTo>
                  <a:lnTo>
                    <a:pt x="193979" y="719975"/>
                  </a:lnTo>
                  <a:lnTo>
                    <a:pt x="187807" y="706005"/>
                  </a:lnTo>
                  <a:lnTo>
                    <a:pt x="178130" y="693305"/>
                  </a:lnTo>
                  <a:lnTo>
                    <a:pt x="165417" y="685685"/>
                  </a:lnTo>
                  <a:lnTo>
                    <a:pt x="133908" y="671715"/>
                  </a:lnTo>
                  <a:lnTo>
                    <a:pt x="133908" y="662825"/>
                  </a:lnTo>
                  <a:lnTo>
                    <a:pt x="133908" y="659015"/>
                  </a:lnTo>
                  <a:lnTo>
                    <a:pt x="144233" y="648855"/>
                  </a:lnTo>
                  <a:lnTo>
                    <a:pt x="152006" y="634885"/>
                  </a:lnTo>
                  <a:lnTo>
                    <a:pt x="156908" y="619645"/>
                  </a:lnTo>
                  <a:lnTo>
                    <a:pt x="158610" y="604405"/>
                  </a:lnTo>
                  <a:lnTo>
                    <a:pt x="158610" y="567575"/>
                  </a:lnTo>
                  <a:lnTo>
                    <a:pt x="186753" y="554875"/>
                  </a:lnTo>
                  <a:lnTo>
                    <a:pt x="231089" y="554875"/>
                  </a:lnTo>
                  <a:lnTo>
                    <a:pt x="259219" y="567575"/>
                  </a:lnTo>
                  <a:lnTo>
                    <a:pt x="259219" y="604405"/>
                  </a:lnTo>
                  <a:lnTo>
                    <a:pt x="260921" y="619645"/>
                  </a:lnTo>
                  <a:lnTo>
                    <a:pt x="265722" y="634885"/>
                  </a:lnTo>
                  <a:lnTo>
                    <a:pt x="273240" y="648855"/>
                  </a:lnTo>
                  <a:lnTo>
                    <a:pt x="283070" y="659015"/>
                  </a:lnTo>
                  <a:lnTo>
                    <a:pt x="283070" y="671715"/>
                  </a:lnTo>
                  <a:lnTo>
                    <a:pt x="240068" y="694575"/>
                  </a:lnTo>
                  <a:lnTo>
                    <a:pt x="221703" y="736485"/>
                  </a:lnTo>
                  <a:lnTo>
                    <a:pt x="221703" y="826655"/>
                  </a:lnTo>
                  <a:lnTo>
                    <a:pt x="226783" y="831735"/>
                  </a:lnTo>
                  <a:lnTo>
                    <a:pt x="239598" y="831735"/>
                  </a:lnTo>
                  <a:lnTo>
                    <a:pt x="244690" y="826655"/>
                  </a:lnTo>
                  <a:lnTo>
                    <a:pt x="244690" y="736485"/>
                  </a:lnTo>
                  <a:lnTo>
                    <a:pt x="245910" y="727595"/>
                  </a:lnTo>
                  <a:lnTo>
                    <a:pt x="249301" y="719975"/>
                  </a:lnTo>
                  <a:lnTo>
                    <a:pt x="254457" y="713625"/>
                  </a:lnTo>
                  <a:lnTo>
                    <a:pt x="260946" y="709815"/>
                  </a:lnTo>
                  <a:lnTo>
                    <a:pt x="297611" y="693305"/>
                  </a:lnTo>
                  <a:lnTo>
                    <a:pt x="341947" y="693305"/>
                  </a:lnTo>
                  <a:lnTo>
                    <a:pt x="378599" y="709815"/>
                  </a:lnTo>
                  <a:lnTo>
                    <a:pt x="393928" y="736485"/>
                  </a:lnTo>
                  <a:lnTo>
                    <a:pt x="393928" y="826655"/>
                  </a:lnTo>
                  <a:lnTo>
                    <a:pt x="399872" y="831735"/>
                  </a:lnTo>
                  <a:lnTo>
                    <a:pt x="412699" y="831735"/>
                  </a:lnTo>
                  <a:lnTo>
                    <a:pt x="417779" y="826655"/>
                  </a:lnTo>
                  <a:lnTo>
                    <a:pt x="417779" y="736485"/>
                  </a:lnTo>
                  <a:lnTo>
                    <a:pt x="415620" y="719975"/>
                  </a:lnTo>
                  <a:lnTo>
                    <a:pt x="409486" y="706005"/>
                  </a:lnTo>
                  <a:lnTo>
                    <a:pt x="399834" y="693305"/>
                  </a:lnTo>
                  <a:lnTo>
                    <a:pt x="387121" y="685685"/>
                  </a:lnTo>
                  <a:lnTo>
                    <a:pt x="355549" y="671715"/>
                  </a:lnTo>
                  <a:lnTo>
                    <a:pt x="355549" y="662825"/>
                  </a:lnTo>
                  <a:lnTo>
                    <a:pt x="355549" y="659015"/>
                  </a:lnTo>
                  <a:lnTo>
                    <a:pt x="365912" y="648855"/>
                  </a:lnTo>
                  <a:lnTo>
                    <a:pt x="373710" y="634885"/>
                  </a:lnTo>
                  <a:lnTo>
                    <a:pt x="378612" y="619645"/>
                  </a:lnTo>
                  <a:lnTo>
                    <a:pt x="380314" y="604405"/>
                  </a:lnTo>
                  <a:lnTo>
                    <a:pt x="380314" y="567575"/>
                  </a:lnTo>
                  <a:lnTo>
                    <a:pt x="408393" y="554875"/>
                  </a:lnTo>
                  <a:lnTo>
                    <a:pt x="452793" y="554875"/>
                  </a:lnTo>
                  <a:lnTo>
                    <a:pt x="480860" y="567575"/>
                  </a:lnTo>
                  <a:lnTo>
                    <a:pt x="480860" y="604405"/>
                  </a:lnTo>
                  <a:lnTo>
                    <a:pt x="482549" y="619645"/>
                  </a:lnTo>
                  <a:lnTo>
                    <a:pt x="487375" y="634885"/>
                  </a:lnTo>
                  <a:lnTo>
                    <a:pt x="494906" y="648855"/>
                  </a:lnTo>
                  <a:lnTo>
                    <a:pt x="504786" y="659015"/>
                  </a:lnTo>
                  <a:lnTo>
                    <a:pt x="504786" y="671715"/>
                  </a:lnTo>
                  <a:lnTo>
                    <a:pt x="461721" y="694575"/>
                  </a:lnTo>
                  <a:lnTo>
                    <a:pt x="443420" y="736485"/>
                  </a:lnTo>
                  <a:lnTo>
                    <a:pt x="443420" y="826655"/>
                  </a:lnTo>
                  <a:lnTo>
                    <a:pt x="448500" y="831735"/>
                  </a:lnTo>
                  <a:lnTo>
                    <a:pt x="461314" y="831735"/>
                  </a:lnTo>
                  <a:lnTo>
                    <a:pt x="466394" y="826655"/>
                  </a:lnTo>
                  <a:lnTo>
                    <a:pt x="466394" y="736485"/>
                  </a:lnTo>
                  <a:lnTo>
                    <a:pt x="467614" y="727595"/>
                  </a:lnTo>
                  <a:lnTo>
                    <a:pt x="470979" y="719975"/>
                  </a:lnTo>
                  <a:lnTo>
                    <a:pt x="476097" y="713625"/>
                  </a:lnTo>
                  <a:lnTo>
                    <a:pt x="482587" y="709815"/>
                  </a:lnTo>
                  <a:lnTo>
                    <a:pt x="519252" y="693305"/>
                  </a:lnTo>
                  <a:lnTo>
                    <a:pt x="563575" y="693305"/>
                  </a:lnTo>
                  <a:lnTo>
                    <a:pt x="600240" y="709815"/>
                  </a:lnTo>
                  <a:lnTo>
                    <a:pt x="615645" y="736485"/>
                  </a:lnTo>
                  <a:lnTo>
                    <a:pt x="615645" y="826655"/>
                  </a:lnTo>
                  <a:lnTo>
                    <a:pt x="621576" y="831735"/>
                  </a:lnTo>
                  <a:lnTo>
                    <a:pt x="634390" y="831735"/>
                  </a:lnTo>
                  <a:lnTo>
                    <a:pt x="639483" y="826655"/>
                  </a:lnTo>
                  <a:lnTo>
                    <a:pt x="639483" y="736485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95116" y="6982405"/>
              <a:ext cx="16070580" cy="0"/>
            </a:xfrm>
            <a:custGeom>
              <a:avLst/>
              <a:gdLst/>
              <a:ahLst/>
              <a:cxnLst/>
              <a:rect l="l" t="t" r="r" b="b"/>
              <a:pathLst>
                <a:path w="16070580">
                  <a:moveTo>
                    <a:pt x="0" y="0"/>
                  </a:moveTo>
                  <a:lnTo>
                    <a:pt x="16070055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87036" y="6969840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74146" y="6963557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173390" y="6976122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90090" y="6983661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0262" y="7433491"/>
              <a:ext cx="1788008" cy="154424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451622" y="7454851"/>
              <a:ext cx="1700530" cy="1456690"/>
            </a:xfrm>
            <a:custGeom>
              <a:avLst/>
              <a:gdLst/>
              <a:ahLst/>
              <a:cxnLst/>
              <a:rect l="l" t="t" r="r" b="b"/>
              <a:pathLst>
                <a:path w="1700529" h="1456690">
                  <a:moveTo>
                    <a:pt x="1700052" y="0"/>
                  </a:moveTo>
                  <a:lnTo>
                    <a:pt x="0" y="0"/>
                  </a:lnTo>
                  <a:lnTo>
                    <a:pt x="0" y="1456290"/>
                  </a:lnTo>
                  <a:lnTo>
                    <a:pt x="1700052" y="1456290"/>
                  </a:lnTo>
                  <a:lnTo>
                    <a:pt x="1700052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7006" y="7441030"/>
              <a:ext cx="1684974" cy="152916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78367" y="7462390"/>
              <a:ext cx="1597025" cy="1441450"/>
            </a:xfrm>
            <a:custGeom>
              <a:avLst/>
              <a:gdLst/>
              <a:ahLst/>
              <a:cxnLst/>
              <a:rect l="l" t="t" r="r" b="b"/>
              <a:pathLst>
                <a:path w="1597025" h="1441450">
                  <a:moveTo>
                    <a:pt x="1597019" y="0"/>
                  </a:moveTo>
                  <a:lnTo>
                    <a:pt x="0" y="0"/>
                  </a:lnTo>
                  <a:lnTo>
                    <a:pt x="0" y="1441212"/>
                  </a:lnTo>
                  <a:lnTo>
                    <a:pt x="1597019" y="1441212"/>
                  </a:lnTo>
                  <a:lnTo>
                    <a:pt x="1597019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81974" y="7433491"/>
              <a:ext cx="1702565" cy="154424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403334" y="7454851"/>
              <a:ext cx="1614805" cy="1456690"/>
            </a:xfrm>
            <a:custGeom>
              <a:avLst/>
              <a:gdLst/>
              <a:ahLst/>
              <a:cxnLst/>
              <a:rect l="l" t="t" r="r" b="b"/>
              <a:pathLst>
                <a:path w="1614804" h="1456690">
                  <a:moveTo>
                    <a:pt x="1614610" y="0"/>
                  </a:moveTo>
                  <a:lnTo>
                    <a:pt x="0" y="0"/>
                  </a:lnTo>
                  <a:lnTo>
                    <a:pt x="0" y="1456290"/>
                  </a:lnTo>
                  <a:lnTo>
                    <a:pt x="1614610" y="1456290"/>
                  </a:lnTo>
                  <a:lnTo>
                    <a:pt x="1614610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05685" y="7467416"/>
              <a:ext cx="1746542" cy="154424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327045" y="7488777"/>
              <a:ext cx="1658620" cy="1456690"/>
            </a:xfrm>
            <a:custGeom>
              <a:avLst/>
              <a:gdLst/>
              <a:ahLst/>
              <a:cxnLst/>
              <a:rect l="l" t="t" r="r" b="b"/>
              <a:pathLst>
                <a:path w="1658620" h="1456690">
                  <a:moveTo>
                    <a:pt x="1658588" y="0"/>
                  </a:moveTo>
                  <a:lnTo>
                    <a:pt x="0" y="0"/>
                  </a:lnTo>
                  <a:lnTo>
                    <a:pt x="0" y="1456290"/>
                  </a:lnTo>
                  <a:lnTo>
                    <a:pt x="1658588" y="1456290"/>
                  </a:lnTo>
                  <a:lnTo>
                    <a:pt x="1658588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08556" y="7419669"/>
              <a:ext cx="1750313" cy="157188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329916" y="7441030"/>
              <a:ext cx="1662430" cy="1483995"/>
            </a:xfrm>
            <a:custGeom>
              <a:avLst/>
              <a:gdLst/>
              <a:ahLst/>
              <a:cxnLst/>
              <a:rect l="l" t="t" r="r" b="b"/>
              <a:pathLst>
                <a:path w="1662429" h="1483995">
                  <a:moveTo>
                    <a:pt x="1662357" y="0"/>
                  </a:moveTo>
                  <a:lnTo>
                    <a:pt x="0" y="0"/>
                  </a:lnTo>
                  <a:lnTo>
                    <a:pt x="0" y="1483933"/>
                  </a:lnTo>
                  <a:lnTo>
                    <a:pt x="1662357" y="1483933"/>
                  </a:lnTo>
                  <a:lnTo>
                    <a:pt x="1662357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297606" y="7413386"/>
              <a:ext cx="1740260" cy="158445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318966" y="7434747"/>
              <a:ext cx="1652905" cy="1496695"/>
            </a:xfrm>
            <a:custGeom>
              <a:avLst/>
              <a:gdLst/>
              <a:ahLst/>
              <a:cxnLst/>
              <a:rect l="l" t="t" r="r" b="b"/>
              <a:pathLst>
                <a:path w="1652905" h="1496695">
                  <a:moveTo>
                    <a:pt x="1652305" y="0"/>
                  </a:moveTo>
                  <a:lnTo>
                    <a:pt x="0" y="0"/>
                  </a:lnTo>
                  <a:lnTo>
                    <a:pt x="0" y="1496498"/>
                  </a:lnTo>
                  <a:lnTo>
                    <a:pt x="1652305" y="1496498"/>
                  </a:lnTo>
                  <a:lnTo>
                    <a:pt x="1652305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76603" y="7399565"/>
              <a:ext cx="1702565" cy="161209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297963" y="7420926"/>
              <a:ext cx="1614805" cy="1524635"/>
            </a:xfrm>
            <a:custGeom>
              <a:avLst/>
              <a:gdLst/>
              <a:ahLst/>
              <a:cxnLst/>
              <a:rect l="l" t="t" r="r" b="b"/>
              <a:pathLst>
                <a:path w="1614805" h="1524634">
                  <a:moveTo>
                    <a:pt x="1614610" y="0"/>
                  </a:moveTo>
                  <a:lnTo>
                    <a:pt x="0" y="0"/>
                  </a:lnTo>
                  <a:lnTo>
                    <a:pt x="0" y="1524142"/>
                  </a:lnTo>
                  <a:lnTo>
                    <a:pt x="1614610" y="1524142"/>
                  </a:lnTo>
                  <a:lnTo>
                    <a:pt x="1614610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86467" y="10253879"/>
            <a:ext cx="2800350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1106805" algn="l"/>
                <a:tab pos="1576705" algn="l"/>
                <a:tab pos="1843405" algn="l"/>
                <a:tab pos="2332990" algn="l"/>
                <a:tab pos="2656205" algn="l"/>
              </a:tabLst>
            </a:pPr>
            <a:r>
              <a:rPr sz="1300" spc="-10" dirty="0">
                <a:solidFill>
                  <a:srgbClr val="DADADA"/>
                </a:solidFill>
                <a:latin typeface="Arial MT"/>
                <a:cs typeface="Arial MT"/>
              </a:rPr>
              <a:t>*Únicamente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	</a:t>
            </a:r>
            <a:r>
              <a:rPr sz="1300" spc="-20" dirty="0">
                <a:solidFill>
                  <a:srgbClr val="DADADA"/>
                </a:solidFill>
                <a:latin typeface="Arial MT"/>
                <a:cs typeface="Arial MT"/>
              </a:rPr>
              <a:t>para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	</a:t>
            </a:r>
            <a:r>
              <a:rPr sz="1300" spc="-25" dirty="0">
                <a:solidFill>
                  <a:srgbClr val="DADADA"/>
                </a:solidFill>
                <a:latin typeface="Arial MT"/>
                <a:cs typeface="Arial MT"/>
              </a:rPr>
              <a:t>el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	</a:t>
            </a:r>
            <a:r>
              <a:rPr sz="1300" spc="-20" dirty="0">
                <a:solidFill>
                  <a:srgbClr val="DADADA"/>
                </a:solidFill>
                <a:latin typeface="Arial MT"/>
                <a:cs typeface="Arial MT"/>
              </a:rPr>
              <a:t>caso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	</a:t>
            </a:r>
            <a:r>
              <a:rPr sz="1300" spc="-25" dirty="0">
                <a:solidFill>
                  <a:srgbClr val="DADADA"/>
                </a:solidFill>
                <a:latin typeface="Arial MT"/>
                <a:cs typeface="Arial MT"/>
              </a:rPr>
              <a:t>de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	</a:t>
            </a:r>
            <a:r>
              <a:rPr sz="1300" spc="-25" dirty="0">
                <a:solidFill>
                  <a:srgbClr val="DADADA"/>
                </a:solidFill>
                <a:latin typeface="Arial MT"/>
                <a:cs typeface="Arial MT"/>
              </a:rPr>
              <a:t>la 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Ciudad</a:t>
            </a:r>
            <a:r>
              <a:rPr sz="1300" spc="-15" dirty="0">
                <a:solidFill>
                  <a:srgbClr val="DADADA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DADADA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DADADA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DADADA"/>
                </a:solidFill>
                <a:latin typeface="Arial MT"/>
                <a:cs typeface="Arial MT"/>
              </a:rPr>
              <a:t>México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647276" y="7511205"/>
            <a:ext cx="96202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2550" marR="5080" indent="-70485">
              <a:lnSpc>
                <a:spcPct val="1014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Justicia cívica*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840785" y="8285221"/>
            <a:ext cx="559435" cy="556895"/>
            <a:chOff x="9840785" y="8285221"/>
            <a:chExt cx="559435" cy="556895"/>
          </a:xfrm>
        </p:grpSpPr>
        <p:sp>
          <p:nvSpPr>
            <p:cNvPr id="66" name="object 66"/>
            <p:cNvSpPr/>
            <p:nvPr/>
          </p:nvSpPr>
          <p:spPr>
            <a:xfrm>
              <a:off x="9840785" y="8758543"/>
              <a:ext cx="278765" cy="83820"/>
            </a:xfrm>
            <a:custGeom>
              <a:avLst/>
              <a:gdLst/>
              <a:ahLst/>
              <a:cxnLst/>
              <a:rect l="l" t="t" r="r" b="b"/>
              <a:pathLst>
                <a:path w="278765" h="83820">
                  <a:moveTo>
                    <a:pt x="250612" y="83527"/>
                  </a:moveTo>
                  <a:lnTo>
                    <a:pt x="27845" y="83527"/>
                  </a:lnTo>
                  <a:lnTo>
                    <a:pt x="17033" y="81330"/>
                  </a:lnTo>
                  <a:lnTo>
                    <a:pt x="8179" y="75348"/>
                  </a:lnTo>
                  <a:lnTo>
                    <a:pt x="2197" y="66495"/>
                  </a:lnTo>
                  <a:lnTo>
                    <a:pt x="0" y="55684"/>
                  </a:lnTo>
                  <a:lnTo>
                    <a:pt x="2197" y="44874"/>
                  </a:lnTo>
                  <a:lnTo>
                    <a:pt x="8179" y="36021"/>
                  </a:lnTo>
                  <a:lnTo>
                    <a:pt x="17033" y="30039"/>
                  </a:lnTo>
                  <a:lnTo>
                    <a:pt x="27845" y="27842"/>
                  </a:lnTo>
                  <a:lnTo>
                    <a:pt x="41768" y="27842"/>
                  </a:lnTo>
                  <a:lnTo>
                    <a:pt x="41768" y="0"/>
                  </a:lnTo>
                  <a:lnTo>
                    <a:pt x="236689" y="0"/>
                  </a:lnTo>
                  <a:lnTo>
                    <a:pt x="236689" y="27842"/>
                  </a:lnTo>
                  <a:lnTo>
                    <a:pt x="250612" y="27842"/>
                  </a:lnTo>
                  <a:lnTo>
                    <a:pt x="261424" y="30039"/>
                  </a:lnTo>
                  <a:lnTo>
                    <a:pt x="270278" y="36021"/>
                  </a:lnTo>
                  <a:lnTo>
                    <a:pt x="276260" y="44874"/>
                  </a:lnTo>
                  <a:lnTo>
                    <a:pt x="278457" y="55684"/>
                  </a:lnTo>
                  <a:lnTo>
                    <a:pt x="276260" y="66495"/>
                  </a:lnTo>
                  <a:lnTo>
                    <a:pt x="270278" y="75348"/>
                  </a:lnTo>
                  <a:lnTo>
                    <a:pt x="261424" y="81330"/>
                  </a:lnTo>
                  <a:lnTo>
                    <a:pt x="250612" y="83527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24321" y="8502392"/>
              <a:ext cx="172643" cy="17262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41519" y="8285221"/>
              <a:ext cx="172643" cy="17262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993937" y="8354828"/>
              <a:ext cx="405765" cy="391795"/>
            </a:xfrm>
            <a:custGeom>
              <a:avLst/>
              <a:gdLst/>
              <a:ahLst/>
              <a:cxnLst/>
              <a:rect l="l" t="t" r="r" b="b"/>
              <a:pathLst>
                <a:path w="405765" h="391795">
                  <a:moveTo>
                    <a:pt x="375918" y="391707"/>
                  </a:moveTo>
                  <a:lnTo>
                    <a:pt x="364888" y="389489"/>
                  </a:lnTo>
                  <a:lnTo>
                    <a:pt x="355033" y="382833"/>
                  </a:lnTo>
                  <a:lnTo>
                    <a:pt x="167074" y="194896"/>
                  </a:lnTo>
                  <a:lnTo>
                    <a:pt x="111383" y="250581"/>
                  </a:lnTo>
                  <a:lnTo>
                    <a:pt x="0" y="139212"/>
                  </a:lnTo>
                  <a:lnTo>
                    <a:pt x="139228" y="0"/>
                  </a:lnTo>
                  <a:lnTo>
                    <a:pt x="250612" y="111369"/>
                  </a:lnTo>
                  <a:lnTo>
                    <a:pt x="208843" y="153133"/>
                  </a:lnTo>
                  <a:lnTo>
                    <a:pt x="396802" y="341069"/>
                  </a:lnTo>
                  <a:lnTo>
                    <a:pt x="403459" y="350923"/>
                  </a:lnTo>
                  <a:lnTo>
                    <a:pt x="405678" y="361951"/>
                  </a:lnTo>
                  <a:lnTo>
                    <a:pt x="403459" y="372979"/>
                  </a:lnTo>
                  <a:lnTo>
                    <a:pt x="396802" y="382833"/>
                  </a:lnTo>
                  <a:lnTo>
                    <a:pt x="386947" y="389489"/>
                  </a:lnTo>
                  <a:lnTo>
                    <a:pt x="375918" y="391707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697134" y="7448571"/>
            <a:ext cx="132397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5605" marR="5080" indent="-383540">
              <a:lnSpc>
                <a:spcPct val="1014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Protección Civil</a:t>
            </a:r>
            <a:endParaRPr sz="1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618690" y="7493303"/>
            <a:ext cx="132397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4629" marR="5080" indent="-202565">
              <a:lnSpc>
                <a:spcPct val="1014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Defensoría Pública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15083" y="7454602"/>
            <a:ext cx="120586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" marR="5080" indent="-6350">
              <a:lnSpc>
                <a:spcPct val="1014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Servicios Periciales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603323" y="7408363"/>
            <a:ext cx="112903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7960">
              <a:lnSpc>
                <a:spcPct val="1014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Medio ambiente</a:t>
            </a:r>
            <a:endParaRPr sz="1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604699" y="7458919"/>
            <a:ext cx="113284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Catastro</a:t>
            </a:r>
            <a:endParaRPr sz="21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618307" y="7465736"/>
            <a:ext cx="113220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114645" y="7413387"/>
            <a:ext cx="14843760" cy="1584960"/>
            <a:chOff x="4114645" y="7413387"/>
            <a:chExt cx="14843760" cy="1584960"/>
          </a:xfrm>
        </p:grpSpPr>
        <p:sp>
          <p:nvSpPr>
            <p:cNvPr id="77" name="object 77"/>
            <p:cNvSpPr/>
            <p:nvPr/>
          </p:nvSpPr>
          <p:spPr>
            <a:xfrm>
              <a:off x="4114635" y="8033162"/>
              <a:ext cx="10417175" cy="803910"/>
            </a:xfrm>
            <a:custGeom>
              <a:avLst/>
              <a:gdLst/>
              <a:ahLst/>
              <a:cxnLst/>
              <a:rect l="l" t="t" r="r" b="b"/>
              <a:pathLst>
                <a:path w="10417175" h="803909">
                  <a:moveTo>
                    <a:pt x="513397" y="584784"/>
                  </a:moveTo>
                  <a:lnTo>
                    <a:pt x="495223" y="535597"/>
                  </a:lnTo>
                  <a:lnTo>
                    <a:pt x="452666" y="501294"/>
                  </a:lnTo>
                  <a:lnTo>
                    <a:pt x="428091" y="487718"/>
                  </a:lnTo>
                  <a:lnTo>
                    <a:pt x="428091" y="676224"/>
                  </a:lnTo>
                  <a:lnTo>
                    <a:pt x="273278" y="676224"/>
                  </a:lnTo>
                  <a:lnTo>
                    <a:pt x="273278" y="618261"/>
                  </a:lnTo>
                  <a:lnTo>
                    <a:pt x="328879" y="485775"/>
                  </a:lnTo>
                  <a:lnTo>
                    <a:pt x="330377" y="482219"/>
                  </a:lnTo>
                  <a:lnTo>
                    <a:pt x="330860" y="482434"/>
                  </a:lnTo>
                  <a:lnTo>
                    <a:pt x="331431" y="482790"/>
                  </a:lnTo>
                  <a:lnTo>
                    <a:pt x="402932" y="512483"/>
                  </a:lnTo>
                  <a:lnTo>
                    <a:pt x="428091" y="676224"/>
                  </a:lnTo>
                  <a:lnTo>
                    <a:pt x="428091" y="487718"/>
                  </a:lnTo>
                  <a:lnTo>
                    <a:pt x="420128" y="483743"/>
                  </a:lnTo>
                  <a:lnTo>
                    <a:pt x="416839" y="482219"/>
                  </a:lnTo>
                  <a:lnTo>
                    <a:pt x="409956" y="479018"/>
                  </a:lnTo>
                  <a:lnTo>
                    <a:pt x="399224" y="474357"/>
                  </a:lnTo>
                  <a:lnTo>
                    <a:pt x="387946" y="469734"/>
                  </a:lnTo>
                  <a:lnTo>
                    <a:pt x="376123" y="465150"/>
                  </a:lnTo>
                  <a:lnTo>
                    <a:pt x="386092" y="442887"/>
                  </a:lnTo>
                  <a:lnTo>
                    <a:pt x="391744" y="430250"/>
                  </a:lnTo>
                  <a:lnTo>
                    <a:pt x="395389" y="417601"/>
                  </a:lnTo>
                  <a:lnTo>
                    <a:pt x="406184" y="380136"/>
                  </a:lnTo>
                  <a:lnTo>
                    <a:pt x="408876" y="323164"/>
                  </a:lnTo>
                  <a:lnTo>
                    <a:pt x="389242" y="267728"/>
                  </a:lnTo>
                  <a:lnTo>
                    <a:pt x="389229" y="262204"/>
                  </a:lnTo>
                  <a:lnTo>
                    <a:pt x="406666" y="262204"/>
                  </a:lnTo>
                  <a:lnTo>
                    <a:pt x="414070" y="254800"/>
                  </a:lnTo>
                  <a:lnTo>
                    <a:pt x="414070" y="236499"/>
                  </a:lnTo>
                  <a:lnTo>
                    <a:pt x="406666" y="229082"/>
                  </a:lnTo>
                  <a:lnTo>
                    <a:pt x="389229" y="229082"/>
                  </a:lnTo>
                  <a:lnTo>
                    <a:pt x="382828" y="195910"/>
                  </a:lnTo>
                  <a:lnTo>
                    <a:pt x="375018" y="179514"/>
                  </a:lnTo>
                  <a:lnTo>
                    <a:pt x="368515" y="165874"/>
                  </a:lnTo>
                  <a:lnTo>
                    <a:pt x="355981" y="150888"/>
                  </a:lnTo>
                  <a:lnTo>
                    <a:pt x="355981" y="321386"/>
                  </a:lnTo>
                  <a:lnTo>
                    <a:pt x="346976" y="359803"/>
                  </a:lnTo>
                  <a:lnTo>
                    <a:pt x="324700" y="390702"/>
                  </a:lnTo>
                  <a:lnTo>
                    <a:pt x="321437" y="392760"/>
                  </a:lnTo>
                  <a:lnTo>
                    <a:pt x="321437" y="476719"/>
                  </a:lnTo>
                  <a:lnTo>
                    <a:pt x="305650" y="480745"/>
                  </a:lnTo>
                  <a:lnTo>
                    <a:pt x="289445" y="483641"/>
                  </a:lnTo>
                  <a:lnTo>
                    <a:pt x="273088" y="485317"/>
                  </a:lnTo>
                  <a:lnTo>
                    <a:pt x="256679" y="485775"/>
                  </a:lnTo>
                  <a:lnTo>
                    <a:pt x="240271" y="485317"/>
                  </a:lnTo>
                  <a:lnTo>
                    <a:pt x="240157" y="618261"/>
                  </a:lnTo>
                  <a:lnTo>
                    <a:pt x="240106" y="676224"/>
                  </a:lnTo>
                  <a:lnTo>
                    <a:pt x="85394" y="676224"/>
                  </a:lnTo>
                  <a:lnTo>
                    <a:pt x="111175" y="511746"/>
                  </a:lnTo>
                  <a:lnTo>
                    <a:pt x="181864" y="482790"/>
                  </a:lnTo>
                  <a:lnTo>
                    <a:pt x="182384" y="482473"/>
                  </a:lnTo>
                  <a:lnTo>
                    <a:pt x="183032" y="482155"/>
                  </a:lnTo>
                  <a:lnTo>
                    <a:pt x="240157" y="618261"/>
                  </a:lnTo>
                  <a:lnTo>
                    <a:pt x="240157" y="485317"/>
                  </a:lnTo>
                  <a:lnTo>
                    <a:pt x="224066" y="483654"/>
                  </a:lnTo>
                  <a:lnTo>
                    <a:pt x="215671" y="482155"/>
                  </a:lnTo>
                  <a:lnTo>
                    <a:pt x="207835" y="480745"/>
                  </a:lnTo>
                  <a:lnTo>
                    <a:pt x="191935" y="476669"/>
                  </a:lnTo>
                  <a:lnTo>
                    <a:pt x="198297" y="470103"/>
                  </a:lnTo>
                  <a:lnTo>
                    <a:pt x="202996" y="462419"/>
                  </a:lnTo>
                  <a:lnTo>
                    <a:pt x="205943" y="453847"/>
                  </a:lnTo>
                  <a:lnTo>
                    <a:pt x="206933" y="444766"/>
                  </a:lnTo>
                  <a:lnTo>
                    <a:pt x="206933" y="442887"/>
                  </a:lnTo>
                  <a:lnTo>
                    <a:pt x="231432" y="450215"/>
                  </a:lnTo>
                  <a:lnTo>
                    <a:pt x="256641" y="452653"/>
                  </a:lnTo>
                  <a:lnTo>
                    <a:pt x="281863" y="450215"/>
                  </a:lnTo>
                  <a:lnTo>
                    <a:pt x="306349" y="442887"/>
                  </a:lnTo>
                  <a:lnTo>
                    <a:pt x="306362" y="444766"/>
                  </a:lnTo>
                  <a:lnTo>
                    <a:pt x="307352" y="453847"/>
                  </a:lnTo>
                  <a:lnTo>
                    <a:pt x="310286" y="462394"/>
                  </a:lnTo>
                  <a:lnTo>
                    <a:pt x="315010" y="470103"/>
                  </a:lnTo>
                  <a:lnTo>
                    <a:pt x="321437" y="476719"/>
                  </a:lnTo>
                  <a:lnTo>
                    <a:pt x="321437" y="392760"/>
                  </a:lnTo>
                  <a:lnTo>
                    <a:pt x="292455" y="411010"/>
                  </a:lnTo>
                  <a:lnTo>
                    <a:pt x="253555" y="417601"/>
                  </a:lnTo>
                  <a:lnTo>
                    <a:pt x="216331" y="409117"/>
                  </a:lnTo>
                  <a:lnTo>
                    <a:pt x="185953" y="388112"/>
                  </a:lnTo>
                  <a:lnTo>
                    <a:pt x="165315" y="357492"/>
                  </a:lnTo>
                  <a:lnTo>
                    <a:pt x="157302" y="320167"/>
                  </a:lnTo>
                  <a:lnTo>
                    <a:pt x="157302" y="319087"/>
                  </a:lnTo>
                  <a:lnTo>
                    <a:pt x="183235" y="314579"/>
                  </a:lnTo>
                  <a:lnTo>
                    <a:pt x="217004" y="304838"/>
                  </a:lnTo>
                  <a:lnTo>
                    <a:pt x="250367" y="287985"/>
                  </a:lnTo>
                  <a:lnTo>
                    <a:pt x="275056" y="262204"/>
                  </a:lnTo>
                  <a:lnTo>
                    <a:pt x="280479" y="262204"/>
                  </a:lnTo>
                  <a:lnTo>
                    <a:pt x="301104" y="274675"/>
                  </a:lnTo>
                  <a:lnTo>
                    <a:pt x="320624" y="288747"/>
                  </a:lnTo>
                  <a:lnTo>
                    <a:pt x="338950" y="304342"/>
                  </a:lnTo>
                  <a:lnTo>
                    <a:pt x="355981" y="321386"/>
                  </a:lnTo>
                  <a:lnTo>
                    <a:pt x="355981" y="150888"/>
                  </a:lnTo>
                  <a:lnTo>
                    <a:pt x="347167" y="140347"/>
                  </a:lnTo>
                  <a:lnTo>
                    <a:pt x="319671" y="120700"/>
                  </a:lnTo>
                  <a:lnTo>
                    <a:pt x="307428" y="169138"/>
                  </a:lnTo>
                  <a:lnTo>
                    <a:pt x="305485" y="176898"/>
                  </a:lnTo>
                  <a:lnTo>
                    <a:pt x="302044" y="179514"/>
                  </a:lnTo>
                  <a:lnTo>
                    <a:pt x="298132" y="179400"/>
                  </a:lnTo>
                  <a:lnTo>
                    <a:pt x="296151" y="179400"/>
                  </a:lnTo>
                  <a:lnTo>
                    <a:pt x="291668" y="178473"/>
                  </a:lnTo>
                  <a:lnTo>
                    <a:pt x="288810" y="174078"/>
                  </a:lnTo>
                  <a:lnTo>
                    <a:pt x="289737" y="169595"/>
                  </a:lnTo>
                  <a:lnTo>
                    <a:pt x="305587" y="107111"/>
                  </a:lnTo>
                  <a:lnTo>
                    <a:pt x="302272" y="99529"/>
                  </a:lnTo>
                  <a:lnTo>
                    <a:pt x="296799" y="93599"/>
                  </a:lnTo>
                  <a:lnTo>
                    <a:pt x="289725" y="89725"/>
                  </a:lnTo>
                  <a:lnTo>
                    <a:pt x="281571" y="88315"/>
                  </a:lnTo>
                  <a:lnTo>
                    <a:pt x="231876" y="88315"/>
                  </a:lnTo>
                  <a:lnTo>
                    <a:pt x="223723" y="89725"/>
                  </a:lnTo>
                  <a:lnTo>
                    <a:pt x="216649" y="93599"/>
                  </a:lnTo>
                  <a:lnTo>
                    <a:pt x="211188" y="99529"/>
                  </a:lnTo>
                  <a:lnTo>
                    <a:pt x="207860" y="107111"/>
                  </a:lnTo>
                  <a:lnTo>
                    <a:pt x="223596" y="169138"/>
                  </a:lnTo>
                  <a:lnTo>
                    <a:pt x="224802" y="173545"/>
                  </a:lnTo>
                  <a:lnTo>
                    <a:pt x="222211" y="178092"/>
                  </a:lnTo>
                  <a:lnTo>
                    <a:pt x="217805" y="179298"/>
                  </a:lnTo>
                  <a:lnTo>
                    <a:pt x="217309" y="179400"/>
                  </a:lnTo>
                  <a:lnTo>
                    <a:pt x="215315" y="179400"/>
                  </a:lnTo>
                  <a:lnTo>
                    <a:pt x="211416" y="179514"/>
                  </a:lnTo>
                  <a:lnTo>
                    <a:pt x="207975" y="176898"/>
                  </a:lnTo>
                  <a:lnTo>
                    <a:pt x="194195" y="120700"/>
                  </a:lnTo>
                  <a:lnTo>
                    <a:pt x="166700" y="140347"/>
                  </a:lnTo>
                  <a:lnTo>
                    <a:pt x="145364" y="165874"/>
                  </a:lnTo>
                  <a:lnTo>
                    <a:pt x="131051" y="195910"/>
                  </a:lnTo>
                  <a:lnTo>
                    <a:pt x="124637" y="229082"/>
                  </a:lnTo>
                  <a:lnTo>
                    <a:pt x="106794" y="229082"/>
                  </a:lnTo>
                  <a:lnTo>
                    <a:pt x="99377" y="236499"/>
                  </a:lnTo>
                  <a:lnTo>
                    <a:pt x="99377" y="254800"/>
                  </a:lnTo>
                  <a:lnTo>
                    <a:pt x="106794" y="262204"/>
                  </a:lnTo>
                  <a:lnTo>
                    <a:pt x="124218" y="262204"/>
                  </a:lnTo>
                  <a:lnTo>
                    <a:pt x="124218" y="267728"/>
                  </a:lnTo>
                  <a:lnTo>
                    <a:pt x="104584" y="323227"/>
                  </a:lnTo>
                  <a:lnTo>
                    <a:pt x="107289" y="380238"/>
                  </a:lnTo>
                  <a:lnTo>
                    <a:pt x="121767" y="430364"/>
                  </a:lnTo>
                  <a:lnTo>
                    <a:pt x="137388" y="465226"/>
                  </a:lnTo>
                  <a:lnTo>
                    <a:pt x="117208" y="473506"/>
                  </a:lnTo>
                  <a:lnTo>
                    <a:pt x="79641" y="490499"/>
                  </a:lnTo>
                  <a:lnTo>
                    <a:pt x="46291" y="510971"/>
                  </a:lnTo>
                  <a:lnTo>
                    <a:pt x="8623" y="550684"/>
                  </a:lnTo>
                  <a:lnTo>
                    <a:pt x="0" y="584784"/>
                  </a:lnTo>
                  <a:lnTo>
                    <a:pt x="25" y="730618"/>
                  </a:lnTo>
                  <a:lnTo>
                    <a:pt x="38887" y="750036"/>
                  </a:lnTo>
                  <a:lnTo>
                    <a:pt x="82753" y="761326"/>
                  </a:lnTo>
                  <a:lnTo>
                    <a:pt x="82753" y="709345"/>
                  </a:lnTo>
                  <a:lnTo>
                    <a:pt x="240093" y="709345"/>
                  </a:lnTo>
                  <a:lnTo>
                    <a:pt x="240093" y="775893"/>
                  </a:lnTo>
                  <a:lnTo>
                    <a:pt x="252730" y="776046"/>
                  </a:lnTo>
                  <a:lnTo>
                    <a:pt x="263779" y="776046"/>
                  </a:lnTo>
                  <a:lnTo>
                    <a:pt x="273215" y="775931"/>
                  </a:lnTo>
                  <a:lnTo>
                    <a:pt x="273215" y="709345"/>
                  </a:lnTo>
                  <a:lnTo>
                    <a:pt x="430568" y="709345"/>
                  </a:lnTo>
                  <a:lnTo>
                    <a:pt x="430568" y="761961"/>
                  </a:lnTo>
                  <a:lnTo>
                    <a:pt x="454660" y="756551"/>
                  </a:lnTo>
                  <a:lnTo>
                    <a:pt x="493229" y="743077"/>
                  </a:lnTo>
                  <a:lnTo>
                    <a:pt x="513384" y="709345"/>
                  </a:lnTo>
                  <a:lnTo>
                    <a:pt x="513384" y="676224"/>
                  </a:lnTo>
                  <a:lnTo>
                    <a:pt x="513397" y="584784"/>
                  </a:lnTo>
                  <a:close/>
                </a:path>
                <a:path w="10417175" h="803909">
                  <a:moveTo>
                    <a:pt x="2088908" y="556285"/>
                  </a:moveTo>
                  <a:lnTo>
                    <a:pt x="1974646" y="508965"/>
                  </a:lnTo>
                  <a:lnTo>
                    <a:pt x="1964131" y="534352"/>
                  </a:lnTo>
                  <a:lnTo>
                    <a:pt x="2078393" y="581672"/>
                  </a:lnTo>
                  <a:lnTo>
                    <a:pt x="2088908" y="556285"/>
                  </a:lnTo>
                  <a:close/>
                </a:path>
                <a:path w="10417175" h="803909">
                  <a:moveTo>
                    <a:pt x="2181822" y="396798"/>
                  </a:moveTo>
                  <a:lnTo>
                    <a:pt x="2179663" y="386092"/>
                  </a:lnTo>
                  <a:lnTo>
                    <a:pt x="2173782" y="377367"/>
                  </a:lnTo>
                  <a:lnTo>
                    <a:pt x="2165045" y="371475"/>
                  </a:lnTo>
                  <a:lnTo>
                    <a:pt x="2154339" y="369316"/>
                  </a:lnTo>
                  <a:lnTo>
                    <a:pt x="2143645" y="371475"/>
                  </a:lnTo>
                  <a:lnTo>
                    <a:pt x="2134908" y="377367"/>
                  </a:lnTo>
                  <a:lnTo>
                    <a:pt x="2129015" y="386092"/>
                  </a:lnTo>
                  <a:lnTo>
                    <a:pt x="2126856" y="396798"/>
                  </a:lnTo>
                  <a:lnTo>
                    <a:pt x="2129015" y="407492"/>
                  </a:lnTo>
                  <a:lnTo>
                    <a:pt x="2134908" y="416229"/>
                  </a:lnTo>
                  <a:lnTo>
                    <a:pt x="2143645" y="422109"/>
                  </a:lnTo>
                  <a:lnTo>
                    <a:pt x="2154339" y="424268"/>
                  </a:lnTo>
                  <a:lnTo>
                    <a:pt x="2165045" y="422109"/>
                  </a:lnTo>
                  <a:lnTo>
                    <a:pt x="2173782" y="416229"/>
                  </a:lnTo>
                  <a:lnTo>
                    <a:pt x="2179663" y="407492"/>
                  </a:lnTo>
                  <a:lnTo>
                    <a:pt x="2181822" y="396798"/>
                  </a:lnTo>
                  <a:close/>
                </a:path>
                <a:path w="10417175" h="803909">
                  <a:moveTo>
                    <a:pt x="2298636" y="657860"/>
                  </a:moveTo>
                  <a:lnTo>
                    <a:pt x="2168080" y="657860"/>
                  </a:lnTo>
                  <a:lnTo>
                    <a:pt x="2202129" y="625614"/>
                  </a:lnTo>
                  <a:lnTo>
                    <a:pt x="2228126" y="586498"/>
                  </a:lnTo>
                  <a:lnTo>
                    <a:pt x="2244712" y="541832"/>
                  </a:lnTo>
                  <a:lnTo>
                    <a:pt x="2250541" y="492975"/>
                  </a:lnTo>
                  <a:lnTo>
                    <a:pt x="2245372" y="451751"/>
                  </a:lnTo>
                  <a:lnTo>
                    <a:pt x="2244229" y="442620"/>
                  </a:lnTo>
                  <a:lnTo>
                    <a:pt x="2242451" y="438010"/>
                  </a:lnTo>
                  <a:lnTo>
                    <a:pt x="2226399" y="396709"/>
                  </a:lnTo>
                  <a:lnTo>
                    <a:pt x="2198649" y="356844"/>
                  </a:lnTo>
                  <a:lnTo>
                    <a:pt x="2197214" y="355574"/>
                  </a:lnTo>
                  <a:lnTo>
                    <a:pt x="2195576" y="354114"/>
                  </a:lnTo>
                  <a:lnTo>
                    <a:pt x="2195576" y="396798"/>
                  </a:lnTo>
                  <a:lnTo>
                    <a:pt x="2192312" y="412800"/>
                  </a:lnTo>
                  <a:lnTo>
                    <a:pt x="2183460" y="425907"/>
                  </a:lnTo>
                  <a:lnTo>
                    <a:pt x="2170353" y="434759"/>
                  </a:lnTo>
                  <a:lnTo>
                    <a:pt x="2154339" y="438010"/>
                  </a:lnTo>
                  <a:lnTo>
                    <a:pt x="2138337" y="434759"/>
                  </a:lnTo>
                  <a:lnTo>
                    <a:pt x="2125230" y="425907"/>
                  </a:lnTo>
                  <a:lnTo>
                    <a:pt x="2116366" y="412800"/>
                  </a:lnTo>
                  <a:lnTo>
                    <a:pt x="2113115" y="396798"/>
                  </a:lnTo>
                  <a:lnTo>
                    <a:pt x="2116366" y="380784"/>
                  </a:lnTo>
                  <a:lnTo>
                    <a:pt x="2154339" y="355574"/>
                  </a:lnTo>
                  <a:lnTo>
                    <a:pt x="2192312" y="380784"/>
                  </a:lnTo>
                  <a:lnTo>
                    <a:pt x="2195576" y="396798"/>
                  </a:lnTo>
                  <a:lnTo>
                    <a:pt x="2195576" y="354114"/>
                  </a:lnTo>
                  <a:lnTo>
                    <a:pt x="2162594" y="324662"/>
                  </a:lnTo>
                  <a:lnTo>
                    <a:pt x="2218245" y="190690"/>
                  </a:lnTo>
                  <a:lnTo>
                    <a:pt x="2199005" y="183134"/>
                  </a:lnTo>
                  <a:lnTo>
                    <a:pt x="2205444" y="167335"/>
                  </a:lnTo>
                  <a:lnTo>
                    <a:pt x="2214118" y="146037"/>
                  </a:lnTo>
                  <a:lnTo>
                    <a:pt x="2176335" y="130238"/>
                  </a:lnTo>
                  <a:lnTo>
                    <a:pt x="2161209" y="167335"/>
                  </a:lnTo>
                  <a:lnTo>
                    <a:pt x="2141982" y="159778"/>
                  </a:lnTo>
                  <a:lnTo>
                    <a:pt x="2025853" y="439381"/>
                  </a:lnTo>
                  <a:lnTo>
                    <a:pt x="2023148" y="449973"/>
                  </a:lnTo>
                  <a:lnTo>
                    <a:pt x="2023198" y="460679"/>
                  </a:lnTo>
                  <a:lnTo>
                    <a:pt x="2025954" y="470877"/>
                  </a:lnTo>
                  <a:lnTo>
                    <a:pt x="2031352" y="479920"/>
                  </a:lnTo>
                  <a:lnTo>
                    <a:pt x="2023795" y="497789"/>
                  </a:lnTo>
                  <a:lnTo>
                    <a:pt x="2061591" y="513588"/>
                  </a:lnTo>
                  <a:lnTo>
                    <a:pt x="2069147" y="495719"/>
                  </a:lnTo>
                  <a:lnTo>
                    <a:pt x="2079510" y="492925"/>
                  </a:lnTo>
                  <a:lnTo>
                    <a:pt x="2088730" y="487730"/>
                  </a:lnTo>
                  <a:lnTo>
                    <a:pt x="2096389" y="480364"/>
                  </a:lnTo>
                  <a:lnTo>
                    <a:pt x="2102129" y="470992"/>
                  </a:lnTo>
                  <a:lnTo>
                    <a:pt x="2109686" y="451751"/>
                  </a:lnTo>
                  <a:lnTo>
                    <a:pt x="2203818" y="451751"/>
                  </a:lnTo>
                  <a:lnTo>
                    <a:pt x="2206117" y="461670"/>
                  </a:lnTo>
                  <a:lnTo>
                    <a:pt x="2207857" y="471843"/>
                  </a:lnTo>
                  <a:lnTo>
                    <a:pt x="2208936" y="482282"/>
                  </a:lnTo>
                  <a:lnTo>
                    <a:pt x="2209304" y="492925"/>
                  </a:lnTo>
                  <a:lnTo>
                    <a:pt x="2203399" y="536676"/>
                  </a:lnTo>
                  <a:lnTo>
                    <a:pt x="2186711" y="576021"/>
                  </a:lnTo>
                  <a:lnTo>
                    <a:pt x="2160867" y="609422"/>
                  </a:lnTo>
                  <a:lnTo>
                    <a:pt x="2127466" y="635254"/>
                  </a:lnTo>
                  <a:lnTo>
                    <a:pt x="2088121" y="651941"/>
                  </a:lnTo>
                  <a:lnTo>
                    <a:pt x="2044407" y="657860"/>
                  </a:lnTo>
                  <a:lnTo>
                    <a:pt x="1913864" y="657860"/>
                  </a:lnTo>
                  <a:lnTo>
                    <a:pt x="1913864" y="712812"/>
                  </a:lnTo>
                  <a:lnTo>
                    <a:pt x="2298636" y="712812"/>
                  </a:lnTo>
                  <a:lnTo>
                    <a:pt x="2298636" y="657860"/>
                  </a:lnTo>
                  <a:close/>
                </a:path>
                <a:path w="10417175" h="803909">
                  <a:moveTo>
                    <a:pt x="3982161" y="563016"/>
                  </a:moveTo>
                  <a:lnTo>
                    <a:pt x="3795826" y="563016"/>
                  </a:lnTo>
                  <a:lnTo>
                    <a:pt x="3803180" y="581101"/>
                  </a:lnTo>
                  <a:lnTo>
                    <a:pt x="3823195" y="595909"/>
                  </a:lnTo>
                  <a:lnTo>
                    <a:pt x="3852824" y="605917"/>
                  </a:lnTo>
                  <a:lnTo>
                    <a:pt x="3888994" y="609587"/>
                  </a:lnTo>
                  <a:lnTo>
                    <a:pt x="3925163" y="605917"/>
                  </a:lnTo>
                  <a:lnTo>
                    <a:pt x="3954792" y="595909"/>
                  </a:lnTo>
                  <a:lnTo>
                    <a:pt x="3974808" y="581101"/>
                  </a:lnTo>
                  <a:lnTo>
                    <a:pt x="3982161" y="563016"/>
                  </a:lnTo>
                  <a:close/>
                </a:path>
                <a:path w="10417175" h="803909">
                  <a:moveTo>
                    <a:pt x="4393628" y="539724"/>
                  </a:moveTo>
                  <a:lnTo>
                    <a:pt x="4349077" y="362737"/>
                  </a:lnTo>
                  <a:lnTo>
                    <a:pt x="4336961" y="314604"/>
                  </a:lnTo>
                  <a:lnTo>
                    <a:pt x="4347057" y="314604"/>
                  </a:lnTo>
                  <a:lnTo>
                    <a:pt x="4356265" y="312826"/>
                  </a:lnTo>
                  <a:lnTo>
                    <a:pt x="4363644" y="307911"/>
                  </a:lnTo>
                  <a:lnTo>
                    <a:pt x="4364355" y="306844"/>
                  </a:lnTo>
                  <a:lnTo>
                    <a:pt x="4368558" y="300520"/>
                  </a:lnTo>
                  <a:lnTo>
                    <a:pt x="4370349" y="291312"/>
                  </a:lnTo>
                  <a:lnTo>
                    <a:pt x="4368558" y="282105"/>
                  </a:lnTo>
                  <a:lnTo>
                    <a:pt x="4364355" y="275793"/>
                  </a:lnTo>
                  <a:lnTo>
                    <a:pt x="4363644" y="274726"/>
                  </a:lnTo>
                  <a:lnTo>
                    <a:pt x="4356265" y="269811"/>
                  </a:lnTo>
                  <a:lnTo>
                    <a:pt x="4347057" y="268033"/>
                  </a:lnTo>
                  <a:lnTo>
                    <a:pt x="4146753" y="268033"/>
                  </a:lnTo>
                  <a:lnTo>
                    <a:pt x="4142867" y="261035"/>
                  </a:lnTo>
                  <a:lnTo>
                    <a:pt x="4136656" y="254825"/>
                  </a:lnTo>
                  <a:lnTo>
                    <a:pt x="4129671" y="250952"/>
                  </a:lnTo>
                  <a:lnTo>
                    <a:pt x="4129671" y="205930"/>
                  </a:lnTo>
                  <a:lnTo>
                    <a:pt x="4127881" y="196723"/>
                  </a:lnTo>
                  <a:lnTo>
                    <a:pt x="4122978" y="189331"/>
                  </a:lnTo>
                  <a:lnTo>
                    <a:pt x="4121899" y="188620"/>
                  </a:lnTo>
                  <a:lnTo>
                    <a:pt x="4121899" y="282778"/>
                  </a:lnTo>
                  <a:lnTo>
                    <a:pt x="4121899" y="299859"/>
                  </a:lnTo>
                  <a:lnTo>
                    <a:pt x="4114914" y="306844"/>
                  </a:lnTo>
                  <a:lnTo>
                    <a:pt x="4097832" y="306844"/>
                  </a:lnTo>
                  <a:lnTo>
                    <a:pt x="4090847" y="299859"/>
                  </a:lnTo>
                  <a:lnTo>
                    <a:pt x="4090847" y="282778"/>
                  </a:lnTo>
                  <a:lnTo>
                    <a:pt x="4097832" y="275793"/>
                  </a:lnTo>
                  <a:lnTo>
                    <a:pt x="4114914" y="275793"/>
                  </a:lnTo>
                  <a:lnTo>
                    <a:pt x="4121899" y="282778"/>
                  </a:lnTo>
                  <a:lnTo>
                    <a:pt x="4121899" y="188620"/>
                  </a:lnTo>
                  <a:lnTo>
                    <a:pt x="4115587" y="184416"/>
                  </a:lnTo>
                  <a:lnTo>
                    <a:pt x="4106380" y="182638"/>
                  </a:lnTo>
                  <a:lnTo>
                    <a:pt x="4097172" y="184416"/>
                  </a:lnTo>
                  <a:lnTo>
                    <a:pt x="4089781" y="189331"/>
                  </a:lnTo>
                  <a:lnTo>
                    <a:pt x="4084866" y="196723"/>
                  </a:lnTo>
                  <a:lnTo>
                    <a:pt x="4083088" y="205930"/>
                  </a:lnTo>
                  <a:lnTo>
                    <a:pt x="4083088" y="250952"/>
                  </a:lnTo>
                  <a:lnTo>
                    <a:pt x="4076103" y="254825"/>
                  </a:lnTo>
                  <a:lnTo>
                    <a:pt x="4069892" y="261035"/>
                  </a:lnTo>
                  <a:lnTo>
                    <a:pt x="4066006" y="268033"/>
                  </a:lnTo>
                  <a:lnTo>
                    <a:pt x="3865702" y="268033"/>
                  </a:lnTo>
                  <a:lnTo>
                    <a:pt x="3856494" y="269811"/>
                  </a:lnTo>
                  <a:lnTo>
                    <a:pt x="3849103" y="274726"/>
                  </a:lnTo>
                  <a:lnTo>
                    <a:pt x="3844201" y="282105"/>
                  </a:lnTo>
                  <a:lnTo>
                    <a:pt x="3842410" y="291312"/>
                  </a:lnTo>
                  <a:lnTo>
                    <a:pt x="3843794" y="299199"/>
                  </a:lnTo>
                  <a:lnTo>
                    <a:pt x="3847655" y="306070"/>
                  </a:lnTo>
                  <a:lnTo>
                    <a:pt x="3853548" y="311188"/>
                  </a:lnTo>
                  <a:lnTo>
                    <a:pt x="3861041" y="313829"/>
                  </a:lnTo>
                  <a:lnTo>
                    <a:pt x="3816794" y="539724"/>
                  </a:lnTo>
                  <a:lnTo>
                    <a:pt x="3848620" y="539724"/>
                  </a:lnTo>
                  <a:lnTo>
                    <a:pt x="3882783" y="362737"/>
                  </a:lnTo>
                  <a:lnTo>
                    <a:pt x="3927030" y="539724"/>
                  </a:lnTo>
                  <a:lnTo>
                    <a:pt x="3958869" y="539724"/>
                  </a:lnTo>
                  <a:lnTo>
                    <a:pt x="3914305" y="362737"/>
                  </a:lnTo>
                  <a:lnTo>
                    <a:pt x="3902189" y="314604"/>
                  </a:lnTo>
                  <a:lnTo>
                    <a:pt x="4065232" y="314604"/>
                  </a:lnTo>
                  <a:lnTo>
                    <a:pt x="4069118" y="321589"/>
                  </a:lnTo>
                  <a:lnTo>
                    <a:pt x="4075328" y="327799"/>
                  </a:lnTo>
                  <a:lnTo>
                    <a:pt x="4082313" y="331685"/>
                  </a:lnTo>
                  <a:lnTo>
                    <a:pt x="4082313" y="726033"/>
                  </a:lnTo>
                  <a:lnTo>
                    <a:pt x="4019423" y="726033"/>
                  </a:lnTo>
                  <a:lnTo>
                    <a:pt x="4012438" y="733018"/>
                  </a:lnTo>
                  <a:lnTo>
                    <a:pt x="4012438" y="757085"/>
                  </a:lnTo>
                  <a:lnTo>
                    <a:pt x="3920045" y="757085"/>
                  </a:lnTo>
                  <a:lnTo>
                    <a:pt x="3920045" y="803656"/>
                  </a:lnTo>
                  <a:lnTo>
                    <a:pt x="4292701" y="803656"/>
                  </a:lnTo>
                  <a:lnTo>
                    <a:pt x="4292701" y="757085"/>
                  </a:lnTo>
                  <a:lnTo>
                    <a:pt x="4199547" y="757085"/>
                  </a:lnTo>
                  <a:lnTo>
                    <a:pt x="4199547" y="733018"/>
                  </a:lnTo>
                  <a:lnTo>
                    <a:pt x="4192549" y="726033"/>
                  </a:lnTo>
                  <a:lnTo>
                    <a:pt x="4129671" y="726033"/>
                  </a:lnTo>
                  <a:lnTo>
                    <a:pt x="4129671" y="331685"/>
                  </a:lnTo>
                  <a:lnTo>
                    <a:pt x="4136656" y="327799"/>
                  </a:lnTo>
                  <a:lnTo>
                    <a:pt x="4142867" y="321589"/>
                  </a:lnTo>
                  <a:lnTo>
                    <a:pt x="4146753" y="314604"/>
                  </a:lnTo>
                  <a:lnTo>
                    <a:pt x="4295813" y="314604"/>
                  </a:lnTo>
                  <a:lnTo>
                    <a:pt x="4252341" y="539724"/>
                  </a:lnTo>
                  <a:lnTo>
                    <a:pt x="4284167" y="539724"/>
                  </a:lnTo>
                  <a:lnTo>
                    <a:pt x="4318330" y="362737"/>
                  </a:lnTo>
                  <a:lnTo>
                    <a:pt x="4361802" y="539724"/>
                  </a:lnTo>
                  <a:lnTo>
                    <a:pt x="4393628" y="539724"/>
                  </a:lnTo>
                  <a:close/>
                </a:path>
                <a:path w="10417175" h="803909">
                  <a:moveTo>
                    <a:pt x="4416920" y="563016"/>
                  </a:moveTo>
                  <a:lnTo>
                    <a:pt x="4230598" y="563016"/>
                  </a:lnTo>
                  <a:lnTo>
                    <a:pt x="4237952" y="581101"/>
                  </a:lnTo>
                  <a:lnTo>
                    <a:pt x="4257967" y="595909"/>
                  </a:lnTo>
                  <a:lnTo>
                    <a:pt x="4287583" y="605917"/>
                  </a:lnTo>
                  <a:lnTo>
                    <a:pt x="4323766" y="609587"/>
                  </a:lnTo>
                  <a:lnTo>
                    <a:pt x="4359935" y="605917"/>
                  </a:lnTo>
                  <a:lnTo>
                    <a:pt x="4389564" y="595909"/>
                  </a:lnTo>
                  <a:lnTo>
                    <a:pt x="4409579" y="581101"/>
                  </a:lnTo>
                  <a:lnTo>
                    <a:pt x="4416920" y="563016"/>
                  </a:lnTo>
                  <a:close/>
                </a:path>
                <a:path w="10417175" h="803909">
                  <a:moveTo>
                    <a:pt x="7951025" y="779868"/>
                  </a:moveTo>
                  <a:lnTo>
                    <a:pt x="7944155" y="737374"/>
                  </a:lnTo>
                  <a:lnTo>
                    <a:pt x="7925028" y="700430"/>
                  </a:lnTo>
                  <a:lnTo>
                    <a:pt x="7895895" y="671283"/>
                  </a:lnTo>
                  <a:lnTo>
                    <a:pt x="7858963" y="652157"/>
                  </a:lnTo>
                  <a:lnTo>
                    <a:pt x="7816469" y="645274"/>
                  </a:lnTo>
                  <a:lnTo>
                    <a:pt x="7697521" y="645274"/>
                  </a:lnTo>
                  <a:lnTo>
                    <a:pt x="7691298" y="651497"/>
                  </a:lnTo>
                  <a:lnTo>
                    <a:pt x="7691298" y="666851"/>
                  </a:lnTo>
                  <a:lnTo>
                    <a:pt x="7697521" y="673074"/>
                  </a:lnTo>
                  <a:lnTo>
                    <a:pt x="7816469" y="673074"/>
                  </a:lnTo>
                  <a:lnTo>
                    <a:pt x="7857998" y="681469"/>
                  </a:lnTo>
                  <a:lnTo>
                    <a:pt x="7891945" y="704380"/>
                  </a:lnTo>
                  <a:lnTo>
                    <a:pt x="7914843" y="738339"/>
                  </a:lnTo>
                  <a:lnTo>
                    <a:pt x="7923250" y="779868"/>
                  </a:lnTo>
                  <a:lnTo>
                    <a:pt x="7923250" y="787552"/>
                  </a:lnTo>
                  <a:lnTo>
                    <a:pt x="7929473" y="793762"/>
                  </a:lnTo>
                  <a:lnTo>
                    <a:pt x="7944815" y="793762"/>
                  </a:lnTo>
                  <a:lnTo>
                    <a:pt x="7951025" y="787552"/>
                  </a:lnTo>
                  <a:lnTo>
                    <a:pt x="7951025" y="779868"/>
                  </a:lnTo>
                  <a:close/>
                </a:path>
                <a:path w="10417175" h="803909">
                  <a:moveTo>
                    <a:pt x="8062150" y="779868"/>
                  </a:moveTo>
                  <a:lnTo>
                    <a:pt x="8057159" y="730415"/>
                  </a:lnTo>
                  <a:lnTo>
                    <a:pt x="8042821" y="684314"/>
                  </a:lnTo>
                  <a:lnTo>
                    <a:pt x="8020139" y="642569"/>
                  </a:lnTo>
                  <a:lnTo>
                    <a:pt x="7990116" y="606183"/>
                  </a:lnTo>
                  <a:lnTo>
                    <a:pt x="7953743" y="576160"/>
                  </a:lnTo>
                  <a:lnTo>
                    <a:pt x="7912011" y="553466"/>
                  </a:lnTo>
                  <a:lnTo>
                    <a:pt x="7865923" y="539127"/>
                  </a:lnTo>
                  <a:lnTo>
                    <a:pt x="7816469" y="534123"/>
                  </a:lnTo>
                  <a:lnTo>
                    <a:pt x="7697521" y="534123"/>
                  </a:lnTo>
                  <a:lnTo>
                    <a:pt x="7691298" y="540346"/>
                  </a:lnTo>
                  <a:lnTo>
                    <a:pt x="7691298" y="555701"/>
                  </a:lnTo>
                  <a:lnTo>
                    <a:pt x="7697521" y="561911"/>
                  </a:lnTo>
                  <a:lnTo>
                    <a:pt x="7816469" y="561911"/>
                  </a:lnTo>
                  <a:lnTo>
                    <a:pt x="7866367" y="567677"/>
                  </a:lnTo>
                  <a:lnTo>
                    <a:pt x="7912214" y="584098"/>
                  </a:lnTo>
                  <a:lnTo>
                    <a:pt x="7952676" y="609854"/>
                  </a:lnTo>
                  <a:lnTo>
                    <a:pt x="7986446" y="643636"/>
                  </a:lnTo>
                  <a:lnTo>
                    <a:pt x="8012189" y="684110"/>
                  </a:lnTo>
                  <a:lnTo>
                    <a:pt x="8028610" y="729957"/>
                  </a:lnTo>
                  <a:lnTo>
                    <a:pt x="8034375" y="779868"/>
                  </a:lnTo>
                  <a:lnTo>
                    <a:pt x="8034375" y="787552"/>
                  </a:lnTo>
                  <a:lnTo>
                    <a:pt x="8040586" y="793775"/>
                  </a:lnTo>
                  <a:lnTo>
                    <a:pt x="8055927" y="793775"/>
                  </a:lnTo>
                  <a:lnTo>
                    <a:pt x="8062150" y="787552"/>
                  </a:lnTo>
                  <a:lnTo>
                    <a:pt x="8062150" y="779868"/>
                  </a:lnTo>
                  <a:close/>
                </a:path>
                <a:path w="10417175" h="803909">
                  <a:moveTo>
                    <a:pt x="8402485" y="544360"/>
                  </a:moveTo>
                  <a:lnTo>
                    <a:pt x="8400999" y="540778"/>
                  </a:lnTo>
                  <a:lnTo>
                    <a:pt x="8395830" y="535609"/>
                  </a:lnTo>
                  <a:lnTo>
                    <a:pt x="8392249" y="534123"/>
                  </a:lnTo>
                  <a:lnTo>
                    <a:pt x="8388591" y="534123"/>
                  </a:lnTo>
                  <a:lnTo>
                    <a:pt x="8384934" y="534123"/>
                  </a:lnTo>
                  <a:lnTo>
                    <a:pt x="8381352" y="535609"/>
                  </a:lnTo>
                  <a:lnTo>
                    <a:pt x="8376183" y="540778"/>
                  </a:lnTo>
                  <a:lnTo>
                    <a:pt x="8374697" y="544360"/>
                  </a:lnTo>
                  <a:lnTo>
                    <a:pt x="8374697" y="551675"/>
                  </a:lnTo>
                  <a:lnTo>
                    <a:pt x="8376183" y="555269"/>
                  </a:lnTo>
                  <a:lnTo>
                    <a:pt x="8381352" y="560425"/>
                  </a:lnTo>
                  <a:lnTo>
                    <a:pt x="8384934" y="561924"/>
                  </a:lnTo>
                  <a:lnTo>
                    <a:pt x="8392249" y="561924"/>
                  </a:lnTo>
                  <a:lnTo>
                    <a:pt x="8395830" y="560425"/>
                  </a:lnTo>
                  <a:lnTo>
                    <a:pt x="8400999" y="555269"/>
                  </a:lnTo>
                  <a:lnTo>
                    <a:pt x="8402485" y="551675"/>
                  </a:lnTo>
                  <a:lnTo>
                    <a:pt x="8402485" y="544360"/>
                  </a:lnTo>
                  <a:close/>
                </a:path>
                <a:path w="10417175" h="803909">
                  <a:moveTo>
                    <a:pt x="8402498" y="371246"/>
                  </a:moveTo>
                  <a:lnTo>
                    <a:pt x="8374659" y="341071"/>
                  </a:lnTo>
                  <a:lnTo>
                    <a:pt x="8374659" y="368706"/>
                  </a:lnTo>
                  <a:lnTo>
                    <a:pt x="8374037" y="378866"/>
                  </a:lnTo>
                  <a:lnTo>
                    <a:pt x="8351710" y="413156"/>
                  </a:lnTo>
                  <a:lnTo>
                    <a:pt x="8323732" y="422046"/>
                  </a:lnTo>
                  <a:lnTo>
                    <a:pt x="8320570" y="422046"/>
                  </a:lnTo>
                  <a:lnTo>
                    <a:pt x="8320532" y="419506"/>
                  </a:lnTo>
                  <a:lnTo>
                    <a:pt x="8321649" y="409346"/>
                  </a:lnTo>
                  <a:lnTo>
                    <a:pt x="8344179" y="376326"/>
                  </a:lnTo>
                  <a:lnTo>
                    <a:pt x="8346567" y="375056"/>
                  </a:lnTo>
                  <a:lnTo>
                    <a:pt x="8353692" y="371246"/>
                  </a:lnTo>
                  <a:lnTo>
                    <a:pt x="8363953" y="368706"/>
                  </a:lnTo>
                  <a:lnTo>
                    <a:pt x="8374659" y="368706"/>
                  </a:lnTo>
                  <a:lnTo>
                    <a:pt x="8374659" y="341071"/>
                  </a:lnTo>
                  <a:lnTo>
                    <a:pt x="8332063" y="350926"/>
                  </a:lnTo>
                  <a:lnTo>
                    <a:pt x="8306638" y="375056"/>
                  </a:lnTo>
                  <a:lnTo>
                    <a:pt x="8303882" y="371246"/>
                  </a:lnTo>
                  <a:lnTo>
                    <a:pt x="8301787" y="368706"/>
                  </a:lnTo>
                  <a:lnTo>
                    <a:pt x="8300733" y="367436"/>
                  </a:lnTo>
                  <a:lnTo>
                    <a:pt x="8297202" y="363626"/>
                  </a:lnTo>
                  <a:lnTo>
                    <a:pt x="8292744" y="360083"/>
                  </a:lnTo>
                  <a:lnTo>
                    <a:pt x="8292744" y="419506"/>
                  </a:lnTo>
                  <a:lnTo>
                    <a:pt x="8292719" y="422046"/>
                  </a:lnTo>
                  <a:lnTo>
                    <a:pt x="8289607" y="422046"/>
                  </a:lnTo>
                  <a:lnTo>
                    <a:pt x="8279752" y="420776"/>
                  </a:lnTo>
                  <a:lnTo>
                    <a:pt x="8246910" y="399186"/>
                  </a:lnTo>
                  <a:lnTo>
                    <a:pt x="8238617" y="368706"/>
                  </a:lnTo>
                  <a:lnTo>
                    <a:pt x="8249310" y="368706"/>
                  </a:lnTo>
                  <a:lnTo>
                    <a:pt x="8283969" y="391566"/>
                  </a:lnTo>
                  <a:lnTo>
                    <a:pt x="8292744" y="419506"/>
                  </a:lnTo>
                  <a:lnTo>
                    <a:pt x="8292744" y="360083"/>
                  </a:lnTo>
                  <a:lnTo>
                    <a:pt x="8281225" y="350926"/>
                  </a:lnTo>
                  <a:lnTo>
                    <a:pt x="8263014" y="343306"/>
                  </a:lnTo>
                  <a:lnTo>
                    <a:pt x="8243405" y="340766"/>
                  </a:lnTo>
                  <a:lnTo>
                    <a:pt x="8223263" y="342036"/>
                  </a:lnTo>
                  <a:lnTo>
                    <a:pt x="8218030" y="343306"/>
                  </a:lnTo>
                  <a:lnTo>
                    <a:pt x="8213941" y="347116"/>
                  </a:lnTo>
                  <a:lnTo>
                    <a:pt x="8212760" y="353466"/>
                  </a:lnTo>
                  <a:lnTo>
                    <a:pt x="8210804" y="372516"/>
                  </a:lnTo>
                  <a:lnTo>
                    <a:pt x="8213649" y="391566"/>
                  </a:lnTo>
                  <a:lnTo>
                    <a:pt x="8221065" y="409346"/>
                  </a:lnTo>
                  <a:lnTo>
                    <a:pt x="8232851" y="425856"/>
                  </a:lnTo>
                  <a:lnTo>
                    <a:pt x="8186547" y="434746"/>
                  </a:lnTo>
                  <a:lnTo>
                    <a:pt x="8142071" y="449986"/>
                  </a:lnTo>
                  <a:lnTo>
                    <a:pt x="8099971" y="471576"/>
                  </a:lnTo>
                  <a:lnTo>
                    <a:pt x="8060779" y="498246"/>
                  </a:lnTo>
                  <a:lnTo>
                    <a:pt x="8060779" y="495706"/>
                  </a:lnTo>
                  <a:lnTo>
                    <a:pt x="8060779" y="392836"/>
                  </a:lnTo>
                  <a:lnTo>
                    <a:pt x="8066049" y="392836"/>
                  </a:lnTo>
                  <a:lnTo>
                    <a:pt x="8071307" y="394106"/>
                  </a:lnTo>
                  <a:lnTo>
                    <a:pt x="8076539" y="394106"/>
                  </a:lnTo>
                  <a:lnTo>
                    <a:pt x="8089468" y="392836"/>
                  </a:lnTo>
                  <a:lnTo>
                    <a:pt x="8102409" y="391566"/>
                  </a:lnTo>
                  <a:lnTo>
                    <a:pt x="8127162" y="383946"/>
                  </a:lnTo>
                  <a:lnTo>
                    <a:pt x="8170621" y="354736"/>
                  </a:lnTo>
                  <a:lnTo>
                    <a:pt x="8204517" y="297586"/>
                  </a:lnTo>
                  <a:lnTo>
                    <a:pt x="8209661" y="264566"/>
                  </a:lnTo>
                  <a:lnTo>
                    <a:pt x="8207845" y="245516"/>
                  </a:lnTo>
                  <a:lnTo>
                    <a:pt x="8206397" y="230276"/>
                  </a:lnTo>
                  <a:lnTo>
                    <a:pt x="8205800" y="227736"/>
                  </a:lnTo>
                  <a:lnTo>
                    <a:pt x="8205203" y="225196"/>
                  </a:lnTo>
                  <a:lnTo>
                    <a:pt x="8201126" y="221386"/>
                  </a:lnTo>
                  <a:lnTo>
                    <a:pt x="8195894" y="220116"/>
                  </a:lnTo>
                  <a:lnTo>
                    <a:pt x="8181480" y="218401"/>
                  </a:lnTo>
                  <a:lnTo>
                    <a:pt x="8181480" y="269646"/>
                  </a:lnTo>
                  <a:lnTo>
                    <a:pt x="8176514" y="293776"/>
                  </a:lnTo>
                  <a:lnTo>
                    <a:pt x="8150974" y="334416"/>
                  </a:lnTo>
                  <a:lnTo>
                    <a:pt x="8118399" y="357276"/>
                  </a:lnTo>
                  <a:lnTo>
                    <a:pt x="8080476" y="366166"/>
                  </a:lnTo>
                  <a:lnTo>
                    <a:pt x="8100530" y="345846"/>
                  </a:lnTo>
                  <a:lnTo>
                    <a:pt x="8134363" y="311556"/>
                  </a:lnTo>
                  <a:lnTo>
                    <a:pt x="8134363" y="302666"/>
                  </a:lnTo>
                  <a:lnTo>
                    <a:pt x="8123517" y="292506"/>
                  </a:lnTo>
                  <a:lnTo>
                    <a:pt x="8114716" y="292506"/>
                  </a:lnTo>
                  <a:lnTo>
                    <a:pt x="8060842" y="345846"/>
                  </a:lnTo>
                  <a:lnTo>
                    <a:pt x="8062887" y="329336"/>
                  </a:lnTo>
                  <a:lnTo>
                    <a:pt x="8067662" y="312826"/>
                  </a:lnTo>
                  <a:lnTo>
                    <a:pt x="8075079" y="297586"/>
                  </a:lnTo>
                  <a:lnTo>
                    <a:pt x="8085048" y="283616"/>
                  </a:lnTo>
                  <a:lnTo>
                    <a:pt x="8087944" y="279806"/>
                  </a:lnTo>
                  <a:lnTo>
                    <a:pt x="8089786" y="277266"/>
                  </a:lnTo>
                  <a:lnTo>
                    <a:pt x="8091716" y="275996"/>
                  </a:lnTo>
                  <a:lnTo>
                    <a:pt x="8101355" y="268376"/>
                  </a:lnTo>
                  <a:lnTo>
                    <a:pt x="8111007" y="260756"/>
                  </a:lnTo>
                  <a:lnTo>
                    <a:pt x="8132877" y="250596"/>
                  </a:lnTo>
                  <a:lnTo>
                    <a:pt x="8156473" y="245516"/>
                  </a:lnTo>
                  <a:lnTo>
                    <a:pt x="8180908" y="245516"/>
                  </a:lnTo>
                  <a:lnTo>
                    <a:pt x="8181480" y="269646"/>
                  </a:lnTo>
                  <a:lnTo>
                    <a:pt x="8181480" y="218401"/>
                  </a:lnTo>
                  <a:lnTo>
                    <a:pt x="8174545" y="217576"/>
                  </a:lnTo>
                  <a:lnTo>
                    <a:pt x="8153362" y="217576"/>
                  </a:lnTo>
                  <a:lnTo>
                    <a:pt x="8132686" y="221386"/>
                  </a:lnTo>
                  <a:lnTo>
                    <a:pt x="8112887" y="227736"/>
                  </a:lnTo>
                  <a:lnTo>
                    <a:pt x="8114487" y="220116"/>
                  </a:lnTo>
                  <a:lnTo>
                    <a:pt x="8115643" y="212496"/>
                  </a:lnTo>
                  <a:lnTo>
                    <a:pt x="8116341" y="204876"/>
                  </a:lnTo>
                  <a:lnTo>
                    <a:pt x="8116570" y="197256"/>
                  </a:lnTo>
                  <a:lnTo>
                    <a:pt x="8112328" y="162966"/>
                  </a:lnTo>
                  <a:lnTo>
                    <a:pt x="8100060" y="132486"/>
                  </a:lnTo>
                  <a:lnTo>
                    <a:pt x="8088795" y="117144"/>
                  </a:lnTo>
                  <a:lnTo>
                    <a:pt x="8088795" y="197256"/>
                  </a:lnTo>
                  <a:lnTo>
                    <a:pt x="8086928" y="216306"/>
                  </a:lnTo>
                  <a:lnTo>
                    <a:pt x="8081480" y="235356"/>
                  </a:lnTo>
                  <a:lnTo>
                    <a:pt x="8072691" y="253136"/>
                  </a:lnTo>
                  <a:lnTo>
                    <a:pt x="8060779" y="268376"/>
                  </a:lnTo>
                  <a:lnTo>
                    <a:pt x="8060779" y="197256"/>
                  </a:lnTo>
                  <a:lnTo>
                    <a:pt x="8054568" y="190906"/>
                  </a:lnTo>
                  <a:lnTo>
                    <a:pt x="8039214" y="190906"/>
                  </a:lnTo>
                  <a:lnTo>
                    <a:pt x="8033004" y="197256"/>
                  </a:lnTo>
                  <a:lnTo>
                    <a:pt x="8033004" y="268376"/>
                  </a:lnTo>
                  <a:lnTo>
                    <a:pt x="8032940" y="345846"/>
                  </a:lnTo>
                  <a:lnTo>
                    <a:pt x="7979067" y="292506"/>
                  </a:lnTo>
                  <a:lnTo>
                    <a:pt x="7970266" y="292506"/>
                  </a:lnTo>
                  <a:lnTo>
                    <a:pt x="7959420" y="302666"/>
                  </a:lnTo>
                  <a:lnTo>
                    <a:pt x="7959420" y="311556"/>
                  </a:lnTo>
                  <a:lnTo>
                    <a:pt x="8013306" y="366166"/>
                  </a:lnTo>
                  <a:lnTo>
                    <a:pt x="7993901" y="363626"/>
                  </a:lnTo>
                  <a:lnTo>
                    <a:pt x="7958201" y="347116"/>
                  </a:lnTo>
                  <a:lnTo>
                    <a:pt x="7927518" y="315366"/>
                  </a:lnTo>
                  <a:lnTo>
                    <a:pt x="7912303" y="269646"/>
                  </a:lnTo>
                  <a:lnTo>
                    <a:pt x="7912875" y="245516"/>
                  </a:lnTo>
                  <a:lnTo>
                    <a:pt x="7937309" y="245516"/>
                  </a:lnTo>
                  <a:lnTo>
                    <a:pt x="7960893" y="250596"/>
                  </a:lnTo>
                  <a:lnTo>
                    <a:pt x="7982775" y="260756"/>
                  </a:lnTo>
                  <a:lnTo>
                    <a:pt x="8002067" y="275996"/>
                  </a:lnTo>
                  <a:lnTo>
                    <a:pt x="8003997" y="277266"/>
                  </a:lnTo>
                  <a:lnTo>
                    <a:pt x="8005839" y="279806"/>
                  </a:lnTo>
                  <a:lnTo>
                    <a:pt x="8008734" y="283616"/>
                  </a:lnTo>
                  <a:lnTo>
                    <a:pt x="8018704" y="297586"/>
                  </a:lnTo>
                  <a:lnTo>
                    <a:pt x="8026120" y="312826"/>
                  </a:lnTo>
                  <a:lnTo>
                    <a:pt x="8030896" y="329336"/>
                  </a:lnTo>
                  <a:lnTo>
                    <a:pt x="8032940" y="345846"/>
                  </a:lnTo>
                  <a:lnTo>
                    <a:pt x="8032940" y="268300"/>
                  </a:lnTo>
                  <a:lnTo>
                    <a:pt x="8012303" y="235356"/>
                  </a:lnTo>
                  <a:lnTo>
                    <a:pt x="8004988" y="197256"/>
                  </a:lnTo>
                  <a:lnTo>
                    <a:pt x="8007820" y="171856"/>
                  </a:lnTo>
                  <a:lnTo>
                    <a:pt x="8016049" y="148996"/>
                  </a:lnTo>
                  <a:lnTo>
                    <a:pt x="8029207" y="129946"/>
                  </a:lnTo>
                  <a:lnTo>
                    <a:pt x="8046898" y="112166"/>
                  </a:lnTo>
                  <a:lnTo>
                    <a:pt x="8064576" y="129946"/>
                  </a:lnTo>
                  <a:lnTo>
                    <a:pt x="8077746" y="148996"/>
                  </a:lnTo>
                  <a:lnTo>
                    <a:pt x="8085963" y="171856"/>
                  </a:lnTo>
                  <a:lnTo>
                    <a:pt x="8088795" y="197256"/>
                  </a:lnTo>
                  <a:lnTo>
                    <a:pt x="8088795" y="117144"/>
                  </a:lnTo>
                  <a:lnTo>
                    <a:pt x="8085150" y="112166"/>
                  </a:lnTo>
                  <a:lnTo>
                    <a:pt x="8080489" y="105816"/>
                  </a:lnTo>
                  <a:lnTo>
                    <a:pt x="8054314" y="84226"/>
                  </a:lnTo>
                  <a:lnTo>
                    <a:pt x="8049781" y="81686"/>
                  </a:lnTo>
                  <a:lnTo>
                    <a:pt x="8044002" y="81686"/>
                  </a:lnTo>
                  <a:lnTo>
                    <a:pt x="8013293" y="105816"/>
                  </a:lnTo>
                  <a:lnTo>
                    <a:pt x="7981455" y="162966"/>
                  </a:lnTo>
                  <a:lnTo>
                    <a:pt x="7977213" y="197256"/>
                  </a:lnTo>
                  <a:lnTo>
                    <a:pt x="7977454" y="204876"/>
                  </a:lnTo>
                  <a:lnTo>
                    <a:pt x="7978153" y="212496"/>
                  </a:lnTo>
                  <a:lnTo>
                    <a:pt x="7979308" y="220116"/>
                  </a:lnTo>
                  <a:lnTo>
                    <a:pt x="7980908" y="227736"/>
                  </a:lnTo>
                  <a:lnTo>
                    <a:pt x="7961096" y="221386"/>
                  </a:lnTo>
                  <a:lnTo>
                    <a:pt x="7940434" y="217576"/>
                  </a:lnTo>
                  <a:lnTo>
                    <a:pt x="7919237" y="217576"/>
                  </a:lnTo>
                  <a:lnTo>
                    <a:pt x="7884134" y="264566"/>
                  </a:lnTo>
                  <a:lnTo>
                    <a:pt x="7889278" y="297586"/>
                  </a:lnTo>
                  <a:lnTo>
                    <a:pt x="7923174" y="354736"/>
                  </a:lnTo>
                  <a:lnTo>
                    <a:pt x="7966621" y="383946"/>
                  </a:lnTo>
                  <a:lnTo>
                    <a:pt x="8017256" y="394106"/>
                  </a:lnTo>
                  <a:lnTo>
                    <a:pt x="8022488" y="394106"/>
                  </a:lnTo>
                  <a:lnTo>
                    <a:pt x="8027746" y="392836"/>
                  </a:lnTo>
                  <a:lnTo>
                    <a:pt x="8033004" y="392836"/>
                  </a:lnTo>
                  <a:lnTo>
                    <a:pt x="8033004" y="495706"/>
                  </a:lnTo>
                  <a:lnTo>
                    <a:pt x="7993850" y="469036"/>
                  </a:lnTo>
                  <a:lnTo>
                    <a:pt x="7951864" y="448716"/>
                  </a:lnTo>
                  <a:lnTo>
                    <a:pt x="7907528" y="433476"/>
                  </a:lnTo>
                  <a:lnTo>
                    <a:pt x="7861287" y="424586"/>
                  </a:lnTo>
                  <a:lnTo>
                    <a:pt x="7872895" y="409346"/>
                  </a:lnTo>
                  <a:lnTo>
                    <a:pt x="7880210" y="391566"/>
                  </a:lnTo>
                  <a:lnTo>
                    <a:pt x="7882991" y="372516"/>
                  </a:lnTo>
                  <a:lnTo>
                    <a:pt x="7882598" y="368706"/>
                  </a:lnTo>
                  <a:lnTo>
                    <a:pt x="7881023" y="353466"/>
                  </a:lnTo>
                  <a:lnTo>
                    <a:pt x="7879855" y="347116"/>
                  </a:lnTo>
                  <a:lnTo>
                    <a:pt x="7875765" y="343306"/>
                  </a:lnTo>
                  <a:lnTo>
                    <a:pt x="7870533" y="342036"/>
                  </a:lnTo>
                  <a:lnTo>
                    <a:pt x="7855166" y="341071"/>
                  </a:lnTo>
                  <a:lnTo>
                    <a:pt x="7855166" y="368706"/>
                  </a:lnTo>
                  <a:lnTo>
                    <a:pt x="7854543" y="378866"/>
                  </a:lnTo>
                  <a:lnTo>
                    <a:pt x="7832217" y="413156"/>
                  </a:lnTo>
                  <a:lnTo>
                    <a:pt x="7804239" y="422046"/>
                  </a:lnTo>
                  <a:lnTo>
                    <a:pt x="7801051" y="422046"/>
                  </a:lnTo>
                  <a:lnTo>
                    <a:pt x="7801038" y="419506"/>
                  </a:lnTo>
                  <a:lnTo>
                    <a:pt x="7802156" y="409346"/>
                  </a:lnTo>
                  <a:lnTo>
                    <a:pt x="7824686" y="376326"/>
                  </a:lnTo>
                  <a:lnTo>
                    <a:pt x="7827073" y="375056"/>
                  </a:lnTo>
                  <a:lnTo>
                    <a:pt x="7834198" y="371246"/>
                  </a:lnTo>
                  <a:lnTo>
                    <a:pt x="7844472" y="368706"/>
                  </a:lnTo>
                  <a:lnTo>
                    <a:pt x="7855166" y="368706"/>
                  </a:lnTo>
                  <a:lnTo>
                    <a:pt x="7855166" y="341071"/>
                  </a:lnTo>
                  <a:lnTo>
                    <a:pt x="7812570" y="350926"/>
                  </a:lnTo>
                  <a:lnTo>
                    <a:pt x="7787145" y="375056"/>
                  </a:lnTo>
                  <a:lnTo>
                    <a:pt x="7784389" y="371246"/>
                  </a:lnTo>
                  <a:lnTo>
                    <a:pt x="7782280" y="368706"/>
                  </a:lnTo>
                  <a:lnTo>
                    <a:pt x="7781239" y="367436"/>
                  </a:lnTo>
                  <a:lnTo>
                    <a:pt x="7777708" y="363626"/>
                  </a:lnTo>
                  <a:lnTo>
                    <a:pt x="7773251" y="360083"/>
                  </a:lnTo>
                  <a:lnTo>
                    <a:pt x="7773251" y="419506"/>
                  </a:lnTo>
                  <a:lnTo>
                    <a:pt x="7773238" y="422046"/>
                  </a:lnTo>
                  <a:lnTo>
                    <a:pt x="7770114" y="422046"/>
                  </a:lnTo>
                  <a:lnTo>
                    <a:pt x="7760259" y="420776"/>
                  </a:lnTo>
                  <a:lnTo>
                    <a:pt x="7727416" y="399186"/>
                  </a:lnTo>
                  <a:lnTo>
                    <a:pt x="7719123" y="368706"/>
                  </a:lnTo>
                  <a:lnTo>
                    <a:pt x="7729829" y="368706"/>
                  </a:lnTo>
                  <a:lnTo>
                    <a:pt x="7764462" y="391566"/>
                  </a:lnTo>
                  <a:lnTo>
                    <a:pt x="7773251" y="419506"/>
                  </a:lnTo>
                  <a:lnTo>
                    <a:pt x="7773251" y="360083"/>
                  </a:lnTo>
                  <a:lnTo>
                    <a:pt x="7761732" y="350926"/>
                  </a:lnTo>
                  <a:lnTo>
                    <a:pt x="7743520" y="343306"/>
                  </a:lnTo>
                  <a:lnTo>
                    <a:pt x="7723911" y="340766"/>
                  </a:lnTo>
                  <a:lnTo>
                    <a:pt x="7703756" y="342036"/>
                  </a:lnTo>
                  <a:lnTo>
                    <a:pt x="7698524" y="343306"/>
                  </a:lnTo>
                  <a:lnTo>
                    <a:pt x="7694435" y="347116"/>
                  </a:lnTo>
                  <a:lnTo>
                    <a:pt x="7693266" y="353466"/>
                  </a:lnTo>
                  <a:lnTo>
                    <a:pt x="7691285" y="371246"/>
                  </a:lnTo>
                  <a:lnTo>
                    <a:pt x="7693622" y="390296"/>
                  </a:lnTo>
                  <a:lnTo>
                    <a:pt x="7700099" y="406806"/>
                  </a:lnTo>
                  <a:lnTo>
                    <a:pt x="7710500" y="422046"/>
                  </a:lnTo>
                  <a:lnTo>
                    <a:pt x="7697521" y="422046"/>
                  </a:lnTo>
                  <a:lnTo>
                    <a:pt x="7691298" y="428396"/>
                  </a:lnTo>
                  <a:lnTo>
                    <a:pt x="7691298" y="443636"/>
                  </a:lnTo>
                  <a:lnTo>
                    <a:pt x="7697521" y="449986"/>
                  </a:lnTo>
                  <a:lnTo>
                    <a:pt x="7816469" y="449986"/>
                  </a:lnTo>
                  <a:lnTo>
                    <a:pt x="7865021" y="453796"/>
                  </a:lnTo>
                  <a:lnTo>
                    <a:pt x="7911389" y="463956"/>
                  </a:lnTo>
                  <a:lnTo>
                    <a:pt x="7955051" y="480466"/>
                  </a:lnTo>
                  <a:lnTo>
                    <a:pt x="7995501" y="503326"/>
                  </a:lnTo>
                  <a:lnTo>
                    <a:pt x="8032216" y="531266"/>
                  </a:lnTo>
                  <a:lnTo>
                    <a:pt x="8064690" y="563016"/>
                  </a:lnTo>
                  <a:lnTo>
                    <a:pt x="8092414" y="599846"/>
                  </a:lnTo>
                  <a:lnTo>
                    <a:pt x="8114868" y="640486"/>
                  </a:lnTo>
                  <a:lnTo>
                    <a:pt x="8131543" y="683666"/>
                  </a:lnTo>
                  <a:lnTo>
                    <a:pt x="8141919" y="730656"/>
                  </a:lnTo>
                  <a:lnTo>
                    <a:pt x="8145488" y="778916"/>
                  </a:lnTo>
                  <a:lnTo>
                    <a:pt x="8145589" y="781456"/>
                  </a:lnTo>
                  <a:lnTo>
                    <a:pt x="8147075" y="787806"/>
                  </a:lnTo>
                  <a:lnTo>
                    <a:pt x="8152676" y="792886"/>
                  </a:lnTo>
                  <a:lnTo>
                    <a:pt x="8167052" y="792886"/>
                  </a:lnTo>
                  <a:lnTo>
                    <a:pt x="8173275" y="786536"/>
                  </a:lnTo>
                  <a:lnTo>
                    <a:pt x="8173275" y="778916"/>
                  </a:lnTo>
                  <a:lnTo>
                    <a:pt x="8181683" y="738276"/>
                  </a:lnTo>
                  <a:lnTo>
                    <a:pt x="8202041" y="707796"/>
                  </a:lnTo>
                  <a:lnTo>
                    <a:pt x="8204581" y="703986"/>
                  </a:lnTo>
                  <a:lnTo>
                    <a:pt x="8238528" y="681126"/>
                  </a:lnTo>
                  <a:lnTo>
                    <a:pt x="8280057" y="672236"/>
                  </a:lnTo>
                  <a:lnTo>
                    <a:pt x="8396262" y="672236"/>
                  </a:lnTo>
                  <a:lnTo>
                    <a:pt x="8402485" y="665886"/>
                  </a:lnTo>
                  <a:lnTo>
                    <a:pt x="8402485" y="650646"/>
                  </a:lnTo>
                  <a:lnTo>
                    <a:pt x="8396262" y="644296"/>
                  </a:lnTo>
                  <a:lnTo>
                    <a:pt x="8280057" y="644296"/>
                  </a:lnTo>
                  <a:lnTo>
                    <a:pt x="8245386" y="649376"/>
                  </a:lnTo>
                  <a:lnTo>
                    <a:pt x="8214055" y="662076"/>
                  </a:lnTo>
                  <a:lnTo>
                    <a:pt x="8187245" y="682396"/>
                  </a:lnTo>
                  <a:lnTo>
                    <a:pt x="8166138" y="707796"/>
                  </a:lnTo>
                  <a:lnTo>
                    <a:pt x="8160550" y="683666"/>
                  </a:lnTo>
                  <a:lnTo>
                    <a:pt x="8153400" y="660806"/>
                  </a:lnTo>
                  <a:lnTo>
                    <a:pt x="8144726" y="639216"/>
                  </a:lnTo>
                  <a:lnTo>
                    <a:pt x="8134540" y="617626"/>
                  </a:lnTo>
                  <a:lnTo>
                    <a:pt x="8166570" y="593496"/>
                  </a:lnTo>
                  <a:lnTo>
                    <a:pt x="8169097" y="592226"/>
                  </a:lnTo>
                  <a:lnTo>
                    <a:pt x="8202028" y="575716"/>
                  </a:lnTo>
                  <a:lnTo>
                    <a:pt x="8240103" y="565556"/>
                  </a:lnTo>
                  <a:lnTo>
                    <a:pt x="8280057" y="561746"/>
                  </a:lnTo>
                  <a:lnTo>
                    <a:pt x="8340699" y="561746"/>
                  </a:lnTo>
                  <a:lnTo>
                    <a:pt x="8346922" y="555396"/>
                  </a:lnTo>
                  <a:lnTo>
                    <a:pt x="8346922" y="540156"/>
                  </a:lnTo>
                  <a:lnTo>
                    <a:pt x="8340699" y="533806"/>
                  </a:lnTo>
                  <a:lnTo>
                    <a:pt x="8280057" y="533806"/>
                  </a:lnTo>
                  <a:lnTo>
                    <a:pt x="8236509" y="537616"/>
                  </a:lnTo>
                  <a:lnTo>
                    <a:pt x="8194891" y="549046"/>
                  </a:lnTo>
                  <a:lnTo>
                    <a:pt x="8155991" y="566826"/>
                  </a:lnTo>
                  <a:lnTo>
                    <a:pt x="8120608" y="592226"/>
                  </a:lnTo>
                  <a:lnTo>
                    <a:pt x="8109217" y="574446"/>
                  </a:lnTo>
                  <a:lnTo>
                    <a:pt x="8096771" y="557936"/>
                  </a:lnTo>
                  <a:lnTo>
                    <a:pt x="8083296" y="542696"/>
                  </a:lnTo>
                  <a:lnTo>
                    <a:pt x="8068805" y="527456"/>
                  </a:lnTo>
                  <a:lnTo>
                    <a:pt x="8106042" y="499516"/>
                  </a:lnTo>
                  <a:lnTo>
                    <a:pt x="8108416" y="498246"/>
                  </a:lnTo>
                  <a:lnTo>
                    <a:pt x="8146364" y="477926"/>
                  </a:lnTo>
                  <a:lnTo>
                    <a:pt x="8189188" y="462686"/>
                  </a:lnTo>
                  <a:lnTo>
                    <a:pt x="8233943" y="453796"/>
                  </a:lnTo>
                  <a:lnTo>
                    <a:pt x="8280057" y="449986"/>
                  </a:lnTo>
                  <a:lnTo>
                    <a:pt x="8396262" y="449986"/>
                  </a:lnTo>
                  <a:lnTo>
                    <a:pt x="8402485" y="443636"/>
                  </a:lnTo>
                  <a:lnTo>
                    <a:pt x="8402485" y="428396"/>
                  </a:lnTo>
                  <a:lnTo>
                    <a:pt x="8396262" y="422046"/>
                  </a:lnTo>
                  <a:lnTo>
                    <a:pt x="8383283" y="422046"/>
                  </a:lnTo>
                  <a:lnTo>
                    <a:pt x="8393684" y="406806"/>
                  </a:lnTo>
                  <a:lnTo>
                    <a:pt x="8400161" y="390296"/>
                  </a:lnTo>
                  <a:lnTo>
                    <a:pt x="8402498" y="371246"/>
                  </a:lnTo>
                  <a:close/>
                </a:path>
                <a:path w="10417175" h="803909">
                  <a:moveTo>
                    <a:pt x="10327551" y="166903"/>
                  </a:moveTo>
                  <a:lnTo>
                    <a:pt x="10304272" y="166903"/>
                  </a:lnTo>
                  <a:lnTo>
                    <a:pt x="10304272" y="258673"/>
                  </a:lnTo>
                  <a:lnTo>
                    <a:pt x="10304272" y="313309"/>
                  </a:lnTo>
                  <a:lnTo>
                    <a:pt x="10304259" y="348500"/>
                  </a:lnTo>
                  <a:lnTo>
                    <a:pt x="10304259" y="405879"/>
                  </a:lnTo>
                  <a:lnTo>
                    <a:pt x="10304259" y="444373"/>
                  </a:lnTo>
                  <a:lnTo>
                    <a:pt x="10304259" y="461886"/>
                  </a:lnTo>
                  <a:lnTo>
                    <a:pt x="10282784" y="461886"/>
                  </a:lnTo>
                  <a:lnTo>
                    <a:pt x="10288473" y="457898"/>
                  </a:lnTo>
                  <a:lnTo>
                    <a:pt x="10293947" y="453644"/>
                  </a:lnTo>
                  <a:lnTo>
                    <a:pt x="10299217" y="449135"/>
                  </a:lnTo>
                  <a:lnTo>
                    <a:pt x="10304259" y="444373"/>
                  </a:lnTo>
                  <a:lnTo>
                    <a:pt x="10304259" y="405879"/>
                  </a:lnTo>
                  <a:lnTo>
                    <a:pt x="10291521" y="424040"/>
                  </a:lnTo>
                  <a:lnTo>
                    <a:pt x="10273830" y="439889"/>
                  </a:lnTo>
                  <a:lnTo>
                    <a:pt x="10252024" y="452742"/>
                  </a:lnTo>
                  <a:lnTo>
                    <a:pt x="10226980" y="461886"/>
                  </a:lnTo>
                  <a:lnTo>
                    <a:pt x="10159911" y="461886"/>
                  </a:lnTo>
                  <a:lnTo>
                    <a:pt x="10113683" y="442239"/>
                  </a:lnTo>
                  <a:lnTo>
                    <a:pt x="10094493" y="403923"/>
                  </a:lnTo>
                  <a:lnTo>
                    <a:pt x="10094811" y="391769"/>
                  </a:lnTo>
                  <a:lnTo>
                    <a:pt x="10115753" y="350989"/>
                  </a:lnTo>
                  <a:lnTo>
                    <a:pt x="10155034" y="323100"/>
                  </a:lnTo>
                  <a:lnTo>
                    <a:pt x="10218293" y="309003"/>
                  </a:lnTo>
                  <a:lnTo>
                    <a:pt x="10254107" y="313601"/>
                  </a:lnTo>
                  <a:lnTo>
                    <a:pt x="10283825" y="327075"/>
                  </a:lnTo>
                  <a:lnTo>
                    <a:pt x="10304259" y="348500"/>
                  </a:lnTo>
                  <a:lnTo>
                    <a:pt x="10304259" y="313309"/>
                  </a:lnTo>
                  <a:lnTo>
                    <a:pt x="10297198" y="309003"/>
                  </a:lnTo>
                  <a:lnTo>
                    <a:pt x="10277792" y="297192"/>
                  </a:lnTo>
                  <a:lnTo>
                    <a:pt x="10246042" y="287858"/>
                  </a:lnTo>
                  <a:lnTo>
                    <a:pt x="10210724" y="285838"/>
                  </a:lnTo>
                  <a:lnTo>
                    <a:pt x="10173564" y="291719"/>
                  </a:lnTo>
                  <a:lnTo>
                    <a:pt x="10119017" y="317144"/>
                  </a:lnTo>
                  <a:lnTo>
                    <a:pt x="10082378" y="357543"/>
                  </a:lnTo>
                  <a:lnTo>
                    <a:pt x="10071290" y="406247"/>
                  </a:lnTo>
                  <a:lnTo>
                    <a:pt x="10074465" y="422948"/>
                  </a:lnTo>
                  <a:lnTo>
                    <a:pt x="10078936" y="434035"/>
                  </a:lnTo>
                  <a:lnTo>
                    <a:pt x="10084905" y="444309"/>
                  </a:lnTo>
                  <a:lnTo>
                    <a:pt x="10092284" y="453644"/>
                  </a:lnTo>
                  <a:lnTo>
                    <a:pt x="10100945" y="461886"/>
                  </a:lnTo>
                  <a:lnTo>
                    <a:pt x="10034181" y="461886"/>
                  </a:lnTo>
                  <a:lnTo>
                    <a:pt x="10025532" y="450735"/>
                  </a:lnTo>
                  <a:lnTo>
                    <a:pt x="10019932" y="438010"/>
                  </a:lnTo>
                  <a:lnTo>
                    <a:pt x="10017582" y="424319"/>
                  </a:lnTo>
                  <a:lnTo>
                    <a:pt x="10018649" y="410248"/>
                  </a:lnTo>
                  <a:lnTo>
                    <a:pt x="10022154" y="398056"/>
                  </a:lnTo>
                  <a:lnTo>
                    <a:pt x="10027298" y="387921"/>
                  </a:lnTo>
                  <a:lnTo>
                    <a:pt x="10035896" y="378167"/>
                  </a:lnTo>
                  <a:lnTo>
                    <a:pt x="10059416" y="359625"/>
                  </a:lnTo>
                  <a:lnTo>
                    <a:pt x="10068776" y="351802"/>
                  </a:lnTo>
                  <a:lnTo>
                    <a:pt x="10077780" y="343801"/>
                  </a:lnTo>
                  <a:lnTo>
                    <a:pt x="10100399" y="322529"/>
                  </a:lnTo>
                  <a:lnTo>
                    <a:pt x="10114509" y="310286"/>
                  </a:lnTo>
                  <a:lnTo>
                    <a:pt x="10188892" y="268554"/>
                  </a:lnTo>
                  <a:lnTo>
                    <a:pt x="10238092" y="260019"/>
                  </a:lnTo>
                  <a:lnTo>
                    <a:pt x="10280358" y="258025"/>
                  </a:lnTo>
                  <a:lnTo>
                    <a:pt x="10304272" y="258673"/>
                  </a:lnTo>
                  <a:lnTo>
                    <a:pt x="10304272" y="166903"/>
                  </a:lnTo>
                  <a:lnTo>
                    <a:pt x="10304259" y="193802"/>
                  </a:lnTo>
                  <a:lnTo>
                    <a:pt x="10304259" y="235331"/>
                  </a:lnTo>
                  <a:lnTo>
                    <a:pt x="10231336" y="237223"/>
                  </a:lnTo>
                  <a:lnTo>
                    <a:pt x="10179367" y="247015"/>
                  </a:lnTo>
                  <a:lnTo>
                    <a:pt x="10131336" y="268097"/>
                  </a:lnTo>
                  <a:lnTo>
                    <a:pt x="10100107" y="291960"/>
                  </a:lnTo>
                  <a:lnTo>
                    <a:pt x="10062604" y="326123"/>
                  </a:lnTo>
                  <a:lnTo>
                    <a:pt x="10054069" y="333730"/>
                  </a:lnTo>
                  <a:lnTo>
                    <a:pt x="10045306" y="341083"/>
                  </a:lnTo>
                  <a:lnTo>
                    <a:pt x="10036340" y="348183"/>
                  </a:lnTo>
                  <a:lnTo>
                    <a:pt x="10019132" y="361988"/>
                  </a:lnTo>
                  <a:lnTo>
                    <a:pt x="10007905" y="374954"/>
                  </a:lnTo>
                  <a:lnTo>
                    <a:pt x="10000805" y="388708"/>
                  </a:lnTo>
                  <a:lnTo>
                    <a:pt x="9995967" y="404863"/>
                  </a:lnTo>
                  <a:lnTo>
                    <a:pt x="9994011" y="419608"/>
                  </a:lnTo>
                  <a:lnTo>
                    <a:pt x="9994963" y="434301"/>
                  </a:lnTo>
                  <a:lnTo>
                    <a:pt x="9998773" y="448538"/>
                  </a:lnTo>
                  <a:lnTo>
                    <a:pt x="10005352" y="461886"/>
                  </a:lnTo>
                  <a:lnTo>
                    <a:pt x="9929851" y="461886"/>
                  </a:lnTo>
                  <a:lnTo>
                    <a:pt x="9946996" y="413410"/>
                  </a:lnTo>
                  <a:lnTo>
                    <a:pt x="9979342" y="373456"/>
                  </a:lnTo>
                  <a:lnTo>
                    <a:pt x="10013582" y="350266"/>
                  </a:lnTo>
                  <a:lnTo>
                    <a:pt x="10021684" y="344906"/>
                  </a:lnTo>
                  <a:lnTo>
                    <a:pt x="10067074" y="310134"/>
                  </a:lnTo>
                  <a:lnTo>
                    <a:pt x="10119271" y="257111"/>
                  </a:lnTo>
                  <a:lnTo>
                    <a:pt x="10137203" y="230911"/>
                  </a:lnTo>
                  <a:lnTo>
                    <a:pt x="10160978" y="213715"/>
                  </a:lnTo>
                  <a:lnTo>
                    <a:pt x="10203840" y="202247"/>
                  </a:lnTo>
                  <a:lnTo>
                    <a:pt x="10255148" y="195846"/>
                  </a:lnTo>
                  <a:lnTo>
                    <a:pt x="10304259" y="193802"/>
                  </a:lnTo>
                  <a:lnTo>
                    <a:pt x="10304259" y="166903"/>
                  </a:lnTo>
                  <a:lnTo>
                    <a:pt x="10158082" y="166903"/>
                  </a:lnTo>
                  <a:lnTo>
                    <a:pt x="10158082" y="190182"/>
                  </a:lnTo>
                  <a:lnTo>
                    <a:pt x="10144468" y="196011"/>
                  </a:lnTo>
                  <a:lnTo>
                    <a:pt x="10132733" y="202869"/>
                  </a:lnTo>
                  <a:lnTo>
                    <a:pt x="10123297" y="210870"/>
                  </a:lnTo>
                  <a:lnTo>
                    <a:pt x="10116617" y="220078"/>
                  </a:lnTo>
                  <a:lnTo>
                    <a:pt x="10101478" y="242138"/>
                  </a:lnTo>
                  <a:lnTo>
                    <a:pt x="10079253" y="266814"/>
                  </a:lnTo>
                  <a:lnTo>
                    <a:pt x="10028504" y="311505"/>
                  </a:lnTo>
                  <a:lnTo>
                    <a:pt x="9987407" y="339382"/>
                  </a:lnTo>
                  <a:lnTo>
                    <a:pt x="9980714" y="343801"/>
                  </a:lnTo>
                  <a:lnTo>
                    <a:pt x="9945332" y="374954"/>
                  </a:lnTo>
                  <a:lnTo>
                    <a:pt x="9916630" y="423087"/>
                  </a:lnTo>
                  <a:lnTo>
                    <a:pt x="9908438" y="450240"/>
                  </a:lnTo>
                  <a:lnTo>
                    <a:pt x="9908337" y="345376"/>
                  </a:lnTo>
                  <a:lnTo>
                    <a:pt x="9937928" y="330136"/>
                  </a:lnTo>
                  <a:lnTo>
                    <a:pt x="9960889" y="319049"/>
                  </a:lnTo>
                  <a:lnTo>
                    <a:pt x="9967900" y="315658"/>
                  </a:lnTo>
                  <a:lnTo>
                    <a:pt x="9998227" y="301980"/>
                  </a:lnTo>
                  <a:lnTo>
                    <a:pt x="10028923" y="289090"/>
                  </a:lnTo>
                  <a:lnTo>
                    <a:pt x="10049815" y="275704"/>
                  </a:lnTo>
                  <a:lnTo>
                    <a:pt x="10065893" y="255955"/>
                  </a:lnTo>
                  <a:lnTo>
                    <a:pt x="10078542" y="232511"/>
                  </a:lnTo>
                  <a:lnTo>
                    <a:pt x="10089070" y="208153"/>
                  </a:lnTo>
                  <a:lnTo>
                    <a:pt x="10091509" y="202247"/>
                  </a:lnTo>
                  <a:lnTo>
                    <a:pt x="10094138" y="196011"/>
                  </a:lnTo>
                  <a:lnTo>
                    <a:pt x="10096741" y="190182"/>
                  </a:lnTo>
                  <a:lnTo>
                    <a:pt x="10158082" y="190182"/>
                  </a:lnTo>
                  <a:lnTo>
                    <a:pt x="10158082" y="166903"/>
                  </a:lnTo>
                  <a:lnTo>
                    <a:pt x="10071354" y="166903"/>
                  </a:lnTo>
                  <a:lnTo>
                    <a:pt x="10071354" y="190182"/>
                  </a:lnTo>
                  <a:lnTo>
                    <a:pt x="10067607" y="199097"/>
                  </a:lnTo>
                  <a:lnTo>
                    <a:pt x="10048100" y="240423"/>
                  </a:lnTo>
                  <a:lnTo>
                    <a:pt x="10020440" y="267411"/>
                  </a:lnTo>
                  <a:lnTo>
                    <a:pt x="9987966" y="280898"/>
                  </a:lnTo>
                  <a:lnTo>
                    <a:pt x="9957029" y="294970"/>
                  </a:lnTo>
                  <a:lnTo>
                    <a:pt x="9929774" y="308178"/>
                  </a:lnTo>
                  <a:lnTo>
                    <a:pt x="9908311" y="319049"/>
                  </a:lnTo>
                  <a:lnTo>
                    <a:pt x="9908311" y="279514"/>
                  </a:lnTo>
                  <a:lnTo>
                    <a:pt x="9976866" y="254749"/>
                  </a:lnTo>
                  <a:lnTo>
                    <a:pt x="9994621" y="248335"/>
                  </a:lnTo>
                  <a:lnTo>
                    <a:pt x="10010927" y="238772"/>
                  </a:lnTo>
                  <a:lnTo>
                    <a:pt x="10023386" y="224751"/>
                  </a:lnTo>
                  <a:lnTo>
                    <a:pt x="10033114" y="208153"/>
                  </a:lnTo>
                  <a:lnTo>
                    <a:pt x="10041496" y="190182"/>
                  </a:lnTo>
                  <a:lnTo>
                    <a:pt x="10071354" y="190182"/>
                  </a:lnTo>
                  <a:lnTo>
                    <a:pt x="10071354" y="166903"/>
                  </a:lnTo>
                  <a:lnTo>
                    <a:pt x="10015957" y="166903"/>
                  </a:lnTo>
                  <a:lnTo>
                    <a:pt x="10015957" y="190182"/>
                  </a:lnTo>
                  <a:lnTo>
                    <a:pt x="10010026" y="202057"/>
                  </a:lnTo>
                  <a:lnTo>
                    <a:pt x="10003422" y="212648"/>
                  </a:lnTo>
                  <a:lnTo>
                    <a:pt x="9995776" y="221056"/>
                  </a:lnTo>
                  <a:lnTo>
                    <a:pt x="9986734" y="226428"/>
                  </a:lnTo>
                  <a:lnTo>
                    <a:pt x="9908311" y="254749"/>
                  </a:lnTo>
                  <a:lnTo>
                    <a:pt x="9908311" y="228993"/>
                  </a:lnTo>
                  <a:lnTo>
                    <a:pt x="9910597" y="229285"/>
                  </a:lnTo>
                  <a:lnTo>
                    <a:pt x="9912896" y="229425"/>
                  </a:lnTo>
                  <a:lnTo>
                    <a:pt x="9915195" y="229438"/>
                  </a:lnTo>
                  <a:lnTo>
                    <a:pt x="9919208" y="228993"/>
                  </a:lnTo>
                  <a:lnTo>
                    <a:pt x="9927996" y="228053"/>
                  </a:lnTo>
                  <a:lnTo>
                    <a:pt x="9963404" y="213601"/>
                  </a:lnTo>
                  <a:lnTo>
                    <a:pt x="9973551" y="206108"/>
                  </a:lnTo>
                  <a:lnTo>
                    <a:pt x="9976955" y="203200"/>
                  </a:lnTo>
                  <a:lnTo>
                    <a:pt x="9982822" y="197002"/>
                  </a:lnTo>
                  <a:lnTo>
                    <a:pt x="9988004" y="190182"/>
                  </a:lnTo>
                  <a:lnTo>
                    <a:pt x="10015957" y="190182"/>
                  </a:lnTo>
                  <a:lnTo>
                    <a:pt x="10015957" y="166903"/>
                  </a:lnTo>
                  <a:lnTo>
                    <a:pt x="9956292" y="166903"/>
                  </a:lnTo>
                  <a:lnTo>
                    <a:pt x="9956292" y="190182"/>
                  </a:lnTo>
                  <a:lnTo>
                    <a:pt x="9954641" y="191465"/>
                  </a:lnTo>
                  <a:lnTo>
                    <a:pt x="9914255" y="206108"/>
                  </a:lnTo>
                  <a:lnTo>
                    <a:pt x="9908311" y="205422"/>
                  </a:lnTo>
                  <a:lnTo>
                    <a:pt x="9908311" y="190182"/>
                  </a:lnTo>
                  <a:lnTo>
                    <a:pt x="9956292" y="190182"/>
                  </a:lnTo>
                  <a:lnTo>
                    <a:pt x="9956292" y="166903"/>
                  </a:lnTo>
                  <a:lnTo>
                    <a:pt x="9885020" y="166903"/>
                  </a:lnTo>
                  <a:lnTo>
                    <a:pt x="9885020" y="485165"/>
                  </a:lnTo>
                  <a:lnTo>
                    <a:pt x="10327551" y="485165"/>
                  </a:lnTo>
                  <a:lnTo>
                    <a:pt x="10327551" y="461886"/>
                  </a:lnTo>
                  <a:lnTo>
                    <a:pt x="10327551" y="444373"/>
                  </a:lnTo>
                  <a:lnTo>
                    <a:pt x="10327551" y="190182"/>
                  </a:lnTo>
                  <a:lnTo>
                    <a:pt x="10327551" y="166903"/>
                  </a:lnTo>
                  <a:close/>
                </a:path>
                <a:path w="10417175" h="803909">
                  <a:moveTo>
                    <a:pt x="10416832" y="139725"/>
                  </a:moveTo>
                  <a:lnTo>
                    <a:pt x="10413124" y="124206"/>
                  </a:lnTo>
                  <a:lnTo>
                    <a:pt x="10410914" y="114909"/>
                  </a:lnTo>
                  <a:lnTo>
                    <a:pt x="10396449" y="94957"/>
                  </a:lnTo>
                  <a:lnTo>
                    <a:pt x="10375570" y="81864"/>
                  </a:lnTo>
                  <a:lnTo>
                    <a:pt x="10370248" y="80975"/>
                  </a:lnTo>
                  <a:lnTo>
                    <a:pt x="10370248" y="139725"/>
                  </a:lnTo>
                  <a:lnTo>
                    <a:pt x="10370248" y="527862"/>
                  </a:lnTo>
                  <a:lnTo>
                    <a:pt x="10370248" y="574446"/>
                  </a:lnTo>
                  <a:lnTo>
                    <a:pt x="10370248" y="598538"/>
                  </a:lnTo>
                  <a:lnTo>
                    <a:pt x="10363302" y="605485"/>
                  </a:lnTo>
                  <a:lnTo>
                    <a:pt x="10323665" y="605485"/>
                  </a:lnTo>
                  <a:lnTo>
                    <a:pt x="10323665" y="574446"/>
                  </a:lnTo>
                  <a:lnTo>
                    <a:pt x="10370248" y="574446"/>
                  </a:lnTo>
                  <a:lnTo>
                    <a:pt x="10370248" y="527862"/>
                  </a:lnTo>
                  <a:lnTo>
                    <a:pt x="9756102" y="527862"/>
                  </a:lnTo>
                  <a:lnTo>
                    <a:pt x="9749155" y="520915"/>
                  </a:lnTo>
                  <a:lnTo>
                    <a:pt x="9749155" y="503758"/>
                  </a:lnTo>
                  <a:lnTo>
                    <a:pt x="9756102" y="496811"/>
                  </a:lnTo>
                  <a:lnTo>
                    <a:pt x="9842322" y="496811"/>
                  </a:lnTo>
                  <a:lnTo>
                    <a:pt x="9842322" y="452196"/>
                  </a:lnTo>
                  <a:lnTo>
                    <a:pt x="9842322" y="124206"/>
                  </a:lnTo>
                  <a:lnTo>
                    <a:pt x="10350411" y="124206"/>
                  </a:lnTo>
                  <a:lnTo>
                    <a:pt x="10357396" y="124891"/>
                  </a:lnTo>
                  <a:lnTo>
                    <a:pt x="10363416" y="128016"/>
                  </a:lnTo>
                  <a:lnTo>
                    <a:pt x="10367899" y="133108"/>
                  </a:lnTo>
                  <a:lnTo>
                    <a:pt x="10370248" y="139725"/>
                  </a:lnTo>
                  <a:lnTo>
                    <a:pt x="10370248" y="80975"/>
                  </a:lnTo>
                  <a:lnTo>
                    <a:pt x="10350411" y="77622"/>
                  </a:lnTo>
                  <a:lnTo>
                    <a:pt x="9842322" y="77622"/>
                  </a:lnTo>
                  <a:lnTo>
                    <a:pt x="9842322" y="46570"/>
                  </a:lnTo>
                  <a:lnTo>
                    <a:pt x="9842322" y="0"/>
                  </a:lnTo>
                  <a:lnTo>
                    <a:pt x="9795739" y="0"/>
                  </a:lnTo>
                  <a:lnTo>
                    <a:pt x="9795739" y="46570"/>
                  </a:lnTo>
                  <a:lnTo>
                    <a:pt x="9795739" y="450240"/>
                  </a:lnTo>
                  <a:lnTo>
                    <a:pt x="9759442" y="450240"/>
                  </a:lnTo>
                  <a:lnTo>
                    <a:pt x="9754222" y="450900"/>
                  </a:lnTo>
                  <a:lnTo>
                    <a:pt x="9749155" y="452196"/>
                  </a:lnTo>
                  <a:lnTo>
                    <a:pt x="9749155" y="53517"/>
                  </a:lnTo>
                  <a:lnTo>
                    <a:pt x="9756102" y="46570"/>
                  </a:lnTo>
                  <a:lnTo>
                    <a:pt x="9795739" y="46570"/>
                  </a:lnTo>
                  <a:lnTo>
                    <a:pt x="9795739" y="0"/>
                  </a:lnTo>
                  <a:lnTo>
                    <a:pt x="9764687" y="0"/>
                  </a:lnTo>
                  <a:lnTo>
                    <a:pt x="9740519" y="4889"/>
                  </a:lnTo>
                  <a:lnTo>
                    <a:pt x="9720783" y="18211"/>
                  </a:lnTo>
                  <a:lnTo>
                    <a:pt x="9707474" y="37934"/>
                  </a:lnTo>
                  <a:lnTo>
                    <a:pt x="9702571" y="62103"/>
                  </a:lnTo>
                  <a:lnTo>
                    <a:pt x="9702571" y="512343"/>
                  </a:lnTo>
                  <a:lnTo>
                    <a:pt x="9707474" y="536498"/>
                  </a:lnTo>
                  <a:lnTo>
                    <a:pt x="9720783" y="556234"/>
                  </a:lnTo>
                  <a:lnTo>
                    <a:pt x="9740519" y="569544"/>
                  </a:lnTo>
                  <a:lnTo>
                    <a:pt x="9764687" y="574446"/>
                  </a:lnTo>
                  <a:lnTo>
                    <a:pt x="10277094" y="574446"/>
                  </a:lnTo>
                  <a:lnTo>
                    <a:pt x="10277094" y="652068"/>
                  </a:lnTo>
                  <a:lnTo>
                    <a:pt x="10354729" y="652068"/>
                  </a:lnTo>
                  <a:lnTo>
                    <a:pt x="10378884" y="647166"/>
                  </a:lnTo>
                  <a:lnTo>
                    <a:pt x="10398620" y="633857"/>
                  </a:lnTo>
                  <a:lnTo>
                    <a:pt x="10411930" y="614121"/>
                  </a:lnTo>
                  <a:lnTo>
                    <a:pt x="10413682" y="605485"/>
                  </a:lnTo>
                  <a:lnTo>
                    <a:pt x="10416832" y="589965"/>
                  </a:lnTo>
                  <a:lnTo>
                    <a:pt x="10416832" y="527862"/>
                  </a:lnTo>
                  <a:lnTo>
                    <a:pt x="10416832" y="139725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238309" y="8360664"/>
              <a:ext cx="156690" cy="12431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17906" y="7413387"/>
              <a:ext cx="1740259" cy="158445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7239265" y="7434747"/>
              <a:ext cx="1652905" cy="1496695"/>
            </a:xfrm>
            <a:custGeom>
              <a:avLst/>
              <a:gdLst/>
              <a:ahLst/>
              <a:cxnLst/>
              <a:rect l="l" t="t" r="r" b="b"/>
              <a:pathLst>
                <a:path w="1652905" h="1496695">
                  <a:moveTo>
                    <a:pt x="1652305" y="0"/>
                  </a:moveTo>
                  <a:lnTo>
                    <a:pt x="0" y="0"/>
                  </a:lnTo>
                  <a:lnTo>
                    <a:pt x="0" y="1496498"/>
                  </a:lnTo>
                  <a:lnTo>
                    <a:pt x="1652305" y="1496498"/>
                  </a:lnTo>
                  <a:lnTo>
                    <a:pt x="1652305" y="0"/>
                  </a:lnTo>
                  <a:close/>
                </a:path>
              </a:pathLst>
            </a:custGeom>
            <a:solidFill>
              <a:srgbClr val="033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7483498" y="7479479"/>
            <a:ext cx="12160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20" dirty="0">
                <a:solidFill>
                  <a:srgbClr val="FFFFFF"/>
                </a:solidFill>
                <a:latin typeface="Arial"/>
                <a:cs typeface="Arial"/>
              </a:rPr>
              <a:t>Territorio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343584" y="6964814"/>
            <a:ext cx="14215110" cy="1688464"/>
            <a:chOff x="4343584" y="6964814"/>
            <a:chExt cx="14215110" cy="1688464"/>
          </a:xfrm>
        </p:grpSpPr>
        <p:sp>
          <p:nvSpPr>
            <p:cNvPr id="83" name="object 83"/>
            <p:cNvSpPr/>
            <p:nvPr/>
          </p:nvSpPr>
          <p:spPr>
            <a:xfrm>
              <a:off x="17971870" y="8277853"/>
              <a:ext cx="260985" cy="252729"/>
            </a:xfrm>
            <a:custGeom>
              <a:avLst/>
              <a:gdLst/>
              <a:ahLst/>
              <a:cxnLst/>
              <a:rect l="l" t="t" r="r" b="b"/>
              <a:pathLst>
                <a:path w="260984" h="252729">
                  <a:moveTo>
                    <a:pt x="260472" y="252423"/>
                  </a:moveTo>
                  <a:lnTo>
                    <a:pt x="156283" y="252423"/>
                  </a:lnTo>
                  <a:lnTo>
                    <a:pt x="156283" y="144058"/>
                  </a:lnTo>
                  <a:lnTo>
                    <a:pt x="104188" y="144058"/>
                  </a:lnTo>
                  <a:lnTo>
                    <a:pt x="104188" y="252423"/>
                  </a:lnTo>
                  <a:lnTo>
                    <a:pt x="0" y="252423"/>
                  </a:lnTo>
                  <a:lnTo>
                    <a:pt x="0" y="123535"/>
                  </a:lnTo>
                  <a:lnTo>
                    <a:pt x="130236" y="0"/>
                  </a:lnTo>
                  <a:lnTo>
                    <a:pt x="260472" y="123516"/>
                  </a:lnTo>
                  <a:lnTo>
                    <a:pt x="260472" y="252423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466408" y="8000650"/>
              <a:ext cx="92254" cy="9173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7706290" y="8010112"/>
              <a:ext cx="803275" cy="643255"/>
            </a:xfrm>
            <a:custGeom>
              <a:avLst/>
              <a:gdLst/>
              <a:ahLst/>
              <a:cxnLst/>
              <a:rect l="l" t="t" r="r" b="b"/>
              <a:pathLst>
                <a:path w="803275" h="643254">
                  <a:moveTo>
                    <a:pt x="672490" y="266280"/>
                  </a:moveTo>
                  <a:lnTo>
                    <a:pt x="615657" y="323024"/>
                  </a:lnTo>
                  <a:lnTo>
                    <a:pt x="615657" y="586371"/>
                  </a:lnTo>
                  <a:lnTo>
                    <a:pt x="75768" y="586371"/>
                  </a:lnTo>
                  <a:lnTo>
                    <a:pt x="68402" y="584885"/>
                  </a:lnTo>
                  <a:lnTo>
                    <a:pt x="62369" y="580834"/>
                  </a:lnTo>
                  <a:lnTo>
                    <a:pt x="58318" y="574827"/>
                  </a:lnTo>
                  <a:lnTo>
                    <a:pt x="56832" y="567461"/>
                  </a:lnTo>
                  <a:lnTo>
                    <a:pt x="58318" y="560095"/>
                  </a:lnTo>
                  <a:lnTo>
                    <a:pt x="62369" y="554075"/>
                  </a:lnTo>
                  <a:lnTo>
                    <a:pt x="68402" y="550024"/>
                  </a:lnTo>
                  <a:lnTo>
                    <a:pt x="75768" y="548538"/>
                  </a:lnTo>
                  <a:lnTo>
                    <a:pt x="170484" y="548538"/>
                  </a:lnTo>
                  <a:lnTo>
                    <a:pt x="170484" y="494195"/>
                  </a:lnTo>
                  <a:lnTo>
                    <a:pt x="170484" y="151320"/>
                  </a:lnTo>
                  <a:lnTo>
                    <a:pt x="595528" y="151320"/>
                  </a:lnTo>
                  <a:lnTo>
                    <a:pt x="652233" y="94576"/>
                  </a:lnTo>
                  <a:lnTo>
                    <a:pt x="170484" y="94576"/>
                  </a:lnTo>
                  <a:lnTo>
                    <a:pt x="170484" y="56743"/>
                  </a:lnTo>
                  <a:lnTo>
                    <a:pt x="170484" y="0"/>
                  </a:lnTo>
                  <a:lnTo>
                    <a:pt x="113665" y="0"/>
                  </a:lnTo>
                  <a:lnTo>
                    <a:pt x="113665" y="56743"/>
                  </a:lnTo>
                  <a:lnTo>
                    <a:pt x="113665" y="491794"/>
                  </a:lnTo>
                  <a:lnTo>
                    <a:pt x="69380" y="491794"/>
                  </a:lnTo>
                  <a:lnTo>
                    <a:pt x="63017" y="492594"/>
                  </a:lnTo>
                  <a:lnTo>
                    <a:pt x="56832" y="494195"/>
                  </a:lnTo>
                  <a:lnTo>
                    <a:pt x="56832" y="75666"/>
                  </a:lnTo>
                  <a:lnTo>
                    <a:pt x="58318" y="68300"/>
                  </a:lnTo>
                  <a:lnTo>
                    <a:pt x="62369" y="62280"/>
                  </a:lnTo>
                  <a:lnTo>
                    <a:pt x="68402" y="58229"/>
                  </a:lnTo>
                  <a:lnTo>
                    <a:pt x="75768" y="56743"/>
                  </a:lnTo>
                  <a:lnTo>
                    <a:pt x="113665" y="56743"/>
                  </a:lnTo>
                  <a:lnTo>
                    <a:pt x="113665" y="0"/>
                  </a:lnTo>
                  <a:lnTo>
                    <a:pt x="75768" y="0"/>
                  </a:lnTo>
                  <a:lnTo>
                    <a:pt x="46291" y="5969"/>
                  </a:lnTo>
                  <a:lnTo>
                    <a:pt x="22212" y="22186"/>
                  </a:lnTo>
                  <a:lnTo>
                    <a:pt x="5981" y="46228"/>
                  </a:lnTo>
                  <a:lnTo>
                    <a:pt x="0" y="75666"/>
                  </a:lnTo>
                  <a:lnTo>
                    <a:pt x="0" y="567461"/>
                  </a:lnTo>
                  <a:lnTo>
                    <a:pt x="5981" y="596887"/>
                  </a:lnTo>
                  <a:lnTo>
                    <a:pt x="22212" y="620928"/>
                  </a:lnTo>
                  <a:lnTo>
                    <a:pt x="46291" y="637146"/>
                  </a:lnTo>
                  <a:lnTo>
                    <a:pt x="75768" y="643115"/>
                  </a:lnTo>
                  <a:lnTo>
                    <a:pt x="672490" y="643115"/>
                  </a:lnTo>
                  <a:lnTo>
                    <a:pt x="672490" y="586371"/>
                  </a:lnTo>
                  <a:lnTo>
                    <a:pt x="672490" y="266280"/>
                  </a:lnTo>
                  <a:close/>
                </a:path>
                <a:path w="803275" h="643254">
                  <a:moveTo>
                    <a:pt x="802716" y="96113"/>
                  </a:moveTo>
                  <a:lnTo>
                    <a:pt x="746721" y="40208"/>
                  </a:lnTo>
                  <a:lnTo>
                    <a:pt x="582917" y="204101"/>
                  </a:lnTo>
                  <a:lnTo>
                    <a:pt x="582917" y="281838"/>
                  </a:lnTo>
                  <a:lnTo>
                    <a:pt x="581456" y="289991"/>
                  </a:lnTo>
                  <a:lnTo>
                    <a:pt x="576821" y="297230"/>
                  </a:lnTo>
                  <a:lnTo>
                    <a:pt x="576376" y="297662"/>
                  </a:lnTo>
                  <a:lnTo>
                    <a:pt x="539153" y="309892"/>
                  </a:lnTo>
                  <a:lnTo>
                    <a:pt x="532587" y="303339"/>
                  </a:lnTo>
                  <a:lnTo>
                    <a:pt x="544842" y="266204"/>
                  </a:lnTo>
                  <a:lnTo>
                    <a:pt x="552297" y="261518"/>
                  </a:lnTo>
                  <a:lnTo>
                    <a:pt x="560679" y="260032"/>
                  </a:lnTo>
                  <a:lnTo>
                    <a:pt x="569023" y="261747"/>
                  </a:lnTo>
                  <a:lnTo>
                    <a:pt x="576338" y="266636"/>
                  </a:lnTo>
                  <a:lnTo>
                    <a:pt x="581215" y="273723"/>
                  </a:lnTo>
                  <a:lnTo>
                    <a:pt x="582917" y="281838"/>
                  </a:lnTo>
                  <a:lnTo>
                    <a:pt x="582917" y="204101"/>
                  </a:lnTo>
                  <a:lnTo>
                    <a:pt x="529564" y="257467"/>
                  </a:lnTo>
                  <a:lnTo>
                    <a:pt x="510616" y="314528"/>
                  </a:lnTo>
                  <a:lnTo>
                    <a:pt x="433743" y="241249"/>
                  </a:lnTo>
                  <a:lnTo>
                    <a:pt x="396214" y="205486"/>
                  </a:lnTo>
                  <a:lnTo>
                    <a:pt x="218249" y="374523"/>
                  </a:lnTo>
                  <a:lnTo>
                    <a:pt x="237959" y="391337"/>
                  </a:lnTo>
                  <a:lnTo>
                    <a:pt x="396214" y="241249"/>
                  </a:lnTo>
                  <a:lnTo>
                    <a:pt x="501573" y="340906"/>
                  </a:lnTo>
                  <a:lnTo>
                    <a:pt x="508863" y="338213"/>
                  </a:lnTo>
                  <a:lnTo>
                    <a:pt x="580796" y="314528"/>
                  </a:lnTo>
                  <a:lnTo>
                    <a:pt x="585584" y="312953"/>
                  </a:lnTo>
                  <a:lnTo>
                    <a:pt x="588657" y="309892"/>
                  </a:lnTo>
                  <a:lnTo>
                    <a:pt x="638568" y="260032"/>
                  </a:lnTo>
                  <a:lnTo>
                    <a:pt x="802716" y="96113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252010" y="6991201"/>
              <a:ext cx="0" cy="461009"/>
            </a:xfrm>
            <a:custGeom>
              <a:avLst/>
              <a:gdLst/>
              <a:ahLst/>
              <a:cxnLst/>
              <a:rect l="l" t="t" r="r" b="b"/>
              <a:pathLst>
                <a:path h="461009">
                  <a:moveTo>
                    <a:pt x="0" y="0"/>
                  </a:moveTo>
                  <a:lnTo>
                    <a:pt x="0" y="460917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169977" y="6977379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79">
                  <a:moveTo>
                    <a:pt x="0" y="0"/>
                  </a:moveTo>
                  <a:lnTo>
                    <a:pt x="0" y="449494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199419" y="6977379"/>
              <a:ext cx="0" cy="452755"/>
            </a:xfrm>
            <a:custGeom>
              <a:avLst/>
              <a:gdLst/>
              <a:ahLst/>
              <a:cxnLst/>
              <a:rect l="l" t="t" r="r" b="b"/>
              <a:pathLst>
                <a:path h="452754">
                  <a:moveTo>
                    <a:pt x="0" y="0"/>
                  </a:moveTo>
                  <a:lnTo>
                    <a:pt x="0" y="45234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97446" y="6964814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47511" y="6994970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5">
                  <a:moveTo>
                    <a:pt x="0" y="0"/>
                  </a:moveTo>
                  <a:lnTo>
                    <a:pt x="0" y="50682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872262" y="8307278"/>
              <a:ext cx="251194" cy="18527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5779217" y="8037976"/>
              <a:ext cx="744855" cy="575945"/>
            </a:xfrm>
            <a:custGeom>
              <a:avLst/>
              <a:gdLst/>
              <a:ahLst/>
              <a:cxnLst/>
              <a:rect l="l" t="t" r="r" b="b"/>
              <a:pathLst>
                <a:path w="744855" h="575945">
                  <a:moveTo>
                    <a:pt x="591261" y="343700"/>
                  </a:moveTo>
                  <a:lnTo>
                    <a:pt x="381444" y="343700"/>
                  </a:lnTo>
                  <a:lnTo>
                    <a:pt x="381444" y="380860"/>
                  </a:lnTo>
                  <a:lnTo>
                    <a:pt x="556615" y="380860"/>
                  </a:lnTo>
                  <a:lnTo>
                    <a:pt x="557847" y="377139"/>
                  </a:lnTo>
                  <a:lnTo>
                    <a:pt x="591261" y="343700"/>
                  </a:lnTo>
                  <a:close/>
                </a:path>
                <a:path w="744855" h="575945">
                  <a:moveTo>
                    <a:pt x="651243" y="269392"/>
                  </a:moveTo>
                  <a:lnTo>
                    <a:pt x="381444" y="269392"/>
                  </a:lnTo>
                  <a:lnTo>
                    <a:pt x="381444" y="306539"/>
                  </a:lnTo>
                  <a:lnTo>
                    <a:pt x="628383" y="306539"/>
                  </a:lnTo>
                  <a:lnTo>
                    <a:pt x="651243" y="283679"/>
                  </a:lnTo>
                  <a:lnTo>
                    <a:pt x="651243" y="269392"/>
                  </a:lnTo>
                  <a:close/>
                </a:path>
                <a:path w="744855" h="575945">
                  <a:moveTo>
                    <a:pt x="651243" y="195072"/>
                  </a:moveTo>
                  <a:lnTo>
                    <a:pt x="93040" y="195072"/>
                  </a:lnTo>
                  <a:lnTo>
                    <a:pt x="93040" y="232232"/>
                  </a:lnTo>
                  <a:lnTo>
                    <a:pt x="651243" y="232232"/>
                  </a:lnTo>
                  <a:lnTo>
                    <a:pt x="651243" y="195072"/>
                  </a:lnTo>
                  <a:close/>
                </a:path>
                <a:path w="744855" h="575945">
                  <a:moveTo>
                    <a:pt x="744283" y="0"/>
                  </a:moveTo>
                  <a:lnTo>
                    <a:pt x="660552" y="0"/>
                  </a:lnTo>
                  <a:lnTo>
                    <a:pt x="660552" y="74307"/>
                  </a:lnTo>
                  <a:lnTo>
                    <a:pt x="659091" y="81546"/>
                  </a:lnTo>
                  <a:lnTo>
                    <a:pt x="655104" y="87452"/>
                  </a:lnTo>
                  <a:lnTo>
                    <a:pt x="649185" y="91427"/>
                  </a:lnTo>
                  <a:lnTo>
                    <a:pt x="641946" y="92887"/>
                  </a:lnTo>
                  <a:lnTo>
                    <a:pt x="634695" y="91427"/>
                  </a:lnTo>
                  <a:lnTo>
                    <a:pt x="628789" y="87452"/>
                  </a:lnTo>
                  <a:lnTo>
                    <a:pt x="624801" y="81546"/>
                  </a:lnTo>
                  <a:lnTo>
                    <a:pt x="623341" y="74307"/>
                  </a:lnTo>
                  <a:lnTo>
                    <a:pt x="624801" y="67081"/>
                  </a:lnTo>
                  <a:lnTo>
                    <a:pt x="628789" y="61175"/>
                  </a:lnTo>
                  <a:lnTo>
                    <a:pt x="634695" y="57188"/>
                  </a:lnTo>
                  <a:lnTo>
                    <a:pt x="641946" y="55727"/>
                  </a:lnTo>
                  <a:lnTo>
                    <a:pt x="649185" y="57188"/>
                  </a:lnTo>
                  <a:lnTo>
                    <a:pt x="655104" y="61175"/>
                  </a:lnTo>
                  <a:lnTo>
                    <a:pt x="659091" y="67081"/>
                  </a:lnTo>
                  <a:lnTo>
                    <a:pt x="660552" y="74307"/>
                  </a:lnTo>
                  <a:lnTo>
                    <a:pt x="660552" y="0"/>
                  </a:lnTo>
                  <a:lnTo>
                    <a:pt x="595426" y="0"/>
                  </a:lnTo>
                  <a:lnTo>
                    <a:pt x="595426" y="74307"/>
                  </a:lnTo>
                  <a:lnTo>
                    <a:pt x="593966" y="81546"/>
                  </a:lnTo>
                  <a:lnTo>
                    <a:pt x="589978" y="87452"/>
                  </a:lnTo>
                  <a:lnTo>
                    <a:pt x="584060" y="91427"/>
                  </a:lnTo>
                  <a:lnTo>
                    <a:pt x="576821" y="92887"/>
                  </a:lnTo>
                  <a:lnTo>
                    <a:pt x="569569" y="91427"/>
                  </a:lnTo>
                  <a:lnTo>
                    <a:pt x="563664" y="87452"/>
                  </a:lnTo>
                  <a:lnTo>
                    <a:pt x="559676" y="81546"/>
                  </a:lnTo>
                  <a:lnTo>
                    <a:pt x="558215" y="74307"/>
                  </a:lnTo>
                  <a:lnTo>
                    <a:pt x="559676" y="67081"/>
                  </a:lnTo>
                  <a:lnTo>
                    <a:pt x="563664" y="61175"/>
                  </a:lnTo>
                  <a:lnTo>
                    <a:pt x="569569" y="57188"/>
                  </a:lnTo>
                  <a:lnTo>
                    <a:pt x="576821" y="55727"/>
                  </a:lnTo>
                  <a:lnTo>
                    <a:pt x="584060" y="57188"/>
                  </a:lnTo>
                  <a:lnTo>
                    <a:pt x="589978" y="61175"/>
                  </a:lnTo>
                  <a:lnTo>
                    <a:pt x="593966" y="67081"/>
                  </a:lnTo>
                  <a:lnTo>
                    <a:pt x="595426" y="74307"/>
                  </a:lnTo>
                  <a:lnTo>
                    <a:pt x="595426" y="0"/>
                  </a:lnTo>
                  <a:lnTo>
                    <a:pt x="530301" y="0"/>
                  </a:lnTo>
                  <a:lnTo>
                    <a:pt x="530301" y="74307"/>
                  </a:lnTo>
                  <a:lnTo>
                    <a:pt x="528840" y="81546"/>
                  </a:lnTo>
                  <a:lnTo>
                    <a:pt x="524852" y="87452"/>
                  </a:lnTo>
                  <a:lnTo>
                    <a:pt x="518934" y="91427"/>
                  </a:lnTo>
                  <a:lnTo>
                    <a:pt x="511695" y="92887"/>
                  </a:lnTo>
                  <a:lnTo>
                    <a:pt x="504444" y="91427"/>
                  </a:lnTo>
                  <a:lnTo>
                    <a:pt x="498538" y="87452"/>
                  </a:lnTo>
                  <a:lnTo>
                    <a:pt x="494550" y="81546"/>
                  </a:lnTo>
                  <a:lnTo>
                    <a:pt x="493090" y="74307"/>
                  </a:lnTo>
                  <a:lnTo>
                    <a:pt x="494550" y="67081"/>
                  </a:lnTo>
                  <a:lnTo>
                    <a:pt x="498538" y="61175"/>
                  </a:lnTo>
                  <a:lnTo>
                    <a:pt x="504444" y="57188"/>
                  </a:lnTo>
                  <a:lnTo>
                    <a:pt x="511695" y="55727"/>
                  </a:lnTo>
                  <a:lnTo>
                    <a:pt x="518934" y="57188"/>
                  </a:lnTo>
                  <a:lnTo>
                    <a:pt x="524852" y="61175"/>
                  </a:lnTo>
                  <a:lnTo>
                    <a:pt x="528840" y="67081"/>
                  </a:lnTo>
                  <a:lnTo>
                    <a:pt x="530301" y="74307"/>
                  </a:lnTo>
                  <a:lnTo>
                    <a:pt x="530301" y="0"/>
                  </a:lnTo>
                  <a:lnTo>
                    <a:pt x="0" y="0"/>
                  </a:lnTo>
                  <a:lnTo>
                    <a:pt x="0" y="575932"/>
                  </a:lnTo>
                  <a:lnTo>
                    <a:pt x="744283" y="575932"/>
                  </a:lnTo>
                  <a:lnTo>
                    <a:pt x="744283" y="520204"/>
                  </a:lnTo>
                  <a:lnTo>
                    <a:pt x="744283" y="366839"/>
                  </a:lnTo>
                  <a:lnTo>
                    <a:pt x="688454" y="422579"/>
                  </a:lnTo>
                  <a:lnTo>
                    <a:pt x="688454" y="520204"/>
                  </a:lnTo>
                  <a:lnTo>
                    <a:pt x="55816" y="520204"/>
                  </a:lnTo>
                  <a:lnTo>
                    <a:pt x="55816" y="148628"/>
                  </a:lnTo>
                  <a:lnTo>
                    <a:pt x="688454" y="148628"/>
                  </a:lnTo>
                  <a:lnTo>
                    <a:pt x="688454" y="246418"/>
                  </a:lnTo>
                  <a:lnTo>
                    <a:pt x="744283" y="190563"/>
                  </a:lnTo>
                  <a:lnTo>
                    <a:pt x="744283" y="148628"/>
                  </a:lnTo>
                  <a:lnTo>
                    <a:pt x="744283" y="92887"/>
                  </a:lnTo>
                  <a:lnTo>
                    <a:pt x="744283" y="55727"/>
                  </a:lnTo>
                  <a:lnTo>
                    <a:pt x="744283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60667" y="8222219"/>
              <a:ext cx="457518" cy="280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52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5218" y="1735671"/>
            <a:ext cx="17814925" cy="12325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335" marR="5080" indent="-1270" algn="just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690D2E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nivel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nacional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reportaron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3</a:t>
            </a:r>
            <a:r>
              <a:rPr sz="2650" b="1" spc="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884</a:t>
            </a:r>
            <a:r>
              <a:rPr sz="2650" b="1" spc="4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servidoras</a:t>
            </a:r>
            <a:r>
              <a:rPr sz="2650" spc="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servidores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públicos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ejercían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sus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funciones</a:t>
            </a:r>
            <a:r>
              <a:rPr sz="2650" spc="6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en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Unidades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Protección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Civil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homólogas,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cuales,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71.7</a:t>
            </a:r>
            <a:r>
              <a:rPr sz="2650" b="1" spc="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4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fueron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hombres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28.3</a:t>
            </a:r>
            <a:r>
              <a:rPr sz="2650" b="1" spc="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5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mujeres.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Del </a:t>
            </a:r>
            <a:r>
              <a:rPr sz="2650" dirty="0">
                <a:latin typeface="Arial MT"/>
                <a:cs typeface="Arial MT"/>
              </a:rPr>
              <a:t>total,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lang="es-MX" sz="2650" spc="-90" dirty="0">
                <a:latin typeface="Arial MT"/>
                <a:cs typeface="Arial MT"/>
              </a:rPr>
              <a:t>en </a:t>
            </a:r>
            <a:r>
              <a:rPr lang="es-MX" sz="2650" b="1" spc="-90" dirty="0">
                <a:solidFill>
                  <a:srgbClr val="690D2E"/>
                </a:solidFill>
                <a:latin typeface="Arial MT"/>
                <a:cs typeface="Arial MT"/>
              </a:rPr>
              <a:t>Sinaloa</a:t>
            </a:r>
            <a:r>
              <a:rPr lang="es-MX" sz="2650" spc="-90" dirty="0">
                <a:solidFill>
                  <a:srgbClr val="990099"/>
                </a:solidFill>
                <a:latin typeface="Arial MT"/>
                <a:cs typeface="Arial MT"/>
              </a:rPr>
              <a:t> </a:t>
            </a:r>
            <a:r>
              <a:rPr lang="es-MX" sz="2650" spc="-90" dirty="0">
                <a:latin typeface="Arial MT"/>
                <a:cs typeface="Arial MT"/>
              </a:rPr>
              <a:t>el </a:t>
            </a:r>
            <a:r>
              <a:rPr lang="es-MX" sz="2650" b="1" spc="-90" dirty="0">
                <a:solidFill>
                  <a:srgbClr val="690D2E"/>
                </a:solidFill>
                <a:latin typeface="Arial MT"/>
                <a:cs typeface="Arial MT"/>
              </a:rPr>
              <a:t>62% </a:t>
            </a:r>
            <a:r>
              <a:rPr lang="es-MX" sz="2650" spc="-90" dirty="0">
                <a:latin typeface="Arial MT"/>
                <a:cs typeface="Arial MT"/>
              </a:rPr>
              <a:t>del personal fueron hombres. 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858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Personal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6645" y="3413745"/>
            <a:ext cx="909319" cy="7381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Personal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que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ejercía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sus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funciones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las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Unidades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Estatales</a:t>
            </a:r>
            <a:endParaRPr sz="1950">
              <a:latin typeface="Arial"/>
              <a:cs typeface="Arial"/>
            </a:endParaRPr>
          </a:p>
          <a:p>
            <a:pPr marL="3375025" marR="120014" indent="-3249930">
              <a:lnSpc>
                <a:spcPct val="101499"/>
              </a:lnSpc>
              <a:tabLst>
                <a:tab pos="557530" algn="l"/>
              </a:tabLst>
            </a:pPr>
            <a:r>
              <a:rPr sz="1950" b="1" i="1" spc="-25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	Protección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Civil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homólogas,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entidad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federativa,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85985" y="3856594"/>
            <a:ext cx="7744459" cy="5988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46835" marR="5080" indent="-133477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Personal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que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ejercía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sus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funciones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08497F"/>
                </a:solidFill>
                <a:latin typeface="Arial"/>
                <a:cs typeface="Arial"/>
              </a:rPr>
              <a:t>en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Unidad</a:t>
            </a:r>
            <a:r>
              <a:rPr lang="es-MX" sz="1950" b="1" i="1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Estatal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08497F"/>
                </a:solidFill>
                <a:latin typeface="Arial"/>
                <a:cs typeface="Arial"/>
              </a:rPr>
              <a:t>de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Protección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Civil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lang="es-MX" sz="1950" b="1" i="1" spc="40" dirty="0">
                <a:solidFill>
                  <a:srgbClr val="08497F"/>
                </a:solidFill>
                <a:latin typeface="Arial"/>
                <a:cs typeface="Arial"/>
              </a:rPr>
              <a:t> de Sinaloa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,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sexo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94771" y="3851191"/>
            <a:ext cx="0" cy="6327140"/>
          </a:xfrm>
          <a:custGeom>
            <a:avLst/>
            <a:gdLst/>
            <a:ahLst/>
            <a:cxnLst/>
            <a:rect l="l" t="t" r="r" b="b"/>
            <a:pathLst>
              <a:path h="6327140">
                <a:moveTo>
                  <a:pt x="0" y="0"/>
                </a:moveTo>
                <a:lnTo>
                  <a:pt x="0" y="6326948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291853" y="3241764"/>
            <a:ext cx="5713730" cy="7733030"/>
            <a:chOff x="3367078" y="3238915"/>
            <a:chExt cx="5713730" cy="773303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1206" y="3261890"/>
              <a:ext cx="5709564" cy="2487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206" y="3503139"/>
              <a:ext cx="3839882" cy="74686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71206" y="3283250"/>
              <a:ext cx="5643245" cy="161290"/>
            </a:xfrm>
            <a:custGeom>
              <a:avLst/>
              <a:gdLst/>
              <a:ahLst/>
              <a:cxnLst/>
              <a:rect l="l" t="t" r="r" b="b"/>
              <a:pathLst>
                <a:path w="5643245" h="161289">
                  <a:moveTo>
                    <a:pt x="5642969" y="0"/>
                  </a:moveTo>
                  <a:lnTo>
                    <a:pt x="0" y="0"/>
                  </a:lnTo>
                  <a:lnTo>
                    <a:pt x="0" y="160832"/>
                  </a:lnTo>
                  <a:lnTo>
                    <a:pt x="5642969" y="160832"/>
                  </a:lnTo>
                  <a:lnTo>
                    <a:pt x="5642969" y="0"/>
                  </a:lnTo>
                  <a:close/>
                </a:path>
              </a:pathLst>
            </a:custGeom>
            <a:solidFill>
              <a:srgbClr val="084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71202" y="3524509"/>
              <a:ext cx="3773804" cy="7400925"/>
            </a:xfrm>
            <a:custGeom>
              <a:avLst/>
              <a:gdLst/>
              <a:ahLst/>
              <a:cxnLst/>
              <a:rect l="l" t="t" r="r" b="b"/>
              <a:pathLst>
                <a:path w="3773804" h="7400925">
                  <a:moveTo>
                    <a:pt x="163360" y="7238733"/>
                  </a:moveTo>
                  <a:lnTo>
                    <a:pt x="0" y="7238733"/>
                  </a:lnTo>
                  <a:lnTo>
                    <a:pt x="0" y="7400823"/>
                  </a:lnTo>
                  <a:lnTo>
                    <a:pt x="163360" y="7400823"/>
                  </a:lnTo>
                  <a:lnTo>
                    <a:pt x="163360" y="7238733"/>
                  </a:lnTo>
                  <a:close/>
                </a:path>
                <a:path w="3773804" h="7400925">
                  <a:moveTo>
                    <a:pt x="184708" y="6997484"/>
                  </a:moveTo>
                  <a:lnTo>
                    <a:pt x="0" y="6997484"/>
                  </a:lnTo>
                  <a:lnTo>
                    <a:pt x="0" y="7158317"/>
                  </a:lnTo>
                  <a:lnTo>
                    <a:pt x="184708" y="7158317"/>
                  </a:lnTo>
                  <a:lnTo>
                    <a:pt x="184708" y="6997484"/>
                  </a:lnTo>
                  <a:close/>
                </a:path>
                <a:path w="3773804" h="7400925">
                  <a:moveTo>
                    <a:pt x="196011" y="6756235"/>
                  </a:moveTo>
                  <a:lnTo>
                    <a:pt x="0" y="6756235"/>
                  </a:lnTo>
                  <a:lnTo>
                    <a:pt x="0" y="6917068"/>
                  </a:lnTo>
                  <a:lnTo>
                    <a:pt x="196011" y="6917068"/>
                  </a:lnTo>
                  <a:lnTo>
                    <a:pt x="196011" y="6756235"/>
                  </a:lnTo>
                  <a:close/>
                </a:path>
                <a:path w="3773804" h="7400925">
                  <a:moveTo>
                    <a:pt x="206070" y="6514986"/>
                  </a:moveTo>
                  <a:lnTo>
                    <a:pt x="0" y="6514986"/>
                  </a:lnTo>
                  <a:lnTo>
                    <a:pt x="0" y="6675818"/>
                  </a:lnTo>
                  <a:lnTo>
                    <a:pt x="206070" y="6675818"/>
                  </a:lnTo>
                  <a:lnTo>
                    <a:pt x="206070" y="6514986"/>
                  </a:lnTo>
                  <a:close/>
                </a:path>
                <a:path w="3773804" h="7400925">
                  <a:moveTo>
                    <a:pt x="315379" y="6273736"/>
                  </a:moveTo>
                  <a:lnTo>
                    <a:pt x="0" y="6273736"/>
                  </a:lnTo>
                  <a:lnTo>
                    <a:pt x="0" y="6434569"/>
                  </a:lnTo>
                  <a:lnTo>
                    <a:pt x="315379" y="6434569"/>
                  </a:lnTo>
                  <a:lnTo>
                    <a:pt x="315379" y="6273736"/>
                  </a:lnTo>
                  <a:close/>
                </a:path>
                <a:path w="3773804" h="7400925">
                  <a:moveTo>
                    <a:pt x="336753" y="6032487"/>
                  </a:moveTo>
                  <a:lnTo>
                    <a:pt x="0" y="6032487"/>
                  </a:lnTo>
                  <a:lnTo>
                    <a:pt x="0" y="6193320"/>
                  </a:lnTo>
                  <a:lnTo>
                    <a:pt x="336753" y="6193320"/>
                  </a:lnTo>
                  <a:lnTo>
                    <a:pt x="336753" y="6032487"/>
                  </a:lnTo>
                  <a:close/>
                </a:path>
                <a:path w="3773804" h="7400925">
                  <a:moveTo>
                    <a:pt x="336753" y="5791238"/>
                  </a:moveTo>
                  <a:lnTo>
                    <a:pt x="0" y="5791238"/>
                  </a:lnTo>
                  <a:lnTo>
                    <a:pt x="0" y="5952071"/>
                  </a:lnTo>
                  <a:lnTo>
                    <a:pt x="336753" y="5952071"/>
                  </a:lnTo>
                  <a:lnTo>
                    <a:pt x="336753" y="5791238"/>
                  </a:lnTo>
                  <a:close/>
                </a:path>
                <a:path w="3773804" h="7400925">
                  <a:moveTo>
                    <a:pt x="369404" y="5549989"/>
                  </a:moveTo>
                  <a:lnTo>
                    <a:pt x="0" y="5549989"/>
                  </a:lnTo>
                  <a:lnTo>
                    <a:pt x="0" y="5710821"/>
                  </a:lnTo>
                  <a:lnTo>
                    <a:pt x="369404" y="5710821"/>
                  </a:lnTo>
                  <a:lnTo>
                    <a:pt x="369404" y="5549989"/>
                  </a:lnTo>
                  <a:close/>
                </a:path>
                <a:path w="3773804" h="7400925">
                  <a:moveTo>
                    <a:pt x="402082" y="5308739"/>
                  </a:moveTo>
                  <a:lnTo>
                    <a:pt x="0" y="5308739"/>
                  </a:lnTo>
                  <a:lnTo>
                    <a:pt x="0" y="5469572"/>
                  </a:lnTo>
                  <a:lnTo>
                    <a:pt x="402082" y="5469572"/>
                  </a:lnTo>
                  <a:lnTo>
                    <a:pt x="402082" y="5308739"/>
                  </a:lnTo>
                  <a:close/>
                </a:path>
                <a:path w="3773804" h="7400925">
                  <a:moveTo>
                    <a:pt x="521462" y="5067490"/>
                  </a:moveTo>
                  <a:lnTo>
                    <a:pt x="0" y="5067490"/>
                  </a:lnTo>
                  <a:lnTo>
                    <a:pt x="0" y="5228323"/>
                  </a:lnTo>
                  <a:lnTo>
                    <a:pt x="521462" y="5228323"/>
                  </a:lnTo>
                  <a:lnTo>
                    <a:pt x="521462" y="5067490"/>
                  </a:lnTo>
                  <a:close/>
                </a:path>
                <a:path w="3773804" h="7400925">
                  <a:moveTo>
                    <a:pt x="532765" y="4826241"/>
                  </a:moveTo>
                  <a:lnTo>
                    <a:pt x="0" y="4826241"/>
                  </a:lnTo>
                  <a:lnTo>
                    <a:pt x="0" y="4987074"/>
                  </a:lnTo>
                  <a:lnTo>
                    <a:pt x="532765" y="4987074"/>
                  </a:lnTo>
                  <a:lnTo>
                    <a:pt x="532765" y="4826241"/>
                  </a:lnTo>
                  <a:close/>
                </a:path>
                <a:path w="3773804" h="7400925">
                  <a:moveTo>
                    <a:pt x="619467" y="4584992"/>
                  </a:moveTo>
                  <a:lnTo>
                    <a:pt x="0" y="4584992"/>
                  </a:lnTo>
                  <a:lnTo>
                    <a:pt x="0" y="4745825"/>
                  </a:lnTo>
                  <a:lnTo>
                    <a:pt x="619467" y="4745825"/>
                  </a:lnTo>
                  <a:lnTo>
                    <a:pt x="619467" y="4584992"/>
                  </a:lnTo>
                  <a:close/>
                </a:path>
                <a:path w="3773804" h="7400925">
                  <a:moveTo>
                    <a:pt x="673481" y="4343743"/>
                  </a:moveTo>
                  <a:lnTo>
                    <a:pt x="0" y="4343743"/>
                  </a:lnTo>
                  <a:lnTo>
                    <a:pt x="0" y="4504575"/>
                  </a:lnTo>
                  <a:lnTo>
                    <a:pt x="673481" y="4504575"/>
                  </a:lnTo>
                  <a:lnTo>
                    <a:pt x="673481" y="4343743"/>
                  </a:lnTo>
                  <a:close/>
                </a:path>
                <a:path w="3773804" h="7400925">
                  <a:moveTo>
                    <a:pt x="728776" y="4102493"/>
                  </a:moveTo>
                  <a:lnTo>
                    <a:pt x="0" y="4102493"/>
                  </a:lnTo>
                  <a:lnTo>
                    <a:pt x="0" y="4263326"/>
                  </a:lnTo>
                  <a:lnTo>
                    <a:pt x="728776" y="4263326"/>
                  </a:lnTo>
                  <a:lnTo>
                    <a:pt x="728776" y="4102493"/>
                  </a:lnTo>
                  <a:close/>
                </a:path>
                <a:path w="3773804" h="7400925">
                  <a:moveTo>
                    <a:pt x="771486" y="3861244"/>
                  </a:moveTo>
                  <a:lnTo>
                    <a:pt x="0" y="3861244"/>
                  </a:lnTo>
                  <a:lnTo>
                    <a:pt x="0" y="4022077"/>
                  </a:lnTo>
                  <a:lnTo>
                    <a:pt x="771486" y="4022077"/>
                  </a:lnTo>
                  <a:lnTo>
                    <a:pt x="771486" y="3861244"/>
                  </a:lnTo>
                  <a:close/>
                </a:path>
                <a:path w="3773804" h="7400925">
                  <a:moveTo>
                    <a:pt x="771486" y="3619995"/>
                  </a:moveTo>
                  <a:lnTo>
                    <a:pt x="0" y="3619995"/>
                  </a:lnTo>
                  <a:lnTo>
                    <a:pt x="0" y="3780828"/>
                  </a:lnTo>
                  <a:lnTo>
                    <a:pt x="771486" y="3780828"/>
                  </a:lnTo>
                  <a:lnTo>
                    <a:pt x="771486" y="3619995"/>
                  </a:lnTo>
                  <a:close/>
                </a:path>
                <a:path w="3773804" h="7400925">
                  <a:moveTo>
                    <a:pt x="804176" y="3378746"/>
                  </a:moveTo>
                  <a:lnTo>
                    <a:pt x="0" y="3378746"/>
                  </a:lnTo>
                  <a:lnTo>
                    <a:pt x="0" y="3539579"/>
                  </a:lnTo>
                  <a:lnTo>
                    <a:pt x="804176" y="3539579"/>
                  </a:lnTo>
                  <a:lnTo>
                    <a:pt x="804176" y="3378746"/>
                  </a:lnTo>
                  <a:close/>
                </a:path>
                <a:path w="3773804" h="7400925">
                  <a:moveTo>
                    <a:pt x="826795" y="3137497"/>
                  </a:moveTo>
                  <a:lnTo>
                    <a:pt x="0" y="3137497"/>
                  </a:lnTo>
                  <a:lnTo>
                    <a:pt x="0" y="3298329"/>
                  </a:lnTo>
                  <a:lnTo>
                    <a:pt x="826795" y="3298329"/>
                  </a:lnTo>
                  <a:lnTo>
                    <a:pt x="826795" y="3137497"/>
                  </a:lnTo>
                  <a:close/>
                </a:path>
                <a:path w="3773804" h="7400925">
                  <a:moveTo>
                    <a:pt x="1142161" y="2896247"/>
                  </a:moveTo>
                  <a:lnTo>
                    <a:pt x="0" y="2896247"/>
                  </a:lnTo>
                  <a:lnTo>
                    <a:pt x="0" y="3057080"/>
                  </a:lnTo>
                  <a:lnTo>
                    <a:pt x="1142161" y="3057080"/>
                  </a:lnTo>
                  <a:lnTo>
                    <a:pt x="1142161" y="2896247"/>
                  </a:lnTo>
                  <a:close/>
                </a:path>
                <a:path w="3773804" h="7400925">
                  <a:moveTo>
                    <a:pt x="1184897" y="2654998"/>
                  </a:moveTo>
                  <a:lnTo>
                    <a:pt x="0" y="2654998"/>
                  </a:lnTo>
                  <a:lnTo>
                    <a:pt x="0" y="2815831"/>
                  </a:lnTo>
                  <a:lnTo>
                    <a:pt x="1184897" y="2815831"/>
                  </a:lnTo>
                  <a:lnTo>
                    <a:pt x="1184897" y="2654998"/>
                  </a:lnTo>
                  <a:close/>
                </a:path>
                <a:path w="3773804" h="7400925">
                  <a:moveTo>
                    <a:pt x="1326870" y="2413749"/>
                  </a:moveTo>
                  <a:lnTo>
                    <a:pt x="0" y="2413749"/>
                  </a:lnTo>
                  <a:lnTo>
                    <a:pt x="0" y="2574582"/>
                  </a:lnTo>
                  <a:lnTo>
                    <a:pt x="1326870" y="2574582"/>
                  </a:lnTo>
                  <a:lnTo>
                    <a:pt x="1326870" y="2413749"/>
                  </a:lnTo>
                  <a:close/>
                </a:path>
                <a:path w="3773804" h="7400925">
                  <a:moveTo>
                    <a:pt x="1380909" y="2172500"/>
                  </a:moveTo>
                  <a:lnTo>
                    <a:pt x="0" y="2172500"/>
                  </a:lnTo>
                  <a:lnTo>
                    <a:pt x="0" y="2333333"/>
                  </a:lnTo>
                  <a:lnTo>
                    <a:pt x="1380909" y="2333333"/>
                  </a:lnTo>
                  <a:lnTo>
                    <a:pt x="1380909" y="2172500"/>
                  </a:lnTo>
                  <a:close/>
                </a:path>
                <a:path w="3773804" h="7400925">
                  <a:moveTo>
                    <a:pt x="1380909" y="1931250"/>
                  </a:moveTo>
                  <a:lnTo>
                    <a:pt x="0" y="1931250"/>
                  </a:lnTo>
                  <a:lnTo>
                    <a:pt x="0" y="2092083"/>
                  </a:lnTo>
                  <a:lnTo>
                    <a:pt x="1380909" y="2092083"/>
                  </a:lnTo>
                  <a:lnTo>
                    <a:pt x="1380909" y="1931250"/>
                  </a:lnTo>
                  <a:close/>
                </a:path>
                <a:path w="3773804" h="7400925">
                  <a:moveTo>
                    <a:pt x="1446237" y="1690001"/>
                  </a:moveTo>
                  <a:lnTo>
                    <a:pt x="0" y="1690001"/>
                  </a:lnTo>
                  <a:lnTo>
                    <a:pt x="0" y="1850834"/>
                  </a:lnTo>
                  <a:lnTo>
                    <a:pt x="1446237" y="1850834"/>
                  </a:lnTo>
                  <a:lnTo>
                    <a:pt x="1446237" y="1690001"/>
                  </a:lnTo>
                  <a:close/>
                </a:path>
                <a:path w="3773804" h="7400925">
                  <a:moveTo>
                    <a:pt x="1902345" y="1448752"/>
                  </a:moveTo>
                  <a:lnTo>
                    <a:pt x="0" y="1448752"/>
                  </a:lnTo>
                  <a:lnTo>
                    <a:pt x="0" y="1609585"/>
                  </a:lnTo>
                  <a:lnTo>
                    <a:pt x="1902345" y="1609585"/>
                  </a:lnTo>
                  <a:lnTo>
                    <a:pt x="1902345" y="1448752"/>
                  </a:lnTo>
                  <a:close/>
                </a:path>
                <a:path w="3773804" h="7400925">
                  <a:moveTo>
                    <a:pt x="2490393" y="1207503"/>
                  </a:moveTo>
                  <a:lnTo>
                    <a:pt x="0" y="1207503"/>
                  </a:lnTo>
                  <a:lnTo>
                    <a:pt x="0" y="1368336"/>
                  </a:lnTo>
                  <a:lnTo>
                    <a:pt x="2490393" y="1368336"/>
                  </a:lnTo>
                  <a:lnTo>
                    <a:pt x="2490393" y="1207503"/>
                  </a:lnTo>
                  <a:close/>
                </a:path>
                <a:path w="3773804" h="7400925">
                  <a:moveTo>
                    <a:pt x="2663787" y="966254"/>
                  </a:moveTo>
                  <a:lnTo>
                    <a:pt x="0" y="966254"/>
                  </a:lnTo>
                  <a:lnTo>
                    <a:pt x="0" y="1127086"/>
                  </a:lnTo>
                  <a:lnTo>
                    <a:pt x="2663787" y="1127086"/>
                  </a:lnTo>
                  <a:lnTo>
                    <a:pt x="2663787" y="966254"/>
                  </a:lnTo>
                  <a:close/>
                </a:path>
                <a:path w="3773804" h="7400925">
                  <a:moveTo>
                    <a:pt x="2794482" y="725004"/>
                  </a:moveTo>
                  <a:lnTo>
                    <a:pt x="0" y="725004"/>
                  </a:lnTo>
                  <a:lnTo>
                    <a:pt x="0" y="885837"/>
                  </a:lnTo>
                  <a:lnTo>
                    <a:pt x="2794482" y="885837"/>
                  </a:lnTo>
                  <a:lnTo>
                    <a:pt x="2794482" y="725004"/>
                  </a:lnTo>
                  <a:close/>
                </a:path>
                <a:path w="3773804" h="7400925">
                  <a:moveTo>
                    <a:pt x="2979178" y="482498"/>
                  </a:moveTo>
                  <a:lnTo>
                    <a:pt x="0" y="482498"/>
                  </a:lnTo>
                  <a:lnTo>
                    <a:pt x="0" y="644588"/>
                  </a:lnTo>
                  <a:lnTo>
                    <a:pt x="2979178" y="644588"/>
                  </a:lnTo>
                  <a:lnTo>
                    <a:pt x="2979178" y="482498"/>
                  </a:lnTo>
                  <a:close/>
                </a:path>
                <a:path w="3773804" h="7400925">
                  <a:moveTo>
                    <a:pt x="3359912" y="241249"/>
                  </a:moveTo>
                  <a:lnTo>
                    <a:pt x="0" y="241249"/>
                  </a:lnTo>
                  <a:lnTo>
                    <a:pt x="0" y="402082"/>
                  </a:lnTo>
                  <a:lnTo>
                    <a:pt x="3359912" y="402082"/>
                  </a:lnTo>
                  <a:lnTo>
                    <a:pt x="3359912" y="241249"/>
                  </a:lnTo>
                  <a:close/>
                </a:path>
                <a:path w="3773804" h="7400925">
                  <a:moveTo>
                    <a:pt x="3773284" y="0"/>
                  </a:moveTo>
                  <a:lnTo>
                    <a:pt x="0" y="0"/>
                  </a:lnTo>
                  <a:lnTo>
                    <a:pt x="0" y="160832"/>
                  </a:lnTo>
                  <a:lnTo>
                    <a:pt x="3773284" y="160832"/>
                  </a:lnTo>
                  <a:lnTo>
                    <a:pt x="3773284" y="0"/>
                  </a:lnTo>
                  <a:close/>
                </a:path>
              </a:pathLst>
            </a:custGeom>
            <a:solidFill>
              <a:srgbClr val="006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1206" y="3243042"/>
              <a:ext cx="0" cy="7722870"/>
            </a:xfrm>
            <a:custGeom>
              <a:avLst/>
              <a:gdLst/>
              <a:ahLst/>
              <a:cxnLst/>
              <a:rect l="l" t="t" r="r" b="b"/>
              <a:pathLst>
                <a:path h="7722870">
                  <a:moveTo>
                    <a:pt x="0" y="7722487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83425" y="9973400"/>
            <a:ext cx="3028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19</a:t>
            </a:r>
            <a:endParaRPr sz="1650">
              <a:latin typeface="Arial MT"/>
              <a:cs typeface="Arial MT"/>
            </a:endParaRPr>
          </a:p>
          <a:p>
            <a:pPr marL="45085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18</a:t>
            </a:r>
            <a:endParaRPr sz="1650">
              <a:latin typeface="Arial MT"/>
              <a:cs typeface="Arial MT"/>
            </a:endParaRPr>
          </a:p>
          <a:p>
            <a:pPr marL="34290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17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15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5766" y="9249464"/>
            <a:ext cx="28130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31</a:t>
            </a:r>
            <a:endParaRPr sz="1650">
              <a:latin typeface="Arial MT"/>
              <a:cs typeface="Arial MT"/>
            </a:endParaRPr>
          </a:p>
          <a:p>
            <a:pPr marL="34290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31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29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90114" y="8766840"/>
            <a:ext cx="29210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37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34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2245" y="8284216"/>
            <a:ext cx="27051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49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48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0239" y="8042903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57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4586" y="7560279"/>
            <a:ext cx="31369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67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62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2370" y="6595031"/>
            <a:ext cx="3136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76</a:t>
            </a:r>
            <a:endParaRPr sz="1650">
              <a:latin typeface="Arial MT"/>
              <a:cs typeface="Arial MT"/>
            </a:endParaRPr>
          </a:p>
          <a:p>
            <a:pPr marL="45085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74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71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71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2522" y="6112407"/>
            <a:ext cx="419734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109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105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7388" y="5388471"/>
            <a:ext cx="43053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939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127</a:t>
            </a:r>
            <a:endParaRPr sz="1650">
              <a:latin typeface="Arial MT"/>
              <a:cs typeface="Arial MT"/>
            </a:endParaRPr>
          </a:p>
          <a:p>
            <a:pPr marL="66675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127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ts val="1939"/>
              </a:lnSpc>
            </a:pPr>
            <a:r>
              <a:rPr sz="1650" spc="-25" dirty="0">
                <a:latin typeface="Arial MT"/>
                <a:cs typeface="Arial MT"/>
              </a:rPr>
              <a:t>122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6995" y="5147159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133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23599" y="4905847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175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0722" y="4664535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229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4676" y="4423223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245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15195" y="4181911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257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00060" y="3940599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274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80494" y="3699287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309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93662" y="3457975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347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63725" y="3216663"/>
            <a:ext cx="3765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latin typeface="Arial"/>
                <a:cs typeface="Arial"/>
              </a:rPr>
              <a:t>519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57651" y="3207010"/>
            <a:ext cx="748030" cy="77584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139065" algn="r">
              <a:lnSpc>
                <a:spcPts val="1900"/>
              </a:lnSpc>
              <a:spcBef>
                <a:spcPts val="229"/>
              </a:spcBef>
            </a:pPr>
            <a:r>
              <a:rPr sz="1650" spc="-25" dirty="0">
                <a:latin typeface="Arial MT"/>
                <a:cs typeface="Arial MT"/>
              </a:rPr>
              <a:t>GRO </a:t>
            </a:r>
            <a:r>
              <a:rPr sz="1650" spc="-20" dirty="0">
                <a:latin typeface="Arial MT"/>
                <a:cs typeface="Arial MT"/>
              </a:rPr>
              <a:t>CDMX</a:t>
            </a:r>
            <a:endParaRPr sz="1650">
              <a:latin typeface="Arial MT"/>
              <a:cs typeface="Arial MT"/>
            </a:endParaRPr>
          </a:p>
          <a:p>
            <a:pPr marL="12700" marR="5080" indent="360045" algn="r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JAL </a:t>
            </a:r>
            <a:r>
              <a:rPr sz="1650" spc="-20" dirty="0">
                <a:latin typeface="Arial MT"/>
                <a:cs typeface="Arial MT"/>
              </a:rPr>
              <a:t>CHIS </a:t>
            </a:r>
            <a:r>
              <a:rPr sz="1650" spc="-25" dirty="0">
                <a:latin typeface="Arial MT"/>
                <a:cs typeface="Arial MT"/>
              </a:rPr>
              <a:t>TAB MEX VER NAY YUC </a:t>
            </a:r>
            <a:r>
              <a:rPr sz="1650" spc="-10" dirty="0">
                <a:latin typeface="Arial MT"/>
                <a:cs typeface="Arial MT"/>
              </a:rPr>
              <a:t>TAMPS </a:t>
            </a:r>
            <a:r>
              <a:rPr sz="1650" spc="-20" dirty="0">
                <a:latin typeface="Arial MT"/>
                <a:cs typeface="Arial MT"/>
              </a:rPr>
              <a:t>MICH </a:t>
            </a:r>
            <a:r>
              <a:rPr sz="1650" spc="-25" dirty="0">
                <a:latin typeface="Arial MT"/>
                <a:cs typeface="Arial MT"/>
              </a:rPr>
              <a:t>GTO OAX </a:t>
            </a:r>
            <a:r>
              <a:rPr sz="1650" spc="-20" dirty="0">
                <a:latin typeface="Arial MT"/>
                <a:cs typeface="Arial MT"/>
              </a:rPr>
              <a:t>CAMP </a:t>
            </a:r>
            <a:r>
              <a:rPr sz="1650" spc="-25" dirty="0">
                <a:latin typeface="Arial MT"/>
                <a:cs typeface="Arial MT"/>
              </a:rPr>
              <a:t>MOR PUE SON</a:t>
            </a:r>
            <a:endParaRPr sz="1650">
              <a:latin typeface="Arial MT"/>
              <a:cs typeface="Arial MT"/>
            </a:endParaRPr>
          </a:p>
          <a:p>
            <a:pPr marL="93345" marR="6350" indent="372110" algn="r">
              <a:lnSpc>
                <a:spcPts val="1900"/>
              </a:lnSpc>
            </a:pPr>
            <a:r>
              <a:rPr sz="1650" spc="-25" dirty="0">
                <a:latin typeface="Arial MT"/>
                <a:cs typeface="Arial MT"/>
              </a:rPr>
              <a:t>NL SLP QRO ZAC DGO </a:t>
            </a:r>
            <a:r>
              <a:rPr sz="1650" spc="-20" dirty="0">
                <a:latin typeface="Arial MT"/>
                <a:cs typeface="Arial MT"/>
              </a:rPr>
              <a:t>CHIH </a:t>
            </a:r>
            <a:r>
              <a:rPr sz="1650" spc="-25" dirty="0">
                <a:latin typeface="Arial MT"/>
                <a:cs typeface="Arial MT"/>
              </a:rPr>
              <a:t>COL SIN </a:t>
            </a:r>
            <a:r>
              <a:rPr sz="1650" spc="-20" dirty="0">
                <a:latin typeface="Arial MT"/>
                <a:cs typeface="Arial MT"/>
              </a:rPr>
              <a:t>QROO COAH </a:t>
            </a:r>
            <a:r>
              <a:rPr sz="1650" spc="-25" dirty="0">
                <a:latin typeface="Arial MT"/>
                <a:cs typeface="Arial MT"/>
              </a:rPr>
              <a:t>HGO AGS BCS</a:t>
            </a:r>
            <a:endParaRPr sz="1650">
              <a:latin typeface="Arial MT"/>
              <a:cs typeface="Arial MT"/>
            </a:endParaRPr>
          </a:p>
          <a:p>
            <a:pPr marL="209550" marR="5715" indent="232410" algn="r">
              <a:lnSpc>
                <a:spcPts val="1900"/>
              </a:lnSpc>
              <a:spcBef>
                <a:spcPts val="5"/>
              </a:spcBef>
            </a:pPr>
            <a:r>
              <a:rPr sz="1650" spc="-25" dirty="0">
                <a:latin typeface="Arial MT"/>
                <a:cs typeface="Arial MT"/>
              </a:rPr>
              <a:t>BC </a:t>
            </a:r>
            <a:r>
              <a:rPr sz="1650" spc="-20" dirty="0">
                <a:latin typeface="Arial MT"/>
                <a:cs typeface="Arial MT"/>
              </a:rPr>
              <a:t>TLAX</a:t>
            </a:r>
            <a:endParaRPr sz="165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0427" y="7393282"/>
            <a:ext cx="1995331" cy="199407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8216" y="5982881"/>
            <a:ext cx="2426312" cy="1294201"/>
          </a:xfrm>
          <a:prstGeom prst="rect">
            <a:avLst/>
          </a:prstGeom>
        </p:spPr>
      </p:pic>
      <p:graphicFrame>
        <p:nvGraphicFramePr>
          <p:cNvPr id="65" name="Gráfico 64">
            <a:extLst>
              <a:ext uri="{FF2B5EF4-FFF2-40B4-BE49-F238E27FC236}">
                <a16:creationId xmlns:a16="http://schemas.microsoft.com/office/drawing/2014/main" id="{E4C056AA-2BD6-DE50-998C-195900E58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824432"/>
              </p:ext>
            </p:extLst>
          </p:nvPr>
        </p:nvGraphicFramePr>
        <p:xfrm>
          <a:off x="10966200" y="4700718"/>
          <a:ext cx="6172444" cy="506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55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5218" y="1735671"/>
            <a:ext cx="17813020" cy="201914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just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El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presupuesto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ejercido</a:t>
            </a:r>
            <a:r>
              <a:rPr sz="2650" spc="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por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Unidades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5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Protección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Civil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homólogas</a:t>
            </a:r>
            <a:r>
              <a:rPr sz="2650" spc="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nivel</a:t>
            </a:r>
            <a:r>
              <a:rPr sz="2650" spc="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nacional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b="1" spc="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spc="-25" dirty="0">
                <a:latin typeface="Arial MT"/>
                <a:cs typeface="Arial MT"/>
              </a:rPr>
              <a:t>fue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20" dirty="0">
                <a:latin typeface="Arial MT"/>
                <a:cs typeface="Arial MT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188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322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639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pesos</a:t>
            </a:r>
            <a:r>
              <a:rPr sz="2650" dirty="0">
                <a:latin typeface="Arial MT"/>
                <a:cs typeface="Arial MT"/>
              </a:rPr>
              <a:t>;</a:t>
            </a:r>
            <a:r>
              <a:rPr sz="2650" spc="-20" dirty="0">
                <a:latin typeface="Arial MT"/>
                <a:cs typeface="Arial MT"/>
              </a:rPr>
              <a:t>  </a:t>
            </a:r>
            <a:r>
              <a:rPr lang="es-MX" sz="2650" b="1" spc="-20" dirty="0">
                <a:solidFill>
                  <a:srgbClr val="8C1B67"/>
                </a:solidFill>
                <a:latin typeface="Arial"/>
                <a:cs typeface="Arial"/>
              </a:rPr>
              <a:t>Sinaloa</a:t>
            </a:r>
            <a:r>
              <a:rPr sz="2650" b="1" spc="-2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spc="-20" dirty="0">
                <a:solidFill>
                  <a:srgbClr val="8C1B67"/>
                </a:solidFill>
                <a:latin typeface="Arial MT"/>
                <a:cs typeface="Arial"/>
              </a:rPr>
              <a:t> </a:t>
            </a:r>
            <a:r>
              <a:rPr sz="2650" dirty="0" err="1">
                <a:latin typeface="Arial MT"/>
                <a:cs typeface="Arial MT"/>
              </a:rPr>
              <a:t>ejerció</a:t>
            </a:r>
            <a:r>
              <a:rPr sz="2650" spc="-20" dirty="0">
                <a:latin typeface="Arial MT"/>
                <a:cs typeface="Arial MT"/>
              </a:rPr>
              <a:t> </a:t>
            </a:r>
            <a:r>
              <a:rPr lang="es-MX" sz="2650" spc="-20" dirty="0">
                <a:latin typeface="Arial MT"/>
                <a:cs typeface="Arial MT"/>
              </a:rPr>
              <a:t>un total de </a:t>
            </a:r>
            <a:r>
              <a:rPr lang="es-MX" sz="2650" b="1" spc="-20" dirty="0">
                <a:solidFill>
                  <a:srgbClr val="990099"/>
                </a:solidFill>
                <a:latin typeface="Arial MT"/>
                <a:cs typeface="Arial MT"/>
              </a:rPr>
              <a:t>45,094,238 </a:t>
            </a:r>
          </a:p>
          <a:p>
            <a:pPr marL="12700" marR="5080" indent="-635" algn="just">
              <a:lnSpc>
                <a:spcPts val="3170"/>
              </a:lnSpc>
              <a:spcBef>
                <a:spcPts val="204"/>
              </a:spcBef>
            </a:pPr>
            <a:endParaRPr lang="es-MX" sz="2650" b="1" i="1" spc="-20" dirty="0">
              <a:solidFill>
                <a:srgbClr val="08497F"/>
              </a:solidFill>
              <a:latin typeface="Arial MT"/>
              <a:cs typeface="Arial"/>
            </a:endParaRPr>
          </a:p>
          <a:p>
            <a:pPr marL="12700" marR="5080" indent="-635" algn="just">
              <a:lnSpc>
                <a:spcPts val="3170"/>
              </a:lnSpc>
              <a:spcBef>
                <a:spcPts val="204"/>
              </a:spcBef>
            </a:pPr>
            <a:r>
              <a:rPr sz="1950" b="1" i="1" dirty="0" err="1">
                <a:solidFill>
                  <a:srgbClr val="08497F"/>
                </a:solidFill>
                <a:latin typeface="Arial"/>
                <a:cs typeface="Arial"/>
              </a:rPr>
              <a:t>Presupuesto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ejercido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por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Unidades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Estatales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Protección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Civil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u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homólogas,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entidad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federativa,</a:t>
            </a:r>
            <a:r>
              <a:rPr sz="1950" b="1" i="1" spc="7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2022*</a:t>
            </a:r>
            <a:endParaRPr sz="1950" dirty="0">
              <a:latin typeface="Arial"/>
              <a:cs typeface="Arial"/>
            </a:endParaRPr>
          </a:p>
          <a:p>
            <a:pPr marL="100965" algn="ctr">
              <a:lnSpc>
                <a:spcPct val="100000"/>
              </a:lnSpc>
              <a:spcBef>
                <a:spcPts val="35"/>
              </a:spcBef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(Millones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pesos)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858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dirty="0"/>
              <a:t>Presupuesto</a:t>
            </a:r>
            <a:r>
              <a:rPr spc="15" dirty="0"/>
              <a:t> </a:t>
            </a:r>
            <a:r>
              <a:rPr spc="-10" dirty="0"/>
              <a:t>ejercido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22940" y="10361926"/>
            <a:ext cx="2867660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887094" algn="l"/>
                <a:tab pos="1222375" algn="l"/>
                <a:tab pos="1781810" algn="l"/>
                <a:tab pos="2200910" algn="l"/>
                <a:tab pos="2761615" algn="l"/>
              </a:tabLst>
            </a:pPr>
            <a:r>
              <a:rPr sz="1300" spc="-10" dirty="0">
                <a:latin typeface="Arial MT"/>
                <a:cs typeface="Arial MT"/>
              </a:rPr>
              <a:t>*Coahuila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spc="-25" dirty="0">
                <a:latin typeface="Arial MT"/>
                <a:cs typeface="Arial MT"/>
              </a:rPr>
              <a:t>no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spc="-20" dirty="0">
                <a:latin typeface="Arial MT"/>
                <a:cs typeface="Arial MT"/>
              </a:rPr>
              <a:t>contó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spc="-25" dirty="0">
                <a:latin typeface="Arial MT"/>
                <a:cs typeface="Arial MT"/>
              </a:rPr>
              <a:t>con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spc="-20" dirty="0">
                <a:latin typeface="Arial MT"/>
                <a:cs typeface="Arial MT"/>
              </a:rPr>
              <a:t>datos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spc="-50" dirty="0">
                <a:latin typeface="Arial MT"/>
                <a:cs typeface="Arial MT"/>
              </a:rPr>
              <a:t>o </a:t>
            </a:r>
            <a:r>
              <a:rPr sz="1300" dirty="0">
                <a:latin typeface="Arial MT"/>
                <a:cs typeface="Arial MT"/>
              </a:rPr>
              <a:t>elementos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responder.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8723" y="4078260"/>
            <a:ext cx="8376284" cy="7096125"/>
            <a:chOff x="6098723" y="4078260"/>
            <a:chExt cx="8376284" cy="70961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9393" y="4093697"/>
              <a:ext cx="8315557" cy="2513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9393" y="4322381"/>
              <a:ext cx="2642432" cy="68517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60650" y="4115058"/>
              <a:ext cx="8248015" cy="163830"/>
            </a:xfrm>
            <a:custGeom>
              <a:avLst/>
              <a:gdLst/>
              <a:ahLst/>
              <a:cxnLst/>
              <a:rect l="l" t="t" r="r" b="b"/>
              <a:pathLst>
                <a:path w="8248015" h="163829">
                  <a:moveTo>
                    <a:pt x="8247706" y="0"/>
                  </a:moveTo>
                  <a:lnTo>
                    <a:pt x="0" y="0"/>
                  </a:lnTo>
                  <a:lnTo>
                    <a:pt x="0" y="163345"/>
                  </a:lnTo>
                  <a:lnTo>
                    <a:pt x="8247706" y="163345"/>
                  </a:lnTo>
                  <a:lnTo>
                    <a:pt x="8247706" y="0"/>
                  </a:lnTo>
                  <a:close/>
                </a:path>
              </a:pathLst>
            </a:custGeom>
            <a:solidFill>
              <a:srgbClr val="CE9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60643" y="4343736"/>
              <a:ext cx="2574925" cy="6790690"/>
            </a:xfrm>
            <a:custGeom>
              <a:avLst/>
              <a:gdLst/>
              <a:ahLst/>
              <a:cxnLst/>
              <a:rect l="l" t="t" r="r" b="b"/>
              <a:pathLst>
                <a:path w="2574925" h="6790690">
                  <a:moveTo>
                    <a:pt x="2514" y="6626809"/>
                  </a:moveTo>
                  <a:lnTo>
                    <a:pt x="0" y="6626809"/>
                  </a:lnTo>
                  <a:lnTo>
                    <a:pt x="0" y="6790169"/>
                  </a:lnTo>
                  <a:lnTo>
                    <a:pt x="2514" y="6790169"/>
                  </a:lnTo>
                  <a:lnTo>
                    <a:pt x="2514" y="6626809"/>
                  </a:lnTo>
                  <a:close/>
                </a:path>
                <a:path w="2574925" h="6790690">
                  <a:moveTo>
                    <a:pt x="36436" y="6398146"/>
                  </a:moveTo>
                  <a:lnTo>
                    <a:pt x="0" y="6398146"/>
                  </a:lnTo>
                  <a:lnTo>
                    <a:pt x="0" y="6561493"/>
                  </a:lnTo>
                  <a:lnTo>
                    <a:pt x="36436" y="6561493"/>
                  </a:lnTo>
                  <a:lnTo>
                    <a:pt x="36436" y="6398146"/>
                  </a:lnTo>
                  <a:close/>
                </a:path>
                <a:path w="2574925" h="6790690">
                  <a:moveTo>
                    <a:pt x="40208" y="6169457"/>
                  </a:moveTo>
                  <a:lnTo>
                    <a:pt x="0" y="6169457"/>
                  </a:lnTo>
                  <a:lnTo>
                    <a:pt x="0" y="6332804"/>
                  </a:lnTo>
                  <a:lnTo>
                    <a:pt x="40208" y="6332804"/>
                  </a:lnTo>
                  <a:lnTo>
                    <a:pt x="40208" y="6169457"/>
                  </a:lnTo>
                  <a:close/>
                </a:path>
                <a:path w="2574925" h="6790690">
                  <a:moveTo>
                    <a:pt x="81673" y="5940768"/>
                  </a:moveTo>
                  <a:lnTo>
                    <a:pt x="0" y="5940768"/>
                  </a:lnTo>
                  <a:lnTo>
                    <a:pt x="0" y="6104115"/>
                  </a:lnTo>
                  <a:lnTo>
                    <a:pt x="81673" y="6104115"/>
                  </a:lnTo>
                  <a:lnTo>
                    <a:pt x="81673" y="5940768"/>
                  </a:lnTo>
                  <a:close/>
                </a:path>
                <a:path w="2574925" h="6790690">
                  <a:moveTo>
                    <a:pt x="96748" y="5713349"/>
                  </a:moveTo>
                  <a:lnTo>
                    <a:pt x="0" y="5713349"/>
                  </a:lnTo>
                  <a:lnTo>
                    <a:pt x="0" y="5875439"/>
                  </a:lnTo>
                  <a:lnTo>
                    <a:pt x="96748" y="5875439"/>
                  </a:lnTo>
                  <a:lnTo>
                    <a:pt x="96748" y="5713349"/>
                  </a:lnTo>
                  <a:close/>
                </a:path>
                <a:path w="2574925" h="6790690">
                  <a:moveTo>
                    <a:pt x="144513" y="5484647"/>
                  </a:moveTo>
                  <a:lnTo>
                    <a:pt x="0" y="5484647"/>
                  </a:lnTo>
                  <a:lnTo>
                    <a:pt x="0" y="5648007"/>
                  </a:lnTo>
                  <a:lnTo>
                    <a:pt x="144513" y="5648007"/>
                  </a:lnTo>
                  <a:lnTo>
                    <a:pt x="144513" y="5484647"/>
                  </a:lnTo>
                  <a:close/>
                </a:path>
                <a:path w="2574925" h="6790690">
                  <a:moveTo>
                    <a:pt x="162090" y="5255971"/>
                  </a:moveTo>
                  <a:lnTo>
                    <a:pt x="0" y="5255971"/>
                  </a:lnTo>
                  <a:lnTo>
                    <a:pt x="0" y="5419318"/>
                  </a:lnTo>
                  <a:lnTo>
                    <a:pt x="162090" y="5419318"/>
                  </a:lnTo>
                  <a:lnTo>
                    <a:pt x="162090" y="5255971"/>
                  </a:lnTo>
                  <a:close/>
                </a:path>
                <a:path w="2574925" h="6790690">
                  <a:moveTo>
                    <a:pt x="207327" y="5027295"/>
                  </a:moveTo>
                  <a:lnTo>
                    <a:pt x="0" y="5027295"/>
                  </a:lnTo>
                  <a:lnTo>
                    <a:pt x="0" y="5190642"/>
                  </a:lnTo>
                  <a:lnTo>
                    <a:pt x="207327" y="5190642"/>
                  </a:lnTo>
                  <a:lnTo>
                    <a:pt x="207327" y="5027295"/>
                  </a:lnTo>
                  <a:close/>
                </a:path>
                <a:path w="2574925" h="6790690">
                  <a:moveTo>
                    <a:pt x="223672" y="4798593"/>
                  </a:moveTo>
                  <a:lnTo>
                    <a:pt x="0" y="4798593"/>
                  </a:lnTo>
                  <a:lnTo>
                    <a:pt x="0" y="4961953"/>
                  </a:lnTo>
                  <a:lnTo>
                    <a:pt x="223672" y="4961953"/>
                  </a:lnTo>
                  <a:lnTo>
                    <a:pt x="223672" y="4798593"/>
                  </a:lnTo>
                  <a:close/>
                </a:path>
                <a:path w="2574925" h="6790690">
                  <a:moveTo>
                    <a:pt x="257594" y="4569930"/>
                  </a:moveTo>
                  <a:lnTo>
                    <a:pt x="0" y="4569930"/>
                  </a:lnTo>
                  <a:lnTo>
                    <a:pt x="0" y="4733264"/>
                  </a:lnTo>
                  <a:lnTo>
                    <a:pt x="257594" y="4733264"/>
                  </a:lnTo>
                  <a:lnTo>
                    <a:pt x="257594" y="4569930"/>
                  </a:lnTo>
                  <a:close/>
                </a:path>
                <a:path w="2574925" h="6790690">
                  <a:moveTo>
                    <a:pt x="261366" y="4341241"/>
                  </a:moveTo>
                  <a:lnTo>
                    <a:pt x="0" y="4341241"/>
                  </a:lnTo>
                  <a:lnTo>
                    <a:pt x="0" y="4504588"/>
                  </a:lnTo>
                  <a:lnTo>
                    <a:pt x="261366" y="4504588"/>
                  </a:lnTo>
                  <a:lnTo>
                    <a:pt x="261366" y="4341241"/>
                  </a:lnTo>
                  <a:close/>
                </a:path>
                <a:path w="2574925" h="6790690">
                  <a:moveTo>
                    <a:pt x="278942" y="4113809"/>
                  </a:moveTo>
                  <a:lnTo>
                    <a:pt x="0" y="4113809"/>
                  </a:lnTo>
                  <a:lnTo>
                    <a:pt x="0" y="4275899"/>
                  </a:lnTo>
                  <a:lnTo>
                    <a:pt x="278942" y="4275899"/>
                  </a:lnTo>
                  <a:lnTo>
                    <a:pt x="278942" y="4113809"/>
                  </a:lnTo>
                  <a:close/>
                </a:path>
                <a:path w="2574925" h="6790690">
                  <a:moveTo>
                    <a:pt x="294017" y="3885133"/>
                  </a:moveTo>
                  <a:lnTo>
                    <a:pt x="0" y="3885133"/>
                  </a:lnTo>
                  <a:lnTo>
                    <a:pt x="0" y="4048480"/>
                  </a:lnTo>
                  <a:lnTo>
                    <a:pt x="294017" y="4048480"/>
                  </a:lnTo>
                  <a:lnTo>
                    <a:pt x="294017" y="3885133"/>
                  </a:lnTo>
                  <a:close/>
                </a:path>
                <a:path w="2574925" h="6790690">
                  <a:moveTo>
                    <a:pt x="310362" y="3656431"/>
                  </a:moveTo>
                  <a:lnTo>
                    <a:pt x="0" y="3656431"/>
                  </a:lnTo>
                  <a:lnTo>
                    <a:pt x="0" y="3819791"/>
                  </a:lnTo>
                  <a:lnTo>
                    <a:pt x="310362" y="3819791"/>
                  </a:lnTo>
                  <a:lnTo>
                    <a:pt x="310362" y="3656431"/>
                  </a:lnTo>
                  <a:close/>
                </a:path>
                <a:path w="2574925" h="6790690">
                  <a:moveTo>
                    <a:pt x="360616" y="3427755"/>
                  </a:moveTo>
                  <a:lnTo>
                    <a:pt x="0" y="3427755"/>
                  </a:lnTo>
                  <a:lnTo>
                    <a:pt x="0" y="3591102"/>
                  </a:lnTo>
                  <a:lnTo>
                    <a:pt x="360616" y="3591102"/>
                  </a:lnTo>
                  <a:lnTo>
                    <a:pt x="360616" y="3427755"/>
                  </a:lnTo>
                  <a:close/>
                </a:path>
                <a:path w="2574925" h="6790690">
                  <a:moveTo>
                    <a:pt x="479996" y="3199079"/>
                  </a:moveTo>
                  <a:lnTo>
                    <a:pt x="0" y="3199079"/>
                  </a:lnTo>
                  <a:lnTo>
                    <a:pt x="0" y="3362426"/>
                  </a:lnTo>
                  <a:lnTo>
                    <a:pt x="479996" y="3362426"/>
                  </a:lnTo>
                  <a:lnTo>
                    <a:pt x="479996" y="3199079"/>
                  </a:lnTo>
                  <a:close/>
                </a:path>
                <a:path w="2574925" h="6790690">
                  <a:moveTo>
                    <a:pt x="482498" y="2970377"/>
                  </a:moveTo>
                  <a:lnTo>
                    <a:pt x="0" y="2970377"/>
                  </a:lnTo>
                  <a:lnTo>
                    <a:pt x="0" y="3133737"/>
                  </a:lnTo>
                  <a:lnTo>
                    <a:pt x="482498" y="3133737"/>
                  </a:lnTo>
                  <a:lnTo>
                    <a:pt x="482498" y="2970377"/>
                  </a:lnTo>
                  <a:close/>
                </a:path>
                <a:path w="2574925" h="6790690">
                  <a:moveTo>
                    <a:pt x="515162" y="2741714"/>
                  </a:moveTo>
                  <a:lnTo>
                    <a:pt x="0" y="2741714"/>
                  </a:lnTo>
                  <a:lnTo>
                    <a:pt x="0" y="2905048"/>
                  </a:lnTo>
                  <a:lnTo>
                    <a:pt x="515162" y="2905048"/>
                  </a:lnTo>
                  <a:lnTo>
                    <a:pt x="515162" y="2741714"/>
                  </a:lnTo>
                  <a:close/>
                </a:path>
                <a:path w="2574925" h="6790690">
                  <a:moveTo>
                    <a:pt x="608164" y="2513025"/>
                  </a:moveTo>
                  <a:lnTo>
                    <a:pt x="0" y="2513025"/>
                  </a:lnTo>
                  <a:lnTo>
                    <a:pt x="0" y="2676372"/>
                  </a:lnTo>
                  <a:lnTo>
                    <a:pt x="608164" y="2676372"/>
                  </a:lnTo>
                  <a:lnTo>
                    <a:pt x="608164" y="2513025"/>
                  </a:lnTo>
                  <a:close/>
                </a:path>
                <a:path w="2574925" h="6790690">
                  <a:moveTo>
                    <a:pt x="621969" y="2285593"/>
                  </a:moveTo>
                  <a:lnTo>
                    <a:pt x="0" y="2285593"/>
                  </a:lnTo>
                  <a:lnTo>
                    <a:pt x="0" y="2448941"/>
                  </a:lnTo>
                  <a:lnTo>
                    <a:pt x="621969" y="2448941"/>
                  </a:lnTo>
                  <a:lnTo>
                    <a:pt x="621969" y="2285593"/>
                  </a:lnTo>
                  <a:close/>
                </a:path>
                <a:path w="2574925" h="6790690">
                  <a:moveTo>
                    <a:pt x="865733" y="2056917"/>
                  </a:moveTo>
                  <a:lnTo>
                    <a:pt x="0" y="2056917"/>
                  </a:lnTo>
                  <a:lnTo>
                    <a:pt x="0" y="2220252"/>
                  </a:lnTo>
                  <a:lnTo>
                    <a:pt x="865733" y="2220252"/>
                  </a:lnTo>
                  <a:lnTo>
                    <a:pt x="865733" y="2056917"/>
                  </a:lnTo>
                  <a:close/>
                </a:path>
                <a:path w="2574925" h="6790690">
                  <a:moveTo>
                    <a:pt x="1089393" y="1828215"/>
                  </a:moveTo>
                  <a:lnTo>
                    <a:pt x="0" y="1828215"/>
                  </a:lnTo>
                  <a:lnTo>
                    <a:pt x="0" y="1991575"/>
                  </a:lnTo>
                  <a:lnTo>
                    <a:pt x="1089393" y="1991575"/>
                  </a:lnTo>
                  <a:lnTo>
                    <a:pt x="1089393" y="1828215"/>
                  </a:lnTo>
                  <a:close/>
                </a:path>
                <a:path w="2574925" h="6790690">
                  <a:moveTo>
                    <a:pt x="1204988" y="1599539"/>
                  </a:moveTo>
                  <a:lnTo>
                    <a:pt x="0" y="1599539"/>
                  </a:lnTo>
                  <a:lnTo>
                    <a:pt x="0" y="1762887"/>
                  </a:lnTo>
                  <a:lnTo>
                    <a:pt x="1204988" y="1762887"/>
                  </a:lnTo>
                  <a:lnTo>
                    <a:pt x="1204988" y="1599539"/>
                  </a:lnTo>
                  <a:close/>
                </a:path>
                <a:path w="2574925" h="6790690">
                  <a:moveTo>
                    <a:pt x="1264056" y="1370863"/>
                  </a:moveTo>
                  <a:lnTo>
                    <a:pt x="0" y="1370863"/>
                  </a:lnTo>
                  <a:lnTo>
                    <a:pt x="0" y="1534210"/>
                  </a:lnTo>
                  <a:lnTo>
                    <a:pt x="1264056" y="1534210"/>
                  </a:lnTo>
                  <a:lnTo>
                    <a:pt x="1264056" y="1370863"/>
                  </a:lnTo>
                  <a:close/>
                </a:path>
                <a:path w="2574925" h="6790690">
                  <a:moveTo>
                    <a:pt x="1276616" y="1142161"/>
                  </a:moveTo>
                  <a:lnTo>
                    <a:pt x="0" y="1142161"/>
                  </a:lnTo>
                  <a:lnTo>
                    <a:pt x="0" y="1305521"/>
                  </a:lnTo>
                  <a:lnTo>
                    <a:pt x="1276616" y="1305521"/>
                  </a:lnTo>
                  <a:lnTo>
                    <a:pt x="1276616" y="1142161"/>
                  </a:lnTo>
                  <a:close/>
                </a:path>
                <a:path w="2574925" h="6790690">
                  <a:moveTo>
                    <a:pt x="1389697" y="913485"/>
                  </a:moveTo>
                  <a:lnTo>
                    <a:pt x="0" y="913485"/>
                  </a:lnTo>
                  <a:lnTo>
                    <a:pt x="0" y="1076833"/>
                  </a:lnTo>
                  <a:lnTo>
                    <a:pt x="1389697" y="1076833"/>
                  </a:lnTo>
                  <a:lnTo>
                    <a:pt x="1389697" y="913485"/>
                  </a:lnTo>
                  <a:close/>
                </a:path>
                <a:path w="2574925" h="6790690">
                  <a:moveTo>
                    <a:pt x="1956384" y="686066"/>
                  </a:moveTo>
                  <a:lnTo>
                    <a:pt x="0" y="686066"/>
                  </a:lnTo>
                  <a:lnTo>
                    <a:pt x="0" y="848156"/>
                  </a:lnTo>
                  <a:lnTo>
                    <a:pt x="1956384" y="848156"/>
                  </a:lnTo>
                  <a:lnTo>
                    <a:pt x="1956384" y="686066"/>
                  </a:lnTo>
                  <a:close/>
                </a:path>
                <a:path w="2574925" h="6790690">
                  <a:moveTo>
                    <a:pt x="2334603" y="457377"/>
                  </a:moveTo>
                  <a:lnTo>
                    <a:pt x="0" y="457377"/>
                  </a:lnTo>
                  <a:lnTo>
                    <a:pt x="0" y="620725"/>
                  </a:lnTo>
                  <a:lnTo>
                    <a:pt x="2334603" y="620725"/>
                  </a:lnTo>
                  <a:lnTo>
                    <a:pt x="2334603" y="457377"/>
                  </a:lnTo>
                  <a:close/>
                </a:path>
                <a:path w="2574925" h="6790690">
                  <a:moveTo>
                    <a:pt x="2496693" y="228701"/>
                  </a:moveTo>
                  <a:lnTo>
                    <a:pt x="0" y="228701"/>
                  </a:lnTo>
                  <a:lnTo>
                    <a:pt x="0" y="392036"/>
                  </a:lnTo>
                  <a:lnTo>
                    <a:pt x="2496693" y="392036"/>
                  </a:lnTo>
                  <a:lnTo>
                    <a:pt x="2496693" y="228701"/>
                  </a:lnTo>
                  <a:close/>
                </a:path>
                <a:path w="2574925" h="6790690">
                  <a:moveTo>
                    <a:pt x="2574582" y="0"/>
                  </a:moveTo>
                  <a:lnTo>
                    <a:pt x="0" y="0"/>
                  </a:lnTo>
                  <a:lnTo>
                    <a:pt x="0" y="163360"/>
                  </a:lnTo>
                  <a:lnTo>
                    <a:pt x="2574582" y="163360"/>
                  </a:lnTo>
                  <a:lnTo>
                    <a:pt x="2574582" y="0"/>
                  </a:lnTo>
                  <a:close/>
                </a:path>
              </a:pathLst>
            </a:custGeom>
            <a:solidFill>
              <a:srgbClr val="ECB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0650" y="4082387"/>
              <a:ext cx="0" cy="7084695"/>
            </a:xfrm>
            <a:custGeom>
              <a:avLst/>
              <a:gdLst/>
              <a:ahLst/>
              <a:cxnLst/>
              <a:rect l="l" t="t" r="r" b="b"/>
              <a:pathLst>
                <a:path h="7084695">
                  <a:moveTo>
                    <a:pt x="0" y="7084182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2850" y="4082388"/>
              <a:ext cx="58419" cy="7084695"/>
            </a:xfrm>
            <a:custGeom>
              <a:avLst/>
              <a:gdLst/>
              <a:ahLst/>
              <a:cxnLst/>
              <a:rect l="l" t="t" r="r" b="b"/>
              <a:pathLst>
                <a:path w="58420" h="7084695">
                  <a:moveTo>
                    <a:pt x="0" y="7084182"/>
                  </a:moveTo>
                  <a:lnTo>
                    <a:pt x="57799" y="7084182"/>
                  </a:lnTo>
                </a:path>
                <a:path w="58420" h="7084695">
                  <a:moveTo>
                    <a:pt x="0" y="6855498"/>
                  </a:moveTo>
                  <a:lnTo>
                    <a:pt x="57799" y="6855498"/>
                  </a:lnTo>
                </a:path>
                <a:path w="58420" h="7084695">
                  <a:moveTo>
                    <a:pt x="0" y="6626813"/>
                  </a:moveTo>
                  <a:lnTo>
                    <a:pt x="57799" y="6626813"/>
                  </a:lnTo>
                </a:path>
                <a:path w="58420" h="7084695">
                  <a:moveTo>
                    <a:pt x="0" y="6398129"/>
                  </a:moveTo>
                  <a:lnTo>
                    <a:pt x="57799" y="6398129"/>
                  </a:lnTo>
                </a:path>
                <a:path w="58420" h="7084695">
                  <a:moveTo>
                    <a:pt x="0" y="6169445"/>
                  </a:moveTo>
                  <a:lnTo>
                    <a:pt x="57799" y="6169445"/>
                  </a:lnTo>
                </a:path>
                <a:path w="58420" h="7084695">
                  <a:moveTo>
                    <a:pt x="0" y="5942018"/>
                  </a:moveTo>
                  <a:lnTo>
                    <a:pt x="57799" y="5942018"/>
                  </a:lnTo>
                </a:path>
                <a:path w="58420" h="7084695">
                  <a:moveTo>
                    <a:pt x="0" y="5713333"/>
                  </a:moveTo>
                  <a:lnTo>
                    <a:pt x="57799" y="5713333"/>
                  </a:lnTo>
                </a:path>
                <a:path w="58420" h="7084695">
                  <a:moveTo>
                    <a:pt x="0" y="5484649"/>
                  </a:moveTo>
                  <a:lnTo>
                    <a:pt x="57799" y="5484649"/>
                  </a:lnTo>
                </a:path>
                <a:path w="58420" h="7084695">
                  <a:moveTo>
                    <a:pt x="0" y="5255965"/>
                  </a:moveTo>
                  <a:lnTo>
                    <a:pt x="57799" y="5255965"/>
                  </a:lnTo>
                </a:path>
                <a:path w="58420" h="7084695">
                  <a:moveTo>
                    <a:pt x="0" y="5027281"/>
                  </a:moveTo>
                  <a:lnTo>
                    <a:pt x="57799" y="5027281"/>
                  </a:lnTo>
                </a:path>
                <a:path w="58420" h="7084695">
                  <a:moveTo>
                    <a:pt x="0" y="4798597"/>
                  </a:moveTo>
                  <a:lnTo>
                    <a:pt x="57799" y="4798597"/>
                  </a:lnTo>
                </a:path>
                <a:path w="58420" h="7084695">
                  <a:moveTo>
                    <a:pt x="0" y="4569913"/>
                  </a:moveTo>
                  <a:lnTo>
                    <a:pt x="57799" y="4569913"/>
                  </a:lnTo>
                </a:path>
                <a:path w="58420" h="7084695">
                  <a:moveTo>
                    <a:pt x="0" y="4342485"/>
                  </a:moveTo>
                  <a:lnTo>
                    <a:pt x="57799" y="4342485"/>
                  </a:lnTo>
                </a:path>
                <a:path w="58420" h="7084695">
                  <a:moveTo>
                    <a:pt x="0" y="4113801"/>
                  </a:moveTo>
                  <a:lnTo>
                    <a:pt x="57799" y="4113801"/>
                  </a:lnTo>
                </a:path>
                <a:path w="58420" h="7084695">
                  <a:moveTo>
                    <a:pt x="0" y="3885117"/>
                  </a:moveTo>
                  <a:lnTo>
                    <a:pt x="57799" y="3885117"/>
                  </a:lnTo>
                </a:path>
                <a:path w="58420" h="7084695">
                  <a:moveTo>
                    <a:pt x="0" y="3656433"/>
                  </a:moveTo>
                  <a:lnTo>
                    <a:pt x="57799" y="3656433"/>
                  </a:lnTo>
                </a:path>
                <a:path w="58420" h="7084695">
                  <a:moveTo>
                    <a:pt x="0" y="3427749"/>
                  </a:moveTo>
                  <a:lnTo>
                    <a:pt x="57799" y="3427749"/>
                  </a:lnTo>
                </a:path>
                <a:path w="58420" h="7084695">
                  <a:moveTo>
                    <a:pt x="0" y="3199064"/>
                  </a:moveTo>
                  <a:lnTo>
                    <a:pt x="57799" y="3199064"/>
                  </a:lnTo>
                </a:path>
                <a:path w="58420" h="7084695">
                  <a:moveTo>
                    <a:pt x="0" y="2970380"/>
                  </a:moveTo>
                  <a:lnTo>
                    <a:pt x="57799" y="2970380"/>
                  </a:lnTo>
                </a:path>
                <a:path w="58420" h="7084695">
                  <a:moveTo>
                    <a:pt x="0" y="2741696"/>
                  </a:moveTo>
                  <a:lnTo>
                    <a:pt x="57799" y="2741696"/>
                  </a:lnTo>
                </a:path>
                <a:path w="58420" h="7084695">
                  <a:moveTo>
                    <a:pt x="0" y="2514268"/>
                  </a:moveTo>
                  <a:lnTo>
                    <a:pt x="57799" y="2514268"/>
                  </a:lnTo>
                </a:path>
                <a:path w="58420" h="7084695">
                  <a:moveTo>
                    <a:pt x="0" y="2285584"/>
                  </a:moveTo>
                  <a:lnTo>
                    <a:pt x="57799" y="2285584"/>
                  </a:lnTo>
                </a:path>
                <a:path w="58420" h="7084695">
                  <a:moveTo>
                    <a:pt x="0" y="2056900"/>
                  </a:moveTo>
                  <a:lnTo>
                    <a:pt x="57799" y="2056900"/>
                  </a:lnTo>
                </a:path>
                <a:path w="58420" h="7084695">
                  <a:moveTo>
                    <a:pt x="0" y="1828216"/>
                  </a:moveTo>
                  <a:lnTo>
                    <a:pt x="57799" y="1828216"/>
                  </a:lnTo>
                </a:path>
                <a:path w="58420" h="7084695">
                  <a:moveTo>
                    <a:pt x="0" y="1599532"/>
                  </a:moveTo>
                  <a:lnTo>
                    <a:pt x="57799" y="1599532"/>
                  </a:lnTo>
                </a:path>
                <a:path w="58420" h="7084695">
                  <a:moveTo>
                    <a:pt x="0" y="1370848"/>
                  </a:moveTo>
                  <a:lnTo>
                    <a:pt x="57799" y="1370848"/>
                  </a:lnTo>
                </a:path>
                <a:path w="58420" h="7084695">
                  <a:moveTo>
                    <a:pt x="0" y="1142164"/>
                  </a:moveTo>
                  <a:lnTo>
                    <a:pt x="57799" y="1142164"/>
                  </a:lnTo>
                </a:path>
                <a:path w="58420" h="7084695">
                  <a:moveTo>
                    <a:pt x="0" y="914736"/>
                  </a:moveTo>
                  <a:lnTo>
                    <a:pt x="57799" y="914736"/>
                  </a:lnTo>
                </a:path>
                <a:path w="58420" h="7084695">
                  <a:moveTo>
                    <a:pt x="0" y="686052"/>
                  </a:moveTo>
                  <a:lnTo>
                    <a:pt x="57799" y="686052"/>
                  </a:lnTo>
                </a:path>
                <a:path w="58420" h="7084695">
                  <a:moveTo>
                    <a:pt x="0" y="457368"/>
                  </a:moveTo>
                  <a:lnTo>
                    <a:pt x="57799" y="457368"/>
                  </a:lnTo>
                </a:path>
                <a:path w="58420" h="7084695">
                  <a:moveTo>
                    <a:pt x="0" y="228684"/>
                  </a:moveTo>
                  <a:lnTo>
                    <a:pt x="57799" y="228684"/>
                  </a:lnTo>
                </a:path>
                <a:path w="58420" h="7084695">
                  <a:moveTo>
                    <a:pt x="0" y="0"/>
                  </a:moveTo>
                  <a:lnTo>
                    <a:pt x="57799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12499" y="9092291"/>
            <a:ext cx="614680" cy="2079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16.3</a:t>
            </a:r>
            <a:endParaRPr sz="1450">
              <a:latin typeface="Arial MT"/>
              <a:cs typeface="Arial MT"/>
            </a:endParaRPr>
          </a:p>
          <a:p>
            <a:pPr marL="218440">
              <a:lnSpc>
                <a:spcPct val="100000"/>
              </a:lnSpc>
              <a:spcBef>
                <a:spcPts val="55"/>
              </a:spcBef>
            </a:pPr>
            <a:r>
              <a:rPr sz="1450" spc="-20" dirty="0">
                <a:latin typeface="Arial MT"/>
                <a:cs typeface="Arial MT"/>
              </a:rPr>
              <a:t>15.0</a:t>
            </a:r>
            <a:endParaRPr sz="1450">
              <a:latin typeface="Arial MT"/>
              <a:cs typeface="Arial MT"/>
            </a:endParaRPr>
          </a:p>
          <a:p>
            <a:pPr marL="172720">
              <a:lnSpc>
                <a:spcPct val="100000"/>
              </a:lnSpc>
              <a:spcBef>
                <a:spcPts val="60"/>
              </a:spcBef>
            </a:pPr>
            <a:r>
              <a:rPr sz="1450" spc="-20" dirty="0">
                <a:latin typeface="Arial MT"/>
                <a:cs typeface="Arial MT"/>
              </a:rPr>
              <a:t>11.8</a:t>
            </a:r>
            <a:endParaRPr sz="1450">
              <a:latin typeface="Arial MT"/>
              <a:cs typeface="Arial MT"/>
            </a:endParaRPr>
          </a:p>
          <a:p>
            <a:pPr marL="156210">
              <a:lnSpc>
                <a:spcPct val="100000"/>
              </a:lnSpc>
              <a:spcBef>
                <a:spcPts val="60"/>
              </a:spcBef>
            </a:pPr>
            <a:r>
              <a:rPr sz="1450" spc="-20" dirty="0">
                <a:latin typeface="Arial MT"/>
                <a:cs typeface="Arial MT"/>
              </a:rPr>
              <a:t>10.5</a:t>
            </a:r>
            <a:endParaRPr sz="1450">
              <a:latin typeface="Arial MT"/>
              <a:cs typeface="Arial MT"/>
            </a:endParaRPr>
          </a:p>
          <a:p>
            <a:pPr marL="107314">
              <a:lnSpc>
                <a:spcPct val="100000"/>
              </a:lnSpc>
              <a:spcBef>
                <a:spcPts val="55"/>
              </a:spcBef>
            </a:pPr>
            <a:r>
              <a:rPr sz="1450" spc="-25" dirty="0">
                <a:latin typeface="Arial MT"/>
                <a:cs typeface="Arial MT"/>
              </a:rPr>
              <a:t>7.1</a:t>
            </a:r>
            <a:endParaRPr sz="145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sz="1450" spc="-25" dirty="0">
                <a:latin typeface="Arial MT"/>
                <a:cs typeface="Arial MT"/>
              </a:rPr>
              <a:t>5.9</a:t>
            </a:r>
            <a:endParaRPr sz="14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60"/>
              </a:spcBef>
            </a:pPr>
            <a:r>
              <a:rPr sz="1450" spc="-25" dirty="0">
                <a:latin typeface="Arial MT"/>
                <a:cs typeface="Arial MT"/>
              </a:rPr>
              <a:t>3.0</a:t>
            </a:r>
            <a:endParaRPr sz="1450">
              <a:latin typeface="Arial MT"/>
              <a:cs typeface="Arial MT"/>
            </a:endParaRPr>
          </a:p>
          <a:p>
            <a:pPr marL="46990">
              <a:lnSpc>
                <a:spcPct val="100000"/>
              </a:lnSpc>
              <a:spcBef>
                <a:spcPts val="60"/>
              </a:spcBef>
            </a:pPr>
            <a:r>
              <a:rPr sz="1450" spc="-25" dirty="0">
                <a:latin typeface="Arial MT"/>
                <a:cs typeface="Arial MT"/>
              </a:rPr>
              <a:t>2.7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50" spc="-25" dirty="0">
                <a:latin typeface="Arial MT"/>
                <a:cs typeface="Arial MT"/>
              </a:rPr>
              <a:t>0.2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9203" y="8178560"/>
            <a:ext cx="427990" cy="9372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21.3</a:t>
            </a:r>
            <a:endParaRPr sz="1450">
              <a:latin typeface="Arial MT"/>
              <a:cs typeface="Arial MT"/>
            </a:endParaRPr>
          </a:p>
          <a:p>
            <a:pPr marL="33020">
              <a:lnSpc>
                <a:spcPct val="100000"/>
              </a:lnSpc>
              <a:spcBef>
                <a:spcPts val="55"/>
              </a:spcBef>
            </a:pPr>
            <a:r>
              <a:rPr sz="1450" spc="-20" dirty="0">
                <a:latin typeface="Arial MT"/>
                <a:cs typeface="Arial MT"/>
              </a:rPr>
              <a:t>20.2</a:t>
            </a:r>
            <a:endParaRPr sz="145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60"/>
              </a:spcBef>
            </a:pPr>
            <a:r>
              <a:rPr sz="1450" spc="-20" dirty="0">
                <a:latin typeface="Arial MT"/>
                <a:cs typeface="Arial MT"/>
              </a:rPr>
              <a:t>19.0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50" spc="-20" dirty="0">
                <a:latin typeface="Arial MT"/>
                <a:cs typeface="Arial MT"/>
              </a:rPr>
              <a:t>18.7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2164" y="7721694"/>
            <a:ext cx="441325" cy="4800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26.2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50" spc="-20" dirty="0">
                <a:latin typeface="Arial MT"/>
                <a:cs typeface="Arial MT"/>
              </a:rPr>
              <a:t>22.6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1793" y="7036396"/>
            <a:ext cx="426720" cy="708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37.4</a:t>
            </a:r>
            <a:endParaRPr sz="1450">
              <a:latin typeface="Arial MT"/>
              <a:cs typeface="Arial MT"/>
            </a:endParaRPr>
          </a:p>
          <a:p>
            <a:pPr marL="14604">
              <a:lnSpc>
                <a:spcPct val="100000"/>
              </a:lnSpc>
              <a:spcBef>
                <a:spcPts val="55"/>
              </a:spcBef>
            </a:pPr>
            <a:r>
              <a:rPr sz="1450" spc="-20" dirty="0">
                <a:latin typeface="Arial MT"/>
                <a:cs typeface="Arial MT"/>
              </a:rPr>
              <a:t>35.0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50" spc="-20" dirty="0">
                <a:latin typeface="Arial MT"/>
                <a:cs typeface="Arial MT"/>
              </a:rPr>
              <a:t>34.9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19391" y="6579530"/>
            <a:ext cx="405130" cy="4800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45.1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50" spc="-20" dirty="0">
                <a:latin typeface="Arial MT"/>
                <a:cs typeface="Arial MT"/>
              </a:rPr>
              <a:t>44.1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76849" y="6351097"/>
            <a:ext cx="3917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62.8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0382" y="6122665"/>
            <a:ext cx="3917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79.0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5541" y="5894232"/>
            <a:ext cx="3917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87.4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75476" y="5437366"/>
            <a:ext cx="403225" cy="4800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Arial MT"/>
                <a:cs typeface="Arial MT"/>
              </a:rPr>
              <a:t>92.6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50" spc="-20" dirty="0">
                <a:latin typeface="Arial MT"/>
                <a:cs typeface="Arial MT"/>
              </a:rPr>
              <a:t>91.7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00436" y="5208933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Arial MT"/>
                <a:cs typeface="Arial MT"/>
              </a:rPr>
              <a:t>100.8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66428" y="4980500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Arial MT"/>
                <a:cs typeface="Arial MT"/>
              </a:rPr>
              <a:t>141.9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45454" y="4752067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Arial MT"/>
                <a:cs typeface="Arial MT"/>
              </a:rPr>
              <a:t>169.3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07355" y="4523634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Arial MT"/>
                <a:cs typeface="Arial MT"/>
              </a:rPr>
              <a:t>181.1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85383" y="4295202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Arial MT"/>
                <a:cs typeface="Arial MT"/>
              </a:rPr>
              <a:t>186.7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457943" y="4066769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0" dirty="0">
                <a:latin typeface="Arial"/>
                <a:cs typeface="Arial"/>
              </a:rPr>
              <a:t>598.1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5897" y="4060361"/>
            <a:ext cx="675640" cy="7105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6680" marR="5080" indent="104139" algn="r">
              <a:lnSpc>
                <a:spcPct val="103400"/>
              </a:lnSpc>
              <a:spcBef>
                <a:spcPts val="75"/>
              </a:spcBef>
            </a:pPr>
            <a:r>
              <a:rPr sz="1450" spc="-20" dirty="0">
                <a:latin typeface="Arial MT"/>
                <a:cs typeface="Arial MT"/>
              </a:rPr>
              <a:t>CHIS </a:t>
            </a:r>
            <a:r>
              <a:rPr sz="1450" spc="-25" dirty="0">
                <a:latin typeface="Arial MT"/>
                <a:cs typeface="Arial MT"/>
              </a:rPr>
              <a:t>JAL NL MEX </a:t>
            </a:r>
            <a:r>
              <a:rPr sz="1450" spc="-20" dirty="0">
                <a:latin typeface="Arial MT"/>
                <a:cs typeface="Arial MT"/>
              </a:rPr>
              <a:t>CDMX</a:t>
            </a:r>
            <a:endParaRPr sz="1450">
              <a:latin typeface="Arial MT"/>
              <a:cs typeface="Arial MT"/>
            </a:endParaRPr>
          </a:p>
          <a:p>
            <a:pPr marL="85725" marR="5080" indent="208915" algn="r">
              <a:lnSpc>
                <a:spcPct val="103400"/>
              </a:lnSpc>
            </a:pPr>
            <a:r>
              <a:rPr sz="1450" spc="-25" dirty="0">
                <a:latin typeface="Arial MT"/>
                <a:cs typeface="Arial MT"/>
              </a:rPr>
              <a:t>TAB GTO NAY VER </a:t>
            </a:r>
            <a:r>
              <a:rPr sz="1450" spc="-20" dirty="0">
                <a:latin typeface="Arial MT"/>
                <a:cs typeface="Arial MT"/>
              </a:rPr>
              <a:t>CAMP QROO</a:t>
            </a:r>
            <a:endParaRPr sz="1450">
              <a:latin typeface="Arial MT"/>
              <a:cs typeface="Arial MT"/>
            </a:endParaRPr>
          </a:p>
          <a:p>
            <a:pPr marL="12700" marR="5080" indent="334645" algn="r">
              <a:lnSpc>
                <a:spcPct val="103400"/>
              </a:lnSpc>
            </a:pPr>
            <a:r>
              <a:rPr sz="1450" spc="-25" dirty="0">
                <a:latin typeface="Arial MT"/>
                <a:cs typeface="Arial MT"/>
              </a:rPr>
              <a:t>SIN </a:t>
            </a:r>
            <a:r>
              <a:rPr sz="1450" spc="-20" dirty="0">
                <a:latin typeface="Arial MT"/>
                <a:cs typeface="Arial MT"/>
              </a:rPr>
              <a:t>MICH </a:t>
            </a:r>
            <a:r>
              <a:rPr sz="1450" spc="-25" dirty="0">
                <a:latin typeface="Arial MT"/>
                <a:cs typeface="Arial MT"/>
              </a:rPr>
              <a:t>GRO QRO SLP MOR </a:t>
            </a:r>
            <a:r>
              <a:rPr sz="1450" spc="-10" dirty="0">
                <a:latin typeface="Arial MT"/>
                <a:cs typeface="Arial MT"/>
              </a:rPr>
              <a:t>TAMPS</a:t>
            </a:r>
            <a:endParaRPr sz="1450">
              <a:latin typeface="Arial MT"/>
              <a:cs typeface="Arial MT"/>
            </a:endParaRPr>
          </a:p>
          <a:p>
            <a:pPr marL="189865" marR="5080" indent="73025" algn="r">
              <a:lnSpc>
                <a:spcPct val="103400"/>
              </a:lnSpc>
            </a:pPr>
            <a:r>
              <a:rPr sz="1450" spc="-25" dirty="0">
                <a:latin typeface="Arial MT"/>
                <a:cs typeface="Arial MT"/>
              </a:rPr>
              <a:t>OAX YUC PUE ZAC BC COL </a:t>
            </a:r>
            <a:r>
              <a:rPr sz="1450" spc="-20" dirty="0">
                <a:latin typeface="Arial MT"/>
                <a:cs typeface="Arial MT"/>
              </a:rPr>
              <a:t>TLAX </a:t>
            </a:r>
            <a:r>
              <a:rPr sz="1450" spc="-25" dirty="0">
                <a:latin typeface="Arial MT"/>
                <a:cs typeface="Arial MT"/>
              </a:rPr>
              <a:t>SON </a:t>
            </a:r>
            <a:r>
              <a:rPr sz="1450" spc="-20" dirty="0">
                <a:latin typeface="Arial MT"/>
                <a:cs typeface="Arial MT"/>
              </a:rPr>
              <a:t>CHIH </a:t>
            </a:r>
            <a:r>
              <a:rPr sz="1450" spc="-25" dirty="0">
                <a:latin typeface="Arial MT"/>
                <a:cs typeface="Arial MT"/>
              </a:rPr>
              <a:t>AGS BCS DGO HGO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0467" y="8036614"/>
            <a:ext cx="2399926" cy="17854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3360" y="4627591"/>
            <a:ext cx="559562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dirty="0">
                <a:solidFill>
                  <a:srgbClr val="FFFFFF"/>
                </a:solidFill>
              </a:rPr>
              <a:t>Atlas</a:t>
            </a:r>
            <a:r>
              <a:rPr sz="5450" spc="-75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de</a:t>
            </a:r>
            <a:r>
              <a:rPr sz="5450" spc="-7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Riesgos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7761636" y="7031666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40">
                <a:moveTo>
                  <a:pt x="276580" y="127977"/>
                </a:moveTo>
                <a:lnTo>
                  <a:pt x="269532" y="87528"/>
                </a:lnTo>
                <a:lnTo>
                  <a:pt x="249897" y="52400"/>
                </a:lnTo>
                <a:lnTo>
                  <a:pt x="219964" y="24688"/>
                </a:lnTo>
                <a:lnTo>
                  <a:pt x="182003" y="6527"/>
                </a:lnTo>
                <a:lnTo>
                  <a:pt x="138290" y="0"/>
                </a:lnTo>
                <a:lnTo>
                  <a:pt x="94576" y="6527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57" y="203530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1978" y="249415"/>
                </a:lnTo>
                <a:lnTo>
                  <a:pt x="219925" y="231228"/>
                </a:lnTo>
                <a:lnTo>
                  <a:pt x="249859" y="203530"/>
                </a:lnTo>
                <a:lnTo>
                  <a:pt x="269494" y="168427"/>
                </a:lnTo>
                <a:lnTo>
                  <a:pt x="276580" y="127977"/>
                </a:lnTo>
                <a:close/>
              </a:path>
              <a:path w="1186815" h="256540">
                <a:moveTo>
                  <a:pt x="737971" y="127838"/>
                </a:moveTo>
                <a:lnTo>
                  <a:pt x="730885" y="87401"/>
                </a:lnTo>
                <a:lnTo>
                  <a:pt x="722731" y="72859"/>
                </a:lnTo>
                <a:lnTo>
                  <a:pt x="722731" y="128270"/>
                </a:lnTo>
                <a:lnTo>
                  <a:pt x="713003" y="172580"/>
                </a:lnTo>
                <a:lnTo>
                  <a:pt x="686587" y="208749"/>
                </a:lnTo>
                <a:lnTo>
                  <a:pt x="647433" y="233108"/>
                </a:lnTo>
                <a:lnTo>
                  <a:pt x="599528" y="241998"/>
                </a:lnTo>
                <a:lnTo>
                  <a:pt x="551649" y="232994"/>
                </a:lnTo>
                <a:lnTo>
                  <a:pt x="512572" y="208546"/>
                </a:lnTo>
                <a:lnTo>
                  <a:pt x="486244" y="172313"/>
                </a:lnTo>
                <a:lnTo>
                  <a:pt x="476694" y="128270"/>
                </a:lnTo>
                <a:lnTo>
                  <a:pt x="476669" y="127838"/>
                </a:lnTo>
                <a:lnTo>
                  <a:pt x="486359" y="83667"/>
                </a:lnTo>
                <a:lnTo>
                  <a:pt x="512787" y="47498"/>
                </a:lnTo>
                <a:lnTo>
                  <a:pt x="551929" y="23139"/>
                </a:lnTo>
                <a:lnTo>
                  <a:pt x="599833" y="14249"/>
                </a:lnTo>
                <a:lnTo>
                  <a:pt x="647649" y="23228"/>
                </a:lnTo>
                <a:lnTo>
                  <a:pt x="686689" y="47599"/>
                </a:lnTo>
                <a:lnTo>
                  <a:pt x="713028" y="83743"/>
                </a:lnTo>
                <a:lnTo>
                  <a:pt x="722693" y="127838"/>
                </a:lnTo>
                <a:lnTo>
                  <a:pt x="722731" y="128270"/>
                </a:lnTo>
                <a:lnTo>
                  <a:pt x="722731" y="72859"/>
                </a:lnTo>
                <a:lnTo>
                  <a:pt x="681228" y="24599"/>
                </a:lnTo>
                <a:lnTo>
                  <a:pt x="643242" y="6477"/>
                </a:lnTo>
                <a:lnTo>
                  <a:pt x="599528" y="0"/>
                </a:lnTo>
                <a:lnTo>
                  <a:pt x="555828" y="6565"/>
                </a:lnTo>
                <a:lnTo>
                  <a:pt x="517880" y="24777"/>
                </a:lnTo>
                <a:lnTo>
                  <a:pt x="487984" y="52514"/>
                </a:lnTo>
                <a:lnTo>
                  <a:pt x="468388" y="87668"/>
                </a:lnTo>
                <a:lnTo>
                  <a:pt x="461429" y="127838"/>
                </a:lnTo>
                <a:lnTo>
                  <a:pt x="461403" y="128270"/>
                </a:lnTo>
                <a:lnTo>
                  <a:pt x="468490" y="168567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78"/>
                </a:lnTo>
                <a:lnTo>
                  <a:pt x="599833" y="255968"/>
                </a:lnTo>
                <a:lnTo>
                  <a:pt x="643509" y="249402"/>
                </a:lnTo>
                <a:lnTo>
                  <a:pt x="681431" y="231228"/>
                </a:lnTo>
                <a:lnTo>
                  <a:pt x="711327" y="203517"/>
                </a:lnTo>
                <a:lnTo>
                  <a:pt x="730935" y="168402"/>
                </a:lnTo>
                <a:lnTo>
                  <a:pt x="737933" y="128270"/>
                </a:lnTo>
                <a:lnTo>
                  <a:pt x="737971" y="127838"/>
                </a:lnTo>
                <a:close/>
              </a:path>
              <a:path w="1186815" h="256540">
                <a:moveTo>
                  <a:pt x="1186408" y="127977"/>
                </a:moveTo>
                <a:lnTo>
                  <a:pt x="1179360" y="87528"/>
                </a:lnTo>
                <a:lnTo>
                  <a:pt x="1159725" y="52400"/>
                </a:lnTo>
                <a:lnTo>
                  <a:pt x="1129792" y="24688"/>
                </a:lnTo>
                <a:lnTo>
                  <a:pt x="1091819" y="6527"/>
                </a:lnTo>
                <a:lnTo>
                  <a:pt x="1048118" y="0"/>
                </a:lnTo>
                <a:lnTo>
                  <a:pt x="1004404" y="6527"/>
                </a:lnTo>
                <a:lnTo>
                  <a:pt x="966444" y="24688"/>
                </a:lnTo>
                <a:lnTo>
                  <a:pt x="936498" y="52400"/>
                </a:lnTo>
                <a:lnTo>
                  <a:pt x="916863" y="87528"/>
                </a:lnTo>
                <a:lnTo>
                  <a:pt x="909815" y="127977"/>
                </a:lnTo>
                <a:lnTo>
                  <a:pt x="916863" y="168427"/>
                </a:lnTo>
                <a:lnTo>
                  <a:pt x="936498" y="203568"/>
                </a:lnTo>
                <a:lnTo>
                  <a:pt x="966444" y="231267"/>
                </a:lnTo>
                <a:lnTo>
                  <a:pt x="1004404" y="249440"/>
                </a:lnTo>
                <a:lnTo>
                  <a:pt x="1048118" y="255968"/>
                </a:lnTo>
                <a:lnTo>
                  <a:pt x="1091819" y="249440"/>
                </a:lnTo>
                <a:lnTo>
                  <a:pt x="1129792" y="231267"/>
                </a:lnTo>
                <a:lnTo>
                  <a:pt x="1159725" y="203568"/>
                </a:lnTo>
                <a:lnTo>
                  <a:pt x="1179360" y="168427"/>
                </a:lnTo>
                <a:lnTo>
                  <a:pt x="1186408" y="12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57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37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dirty="0"/>
              <a:t>Atlas</a:t>
            </a:r>
            <a:r>
              <a:rPr spc="1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Riesgos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5218" y="1621146"/>
            <a:ext cx="17814290" cy="1217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  <a:tabLst>
                <a:tab pos="485775" algn="l"/>
                <a:tab pos="2058035" algn="l"/>
                <a:tab pos="2679700" algn="l"/>
                <a:tab pos="4939030" algn="l"/>
                <a:tab pos="5560695" algn="l"/>
                <a:tab pos="6631305" algn="l"/>
                <a:tab pos="7867015" algn="l"/>
                <a:tab pos="8414385" algn="l"/>
                <a:tab pos="10041890" algn="l"/>
                <a:tab pos="11854815" algn="l"/>
                <a:tab pos="13331190" algn="l"/>
                <a:tab pos="14047469" algn="l"/>
                <a:tab pos="14595475" algn="l"/>
                <a:tab pos="15590519" algn="l"/>
                <a:tab pos="16156940" algn="l"/>
                <a:tab pos="17614900" algn="l"/>
              </a:tabLst>
            </a:pPr>
            <a:r>
              <a:rPr sz="2650" spc="-25" dirty="0">
                <a:latin typeface="Arial MT"/>
                <a:cs typeface="Arial MT"/>
              </a:rPr>
              <a:t>Al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momento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levantamiento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censo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(2023),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28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10" dirty="0">
                <a:latin typeface="Arial MT"/>
                <a:cs typeface="Arial MT"/>
              </a:rPr>
              <a:t>entidades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federativas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contaron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un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20" dirty="0">
                <a:solidFill>
                  <a:srgbClr val="8C1B67"/>
                </a:solidFill>
                <a:latin typeface="Arial"/>
                <a:cs typeface="Arial"/>
              </a:rPr>
              <a:t>Atlas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riesgos</a:t>
            </a:r>
            <a:r>
              <a:rPr sz="2650" spc="-10" dirty="0">
                <a:latin typeface="Arial MT"/>
                <a:cs typeface="Arial MT"/>
              </a:rPr>
              <a:t>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2</a:t>
            </a:r>
            <a:endParaRPr sz="2650" dirty="0">
              <a:latin typeface="Arial"/>
              <a:cs typeface="Arial"/>
            </a:endParaRPr>
          </a:p>
          <a:p>
            <a:pPr marL="12700">
              <a:lnSpc>
                <a:spcPts val="3175"/>
              </a:lnSpc>
            </a:pPr>
            <a:r>
              <a:rPr sz="2650" spc="-10" dirty="0">
                <a:latin typeface="Arial MT"/>
                <a:cs typeface="Arial MT"/>
              </a:rPr>
              <a:t>entidades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reportaron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se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encuentra</a:t>
            </a:r>
            <a:r>
              <a:rPr sz="2650" b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en</a:t>
            </a:r>
            <a:r>
              <a:rPr sz="2650" b="1" spc="-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proceso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integración</a:t>
            </a:r>
            <a:r>
              <a:rPr sz="2650" b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spc="-10" dirty="0">
                <a:latin typeface="Arial MT"/>
                <a:cs typeface="Arial MT"/>
              </a:rPr>
              <a:t>entidades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no</a:t>
            </a:r>
            <a:r>
              <a:rPr sz="2650" b="1" spc="-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cuentan</a:t>
            </a:r>
            <a:r>
              <a:rPr sz="2650" b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con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 err="1">
                <a:solidFill>
                  <a:srgbClr val="8C1B67"/>
                </a:solidFill>
                <a:latin typeface="Arial"/>
                <a:cs typeface="Arial"/>
              </a:rPr>
              <a:t>alguno</a:t>
            </a:r>
            <a:r>
              <a:rPr lang="es-MX" sz="2650" b="1" spc="-10" dirty="0">
                <a:solidFill>
                  <a:srgbClr val="8C1B67"/>
                </a:solidFill>
                <a:latin typeface="Arial"/>
                <a:cs typeface="Arial"/>
              </a:rPr>
              <a:t> (incluido Sinaloa)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9293" y="3252220"/>
            <a:ext cx="633412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2430" marR="5080" indent="-1650364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Entidades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federativas</a:t>
            </a:r>
            <a:r>
              <a:rPr sz="1950" b="1" i="1" spc="7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según</a:t>
            </a:r>
            <a:r>
              <a:rPr sz="1950" b="1" i="1" spc="6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condición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06098"/>
                </a:solidFill>
                <a:latin typeface="Arial"/>
                <a:cs typeface="Arial"/>
              </a:rPr>
              <a:t>existencia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Atlas</a:t>
            </a:r>
            <a:r>
              <a:rPr sz="1950" b="1" i="1" spc="3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Riesgos,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06098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43221" y="3770775"/>
            <a:ext cx="10660380" cy="6983730"/>
            <a:chOff x="4243221" y="3770775"/>
            <a:chExt cx="10660380" cy="69837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3221" y="3770775"/>
              <a:ext cx="10660188" cy="69836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22178" y="5939505"/>
              <a:ext cx="251301" cy="1872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22178" y="5663073"/>
              <a:ext cx="251301" cy="1859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22178" y="6219706"/>
              <a:ext cx="251301" cy="18596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485010" y="5287527"/>
            <a:ext cx="3614420" cy="11379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50" b="1" dirty="0">
                <a:latin typeface="Arial"/>
                <a:cs typeface="Arial"/>
              </a:rPr>
              <a:t>Atlas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de</a:t>
            </a:r>
            <a:r>
              <a:rPr sz="1450" b="1" spc="2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Riesgos</a:t>
            </a:r>
            <a:endParaRPr sz="145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430"/>
              </a:spcBef>
            </a:pPr>
            <a:r>
              <a:rPr sz="1450" dirty="0">
                <a:latin typeface="Arial MT"/>
                <a:cs typeface="Arial MT"/>
              </a:rPr>
              <a:t>Sí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contaron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(28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  <a:p>
            <a:pPr marL="263525" marR="5080">
              <a:lnSpc>
                <a:spcPts val="2220"/>
              </a:lnSpc>
              <a:spcBef>
                <a:spcPts val="85"/>
              </a:spcBef>
            </a:pPr>
            <a:r>
              <a:rPr sz="1450" dirty="0">
                <a:latin typeface="Arial MT"/>
                <a:cs typeface="Arial MT"/>
              </a:rPr>
              <a:t>En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proceso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integración</a:t>
            </a:r>
            <a:r>
              <a:rPr sz="1450" spc="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</a:t>
            </a:r>
            <a:r>
              <a:rPr sz="1450" spc="3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 </a:t>
            </a:r>
            <a:r>
              <a:rPr sz="1450" dirty="0">
                <a:latin typeface="Arial MT"/>
                <a:cs typeface="Arial MT"/>
              </a:rPr>
              <a:t>No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contaron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(2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7881" y="4627591"/>
            <a:ext cx="617093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dirty="0">
                <a:solidFill>
                  <a:srgbClr val="FFFFFF"/>
                </a:solidFill>
              </a:rPr>
              <a:t>Eventos</a:t>
            </a:r>
            <a:r>
              <a:rPr sz="5450" spc="-229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atendidos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7761636" y="7031666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40">
                <a:moveTo>
                  <a:pt x="276580" y="127977"/>
                </a:moveTo>
                <a:lnTo>
                  <a:pt x="269532" y="87528"/>
                </a:lnTo>
                <a:lnTo>
                  <a:pt x="249897" y="52400"/>
                </a:lnTo>
                <a:lnTo>
                  <a:pt x="219964" y="24688"/>
                </a:lnTo>
                <a:lnTo>
                  <a:pt x="182003" y="6527"/>
                </a:lnTo>
                <a:lnTo>
                  <a:pt x="138290" y="0"/>
                </a:lnTo>
                <a:lnTo>
                  <a:pt x="94576" y="6527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57" y="203530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1978" y="249415"/>
                </a:lnTo>
                <a:lnTo>
                  <a:pt x="219925" y="231228"/>
                </a:lnTo>
                <a:lnTo>
                  <a:pt x="249859" y="203530"/>
                </a:lnTo>
                <a:lnTo>
                  <a:pt x="269494" y="168427"/>
                </a:lnTo>
                <a:lnTo>
                  <a:pt x="276580" y="127977"/>
                </a:lnTo>
                <a:close/>
              </a:path>
              <a:path w="1186815" h="256540">
                <a:moveTo>
                  <a:pt x="737971" y="127838"/>
                </a:moveTo>
                <a:lnTo>
                  <a:pt x="730885" y="87401"/>
                </a:lnTo>
                <a:lnTo>
                  <a:pt x="722731" y="72859"/>
                </a:lnTo>
                <a:lnTo>
                  <a:pt x="722731" y="128270"/>
                </a:lnTo>
                <a:lnTo>
                  <a:pt x="713003" y="172580"/>
                </a:lnTo>
                <a:lnTo>
                  <a:pt x="686587" y="208749"/>
                </a:lnTo>
                <a:lnTo>
                  <a:pt x="647433" y="233108"/>
                </a:lnTo>
                <a:lnTo>
                  <a:pt x="599528" y="241998"/>
                </a:lnTo>
                <a:lnTo>
                  <a:pt x="551649" y="232994"/>
                </a:lnTo>
                <a:lnTo>
                  <a:pt x="512572" y="208546"/>
                </a:lnTo>
                <a:lnTo>
                  <a:pt x="486244" y="172313"/>
                </a:lnTo>
                <a:lnTo>
                  <a:pt x="476694" y="128270"/>
                </a:lnTo>
                <a:lnTo>
                  <a:pt x="476669" y="127838"/>
                </a:lnTo>
                <a:lnTo>
                  <a:pt x="486359" y="83667"/>
                </a:lnTo>
                <a:lnTo>
                  <a:pt x="512787" y="47498"/>
                </a:lnTo>
                <a:lnTo>
                  <a:pt x="551929" y="23139"/>
                </a:lnTo>
                <a:lnTo>
                  <a:pt x="599833" y="14249"/>
                </a:lnTo>
                <a:lnTo>
                  <a:pt x="647649" y="23228"/>
                </a:lnTo>
                <a:lnTo>
                  <a:pt x="686689" y="47599"/>
                </a:lnTo>
                <a:lnTo>
                  <a:pt x="713028" y="83743"/>
                </a:lnTo>
                <a:lnTo>
                  <a:pt x="722693" y="127838"/>
                </a:lnTo>
                <a:lnTo>
                  <a:pt x="722731" y="128270"/>
                </a:lnTo>
                <a:lnTo>
                  <a:pt x="722731" y="72859"/>
                </a:lnTo>
                <a:lnTo>
                  <a:pt x="681228" y="24599"/>
                </a:lnTo>
                <a:lnTo>
                  <a:pt x="643242" y="6477"/>
                </a:lnTo>
                <a:lnTo>
                  <a:pt x="599528" y="0"/>
                </a:lnTo>
                <a:lnTo>
                  <a:pt x="555828" y="6565"/>
                </a:lnTo>
                <a:lnTo>
                  <a:pt x="517880" y="24777"/>
                </a:lnTo>
                <a:lnTo>
                  <a:pt x="487984" y="52514"/>
                </a:lnTo>
                <a:lnTo>
                  <a:pt x="468388" y="87668"/>
                </a:lnTo>
                <a:lnTo>
                  <a:pt x="461429" y="127838"/>
                </a:lnTo>
                <a:lnTo>
                  <a:pt x="461403" y="128270"/>
                </a:lnTo>
                <a:lnTo>
                  <a:pt x="468490" y="168567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78"/>
                </a:lnTo>
                <a:lnTo>
                  <a:pt x="599833" y="255968"/>
                </a:lnTo>
                <a:lnTo>
                  <a:pt x="643509" y="249402"/>
                </a:lnTo>
                <a:lnTo>
                  <a:pt x="681431" y="231228"/>
                </a:lnTo>
                <a:lnTo>
                  <a:pt x="711327" y="203517"/>
                </a:lnTo>
                <a:lnTo>
                  <a:pt x="730935" y="168402"/>
                </a:lnTo>
                <a:lnTo>
                  <a:pt x="737933" y="128270"/>
                </a:lnTo>
                <a:lnTo>
                  <a:pt x="737971" y="127838"/>
                </a:lnTo>
                <a:close/>
              </a:path>
              <a:path w="1186815" h="256540">
                <a:moveTo>
                  <a:pt x="1186408" y="127977"/>
                </a:moveTo>
                <a:lnTo>
                  <a:pt x="1179360" y="87528"/>
                </a:lnTo>
                <a:lnTo>
                  <a:pt x="1159725" y="52400"/>
                </a:lnTo>
                <a:lnTo>
                  <a:pt x="1129792" y="24688"/>
                </a:lnTo>
                <a:lnTo>
                  <a:pt x="1091819" y="6527"/>
                </a:lnTo>
                <a:lnTo>
                  <a:pt x="1048118" y="0"/>
                </a:lnTo>
                <a:lnTo>
                  <a:pt x="1004404" y="6527"/>
                </a:lnTo>
                <a:lnTo>
                  <a:pt x="966444" y="24688"/>
                </a:lnTo>
                <a:lnTo>
                  <a:pt x="936498" y="52400"/>
                </a:lnTo>
                <a:lnTo>
                  <a:pt x="916863" y="87528"/>
                </a:lnTo>
                <a:lnTo>
                  <a:pt x="909815" y="127977"/>
                </a:lnTo>
                <a:lnTo>
                  <a:pt x="916863" y="168427"/>
                </a:lnTo>
                <a:lnTo>
                  <a:pt x="936498" y="203568"/>
                </a:lnTo>
                <a:lnTo>
                  <a:pt x="966444" y="231267"/>
                </a:lnTo>
                <a:lnTo>
                  <a:pt x="1004404" y="249440"/>
                </a:lnTo>
                <a:lnTo>
                  <a:pt x="1048118" y="255968"/>
                </a:lnTo>
                <a:lnTo>
                  <a:pt x="1091819" y="249440"/>
                </a:lnTo>
                <a:lnTo>
                  <a:pt x="1129792" y="231267"/>
                </a:lnTo>
                <a:lnTo>
                  <a:pt x="1159725" y="203568"/>
                </a:lnTo>
                <a:lnTo>
                  <a:pt x="1179360" y="168427"/>
                </a:lnTo>
                <a:lnTo>
                  <a:pt x="1186408" y="12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7839" y="3784018"/>
            <a:ext cx="9882505" cy="6851015"/>
            <a:chOff x="8373357" y="4161548"/>
            <a:chExt cx="9882505" cy="6851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3357" y="4161548"/>
              <a:ext cx="9882410" cy="6850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02164" y="5738463"/>
              <a:ext cx="222401" cy="219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13471" y="5448212"/>
              <a:ext cx="222401" cy="219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90855" y="6017409"/>
              <a:ext cx="222401" cy="219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02164" y="6293839"/>
              <a:ext cx="222401" cy="219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3471" y="6775081"/>
              <a:ext cx="222401" cy="2198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60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4450" y="3103513"/>
            <a:ext cx="588454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7365" marR="5080" indent="-49530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Eventos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atendidos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derivados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algún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fenómeno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perturbador,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por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entidad</a:t>
            </a:r>
            <a:r>
              <a:rPr sz="1950" b="1" i="1" spc="2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federativa,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E941F"/>
                </a:solidFill>
                <a:latin typeface="Arial"/>
                <a:cs typeface="Arial"/>
              </a:rPr>
              <a:t>2022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13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Eventos</a:t>
            </a:r>
            <a:r>
              <a:rPr spc="10" dirty="0"/>
              <a:t> </a:t>
            </a:r>
            <a:r>
              <a:rPr spc="-10" dirty="0"/>
              <a:t>atendidos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86483" y="1615858"/>
            <a:ext cx="17813655" cy="12325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19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2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2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reportaron</a:t>
            </a:r>
            <a:r>
              <a:rPr sz="2650" spc="22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45</a:t>
            </a:r>
            <a:r>
              <a:rPr sz="2650" b="1" spc="2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761</a:t>
            </a:r>
            <a:r>
              <a:rPr sz="2650" b="1" spc="2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eventos</a:t>
            </a:r>
            <a:r>
              <a:rPr sz="2650" b="1" i="1" spc="2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atendidos</a:t>
            </a:r>
            <a:r>
              <a:rPr sz="2650" b="1" i="1" spc="2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2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nivel</a:t>
            </a:r>
            <a:r>
              <a:rPr sz="2650" spc="2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nacional</a:t>
            </a:r>
            <a:r>
              <a:rPr sz="2650" spc="2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derivados</a:t>
            </a:r>
            <a:r>
              <a:rPr sz="2650" spc="2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20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algún</a:t>
            </a:r>
            <a:r>
              <a:rPr sz="2650" spc="2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fenómeno</a:t>
            </a:r>
            <a:r>
              <a:rPr sz="2650" spc="22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perturbador, </a:t>
            </a:r>
            <a:r>
              <a:rPr sz="2650" dirty="0">
                <a:latin typeface="Arial MT"/>
                <a:cs typeface="Arial MT"/>
              </a:rPr>
              <a:t>siendo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Ciudad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México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entidad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el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mayor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número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eventos,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12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706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Respecto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cifra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reportada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en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nivel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nacional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hubo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una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disminución</a:t>
            </a:r>
            <a:r>
              <a:rPr sz="2650" b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eventos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spc="-10" dirty="0">
                <a:latin typeface="Arial MT"/>
                <a:cs typeface="Arial MT"/>
              </a:rPr>
              <a:t>atendidos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0.3</a:t>
            </a:r>
            <a:r>
              <a:rPr sz="2650" b="1" spc="-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por</a:t>
            </a:r>
            <a:r>
              <a:rPr sz="2650" b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ciento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60354" y="4717091"/>
            <a:ext cx="3465195" cy="1941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latin typeface="Arial"/>
                <a:cs typeface="Arial"/>
              </a:rPr>
              <a:t>Eventos</a:t>
            </a:r>
            <a:r>
              <a:rPr sz="1450" b="1" spc="7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atendidos</a:t>
            </a:r>
            <a:endParaRPr sz="1450" dirty="0">
              <a:latin typeface="Arial"/>
              <a:cs typeface="Arial"/>
            </a:endParaRPr>
          </a:p>
          <a:p>
            <a:pPr marL="337820">
              <a:lnSpc>
                <a:spcPct val="100000"/>
              </a:lnSpc>
              <a:spcBef>
                <a:spcPts val="1160"/>
              </a:spcBef>
            </a:pPr>
            <a:r>
              <a:rPr sz="1450" dirty="0">
                <a:latin typeface="Arial MT"/>
                <a:cs typeface="Arial MT"/>
              </a:rPr>
              <a:t>Más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000</a:t>
            </a:r>
            <a:r>
              <a:rPr sz="1450" spc="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(10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  <a:p>
            <a:pPr marL="303530">
              <a:lnSpc>
                <a:spcPct val="100000"/>
              </a:lnSpc>
              <a:spcBef>
                <a:spcPts val="405"/>
              </a:spcBef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101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000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(9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</a:pPr>
            <a:r>
              <a:rPr sz="1450" dirty="0">
                <a:latin typeface="Arial MT"/>
                <a:cs typeface="Arial MT"/>
              </a:rPr>
              <a:t>De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100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(11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entidades)</a:t>
            </a:r>
            <a:endParaRPr sz="1450" dirty="0">
              <a:latin typeface="Arial MT"/>
              <a:cs typeface="Arial MT"/>
            </a:endParaRPr>
          </a:p>
          <a:p>
            <a:pPr marL="321310" marR="5080">
              <a:lnSpc>
                <a:spcPct val="102299"/>
              </a:lnSpc>
              <a:spcBef>
                <a:spcPts val="355"/>
              </a:spcBef>
            </a:pPr>
            <a:r>
              <a:rPr sz="1450" dirty="0">
                <a:latin typeface="Arial MT"/>
                <a:cs typeface="Arial MT"/>
              </a:rPr>
              <a:t>No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contó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datos</a:t>
            </a:r>
            <a:r>
              <a:rPr sz="1450" spc="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elementos</a:t>
            </a:r>
            <a:r>
              <a:rPr sz="1450" spc="55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para </a:t>
            </a:r>
            <a:r>
              <a:rPr sz="1450" dirty="0">
                <a:latin typeface="Arial MT"/>
                <a:cs typeface="Arial MT"/>
              </a:rPr>
              <a:t>responder</a:t>
            </a:r>
            <a:r>
              <a:rPr sz="1450" spc="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entidad)</a:t>
            </a:r>
            <a:endParaRPr sz="1450" dirty="0">
              <a:latin typeface="Arial MT"/>
              <a:cs typeface="Arial MT"/>
            </a:endParaRPr>
          </a:p>
          <a:p>
            <a:pPr marL="318770">
              <a:lnSpc>
                <a:spcPct val="100000"/>
              </a:lnSpc>
              <a:spcBef>
                <a:spcPts val="254"/>
              </a:spcBef>
            </a:pPr>
            <a:r>
              <a:rPr sz="1450" dirty="0">
                <a:latin typeface="Arial MT"/>
                <a:cs typeface="Arial MT"/>
              </a:rPr>
              <a:t>No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aplica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(1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entidad)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42453" y="3344916"/>
            <a:ext cx="0" cy="7729220"/>
          </a:xfrm>
          <a:custGeom>
            <a:avLst/>
            <a:gdLst/>
            <a:ahLst/>
            <a:cxnLst/>
            <a:rect l="l" t="t" r="r" b="b"/>
            <a:pathLst>
              <a:path h="7729220">
                <a:moveTo>
                  <a:pt x="0" y="0"/>
                </a:moveTo>
                <a:lnTo>
                  <a:pt x="0" y="7728759"/>
                </a:lnTo>
              </a:path>
            </a:pathLst>
          </a:custGeom>
          <a:ln w="47118">
            <a:solidFill>
              <a:srgbClr val="A9A9A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740" y="5102543"/>
            <a:ext cx="5598160" cy="16014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80"/>
              </a:lnSpc>
              <a:spcBef>
                <a:spcPts val="835"/>
              </a:spcBef>
            </a:pPr>
            <a:r>
              <a:rPr sz="5450" dirty="0">
                <a:solidFill>
                  <a:srgbClr val="FFFFFF"/>
                </a:solidFill>
              </a:rPr>
              <a:t>Control</a:t>
            </a:r>
            <a:r>
              <a:rPr sz="5450" spc="-18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interno</a:t>
            </a:r>
            <a:r>
              <a:rPr sz="5450" spc="-170" dirty="0">
                <a:solidFill>
                  <a:srgbClr val="FFFFFF"/>
                </a:solidFill>
              </a:rPr>
              <a:t> </a:t>
            </a:r>
            <a:r>
              <a:rPr sz="5450" spc="-50" dirty="0">
                <a:solidFill>
                  <a:srgbClr val="FFFFFF"/>
                </a:solidFill>
              </a:rPr>
              <a:t>y </a:t>
            </a:r>
            <a:r>
              <a:rPr sz="5450" spc="-10" dirty="0">
                <a:solidFill>
                  <a:srgbClr val="FFFFFF"/>
                </a:solidFill>
              </a:rPr>
              <a:t>anticorrupción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264" y="9262964"/>
            <a:ext cx="10363835" cy="0"/>
          </a:xfrm>
          <a:custGeom>
            <a:avLst/>
            <a:gdLst/>
            <a:ahLst/>
            <a:cxnLst/>
            <a:rect l="l" t="t" r="r" b="b"/>
            <a:pathLst>
              <a:path w="10363835">
                <a:moveTo>
                  <a:pt x="0" y="0"/>
                </a:moveTo>
                <a:lnTo>
                  <a:pt x="10363663" y="0"/>
                </a:lnTo>
              </a:path>
            </a:pathLst>
          </a:custGeom>
          <a:ln w="7853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057732" y="9276478"/>
            <a:ext cx="5848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0" dirty="0">
                <a:latin typeface="Arial MT"/>
                <a:cs typeface="Arial MT"/>
              </a:rPr>
              <a:t>2020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208973" y="9302527"/>
            <a:ext cx="5848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0" dirty="0">
                <a:latin typeface="Arial MT"/>
                <a:cs typeface="Arial MT"/>
              </a:rPr>
              <a:t>2021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14321" y="9279233"/>
            <a:ext cx="5848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0" dirty="0">
                <a:latin typeface="Arial MT"/>
                <a:cs typeface="Arial MT"/>
              </a:rPr>
              <a:t>2022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443064" y="413688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65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99120" y="1714538"/>
            <a:ext cx="17814925" cy="8198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190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4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4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45" dirty="0">
                <a:latin typeface="Arial MT"/>
                <a:cs typeface="Arial MT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5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50" dirty="0">
                <a:latin typeface="Arial MT"/>
                <a:cs typeface="Arial MT"/>
              </a:rPr>
              <a:t>  </a:t>
            </a:r>
            <a:r>
              <a:rPr sz="2650" dirty="0" err="1">
                <a:latin typeface="Arial MT"/>
                <a:cs typeface="Arial MT"/>
              </a:rPr>
              <a:t>administraci</a:t>
            </a:r>
            <a:r>
              <a:rPr lang="es-MX" sz="2650" dirty="0" err="1">
                <a:latin typeface="Arial MT"/>
                <a:cs typeface="Arial MT"/>
              </a:rPr>
              <a:t>ón</a:t>
            </a:r>
            <a:r>
              <a:rPr sz="2650" spc="45" dirty="0">
                <a:latin typeface="Arial MT"/>
                <a:cs typeface="Arial MT"/>
              </a:rPr>
              <a:t>  </a:t>
            </a:r>
            <a:r>
              <a:rPr sz="2650" dirty="0" err="1">
                <a:latin typeface="Arial MT"/>
                <a:cs typeface="Arial MT"/>
              </a:rPr>
              <a:t>pública</a:t>
            </a:r>
            <a:r>
              <a:rPr sz="2650" spc="45" dirty="0">
                <a:latin typeface="Arial MT"/>
                <a:cs typeface="Arial MT"/>
              </a:rPr>
              <a:t>  </a:t>
            </a:r>
            <a:r>
              <a:rPr sz="2650" dirty="0" err="1">
                <a:latin typeface="Arial MT"/>
                <a:cs typeface="Arial MT"/>
              </a:rPr>
              <a:t>estatal</a:t>
            </a:r>
            <a:r>
              <a:rPr sz="2650" spc="45" dirty="0">
                <a:latin typeface="Arial MT"/>
                <a:cs typeface="Arial MT"/>
              </a:rPr>
              <a:t>  </a:t>
            </a:r>
            <a:r>
              <a:rPr sz="2650" dirty="0" err="1">
                <a:latin typeface="Arial MT"/>
                <a:cs typeface="Arial MT"/>
              </a:rPr>
              <a:t>cont</a:t>
            </a:r>
            <a:r>
              <a:rPr lang="es-MX" sz="2650" dirty="0" err="1">
                <a:latin typeface="Arial MT"/>
                <a:cs typeface="Arial MT"/>
              </a:rPr>
              <a:t>ó</a:t>
            </a:r>
            <a:r>
              <a:rPr sz="2650" spc="4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35" dirty="0">
                <a:latin typeface="Arial MT"/>
                <a:cs typeface="Arial MT"/>
              </a:rPr>
              <a:t>  </a:t>
            </a:r>
            <a:r>
              <a:rPr lang="es-MX" sz="2650" b="1" spc="35" dirty="0">
                <a:solidFill>
                  <a:srgbClr val="8C1B67"/>
                </a:solidFill>
                <a:latin typeface="Arial"/>
                <a:cs typeface="Arial"/>
              </a:rPr>
              <a:t>14</a:t>
            </a:r>
            <a:r>
              <a:rPr sz="2650" b="1" spc="4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órganos</a:t>
            </a:r>
            <a:r>
              <a:rPr sz="2650" b="1" spc="35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internos</a:t>
            </a:r>
            <a:r>
              <a:rPr sz="2650" b="1" spc="4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4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control</a:t>
            </a:r>
            <a:r>
              <a:rPr sz="2650" b="1" spc="35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u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homólogos</a:t>
            </a:r>
            <a:r>
              <a:rPr sz="2650" b="1" spc="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(OIC)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1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representó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</a:t>
            </a:r>
            <a:r>
              <a:rPr lang="es-MX" sz="2650" dirty="0">
                <a:latin typeface="Arial MT"/>
                <a:cs typeface="Arial MT"/>
              </a:rPr>
              <a:t> aumento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20" dirty="0">
                <a:latin typeface="Arial MT"/>
                <a:cs typeface="Arial MT"/>
              </a:rPr>
              <a:t> </a:t>
            </a:r>
            <a:r>
              <a:rPr lang="es-MX" sz="2650" b="1" spc="120" dirty="0">
                <a:solidFill>
                  <a:srgbClr val="8C1B67"/>
                </a:solidFill>
                <a:latin typeface="Arial"/>
                <a:cs typeface="Arial"/>
              </a:rPr>
              <a:t>64.2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114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respecto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</a:t>
            </a:r>
            <a:r>
              <a:rPr sz="2650" spc="12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114" dirty="0">
                <a:latin typeface="Arial MT"/>
                <a:cs typeface="Arial MT"/>
              </a:rPr>
              <a:t> 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964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Personal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703395" y="3818516"/>
            <a:ext cx="8603615" cy="5988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2015" marR="5080" indent="-2139950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Personal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adscrito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a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los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órganos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internos</a:t>
            </a:r>
            <a:r>
              <a:rPr sz="1950" b="1" i="1" spc="2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control</a:t>
            </a:r>
            <a:r>
              <a:rPr sz="1950" b="1" i="1" spc="3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u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homólogos</a:t>
            </a:r>
            <a:r>
              <a:rPr sz="1950" b="1" i="1" spc="3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006098"/>
                </a:solidFill>
                <a:latin typeface="Arial"/>
                <a:cs typeface="Arial"/>
              </a:rPr>
              <a:t>la </a:t>
            </a:r>
            <a:r>
              <a:rPr sz="1950" b="1" i="1" dirty="0" err="1">
                <a:solidFill>
                  <a:srgbClr val="006098"/>
                </a:solidFill>
                <a:latin typeface="Arial"/>
                <a:cs typeface="Arial"/>
              </a:rPr>
              <a:t>administraci</a:t>
            </a:r>
            <a:r>
              <a:rPr lang="es-MX" sz="1950" b="1" i="1" dirty="0" err="1">
                <a:solidFill>
                  <a:srgbClr val="006098"/>
                </a:solidFill>
                <a:latin typeface="Arial"/>
                <a:cs typeface="Arial"/>
              </a:rPr>
              <a:t>ón</a:t>
            </a:r>
            <a:r>
              <a:rPr sz="1950" b="1" i="1" spc="8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006098"/>
                </a:solidFill>
                <a:latin typeface="Arial"/>
                <a:cs typeface="Arial"/>
              </a:rPr>
              <a:t>pública</a:t>
            </a:r>
            <a:r>
              <a:rPr sz="1950" b="1" i="1" spc="8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10" dirty="0" err="1">
                <a:solidFill>
                  <a:srgbClr val="006098"/>
                </a:solidFill>
                <a:latin typeface="Arial"/>
                <a:cs typeface="Arial"/>
              </a:rPr>
              <a:t>estatal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180548" y="4688245"/>
            <a:ext cx="4359093" cy="3016885"/>
            <a:chOff x="8969554" y="6056934"/>
            <a:chExt cx="7308850" cy="3016885"/>
          </a:xfrm>
        </p:grpSpPr>
        <p:sp>
          <p:nvSpPr>
            <p:cNvPr id="41" name="object 41"/>
            <p:cNvSpPr/>
            <p:nvPr/>
          </p:nvSpPr>
          <p:spPr>
            <a:xfrm>
              <a:off x="15446893" y="60643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</a:path>
              </a:pathLst>
            </a:custGeom>
            <a:ln w="14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846699" y="652589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</a:path>
              </a:pathLst>
            </a:custGeom>
            <a:ln w="14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77670" y="715662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</a:path>
              </a:pathLst>
            </a:custGeom>
            <a:ln w="14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69554" y="73261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</a:path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</a:path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</a:path>
              </a:pathLst>
            </a:custGeom>
            <a:ln w="14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5722" y="7174651"/>
              <a:ext cx="1899837" cy="189858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384580" y="3821784"/>
            <a:ext cx="5107305" cy="5988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9845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Órganos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internos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control</a:t>
            </a:r>
            <a:r>
              <a:rPr sz="1950" b="1" i="1" spc="4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u</a:t>
            </a:r>
            <a:r>
              <a:rPr sz="1950" b="1" i="1" spc="3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58267A"/>
                </a:solidFill>
                <a:latin typeface="Arial"/>
                <a:cs typeface="Arial"/>
              </a:rPr>
              <a:t>homólogos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de</a:t>
            </a:r>
            <a:r>
              <a:rPr sz="1950" b="1" i="1" spc="6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58267A"/>
                </a:solidFill>
                <a:latin typeface="Arial"/>
                <a:cs typeface="Arial"/>
              </a:rPr>
              <a:t>las</a:t>
            </a:r>
            <a:r>
              <a:rPr sz="1950" b="1" i="1" spc="50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administraci</a:t>
            </a:r>
            <a:r>
              <a:rPr lang="es-MX" sz="1950" b="1" i="1" dirty="0" err="1">
                <a:solidFill>
                  <a:srgbClr val="58267A"/>
                </a:solidFill>
                <a:latin typeface="Arial"/>
                <a:cs typeface="Arial"/>
              </a:rPr>
              <a:t>ón</a:t>
            </a:r>
            <a:r>
              <a:rPr sz="1950" b="1" i="1" spc="5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58267A"/>
                </a:solidFill>
                <a:latin typeface="Arial"/>
                <a:cs typeface="Arial"/>
              </a:rPr>
              <a:t>pública</a:t>
            </a:r>
            <a:r>
              <a:rPr sz="1950" b="1" i="1" spc="55" dirty="0">
                <a:solidFill>
                  <a:srgbClr val="58267A"/>
                </a:solidFill>
                <a:latin typeface="Arial"/>
                <a:cs typeface="Arial"/>
              </a:rPr>
              <a:t> </a:t>
            </a:r>
            <a:r>
              <a:rPr sz="1950" b="1" i="1" spc="-10" dirty="0" err="1">
                <a:solidFill>
                  <a:srgbClr val="58267A"/>
                </a:solidFill>
                <a:latin typeface="Arial"/>
                <a:cs typeface="Arial"/>
              </a:rPr>
              <a:t>estatal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44800" y="4451801"/>
            <a:ext cx="0" cy="5229225"/>
          </a:xfrm>
          <a:custGeom>
            <a:avLst/>
            <a:gdLst/>
            <a:ahLst/>
            <a:cxnLst/>
            <a:rect l="l" t="t" r="r" b="b"/>
            <a:pathLst>
              <a:path h="5229225">
                <a:moveTo>
                  <a:pt x="0" y="0"/>
                </a:moveTo>
                <a:lnTo>
                  <a:pt x="0" y="5228887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1" name="Gráfico 60">
            <a:extLst>
              <a:ext uri="{FF2B5EF4-FFF2-40B4-BE49-F238E27FC236}">
                <a16:creationId xmlns:a16="http://schemas.microsoft.com/office/drawing/2014/main" id="{3EBF561F-92E9-BC62-DA2C-6F271FD50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767126"/>
              </p:ext>
            </p:extLst>
          </p:nvPr>
        </p:nvGraphicFramePr>
        <p:xfrm>
          <a:off x="958099" y="4664075"/>
          <a:ext cx="5750954" cy="440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Gráfico 61">
            <a:extLst>
              <a:ext uri="{FF2B5EF4-FFF2-40B4-BE49-F238E27FC236}">
                <a16:creationId xmlns:a16="http://schemas.microsoft.com/office/drawing/2014/main" id="{DAD2E1E4-3DE6-E62E-252E-DAC1040D0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54440"/>
              </p:ext>
            </p:extLst>
          </p:nvPr>
        </p:nvGraphicFramePr>
        <p:xfrm>
          <a:off x="8157968" y="4810303"/>
          <a:ext cx="9684000" cy="428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19444712" y="414074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67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099455" y="1714538"/>
            <a:ext cx="17813655" cy="830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-30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aplicaron</a:t>
            </a:r>
            <a:r>
              <a:rPr sz="2650" spc="-25" dirty="0">
                <a:latin typeface="Arial MT"/>
                <a:cs typeface="Arial MT"/>
              </a:rPr>
              <a:t> </a:t>
            </a:r>
            <a:r>
              <a:rPr lang="es-MX" sz="2650" b="1" spc="-25" dirty="0">
                <a:solidFill>
                  <a:srgbClr val="8C1B67"/>
                </a:solidFill>
                <a:latin typeface="Arial"/>
                <a:cs typeface="Arial"/>
              </a:rPr>
              <a:t>62 </a:t>
            </a:r>
            <a:r>
              <a:rPr sz="2650" b="1" dirty="0" err="1">
                <a:solidFill>
                  <a:srgbClr val="8C1B67"/>
                </a:solidFill>
                <a:latin typeface="Arial"/>
                <a:cs typeface="Arial"/>
              </a:rPr>
              <a:t>auditorías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-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-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instituciones</a:t>
            </a:r>
            <a:r>
              <a:rPr sz="2650" spc="-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3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25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administraci</a:t>
            </a:r>
            <a:r>
              <a:rPr lang="es-MX" sz="2650" spc="-10" dirty="0" err="1">
                <a:latin typeface="Arial MT"/>
                <a:cs typeface="Arial MT"/>
              </a:rPr>
              <a:t>ón</a:t>
            </a:r>
            <a:r>
              <a:rPr lang="es-MX" sz="2650" spc="-10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pública</a:t>
            </a:r>
            <a:r>
              <a:rPr sz="2650" spc="-25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estatal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-3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Comparado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cifra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presenta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una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disminución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lang="es-MX" sz="2650" dirty="0">
                <a:latin typeface="Arial MT"/>
                <a:cs typeface="Arial MT"/>
              </a:rPr>
              <a:t>l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lang="es-MX" sz="2650" b="1" spc="-80" dirty="0">
                <a:solidFill>
                  <a:srgbClr val="8C1B67"/>
                </a:solidFill>
                <a:latin typeface="Arial"/>
                <a:cs typeface="Arial"/>
              </a:rPr>
              <a:t>57.5 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por</a:t>
            </a:r>
            <a:r>
              <a:rPr sz="2650" b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ciento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964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Auditorías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312761" y="3563894"/>
            <a:ext cx="74796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Auditorías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aplicadas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a</a:t>
            </a:r>
            <a:r>
              <a:rPr sz="1950" b="1" i="1" spc="7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administraciones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públicas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estatales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57450" y="5426075"/>
            <a:ext cx="1781725" cy="1780469"/>
          </a:xfrm>
          <a:prstGeom prst="rect">
            <a:avLst/>
          </a:prstGeom>
        </p:spPr>
      </p:pic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3D5B7F9F-9492-4438-87CD-514E044E6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191758"/>
              </p:ext>
            </p:extLst>
          </p:nvPr>
        </p:nvGraphicFramePr>
        <p:xfrm>
          <a:off x="5608613" y="3890919"/>
          <a:ext cx="8153400" cy="53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68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8784" y="1714538"/>
            <a:ext cx="17814925" cy="82048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just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Del</a:t>
            </a:r>
            <a:r>
              <a:rPr sz="2650" spc="3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total</a:t>
            </a:r>
            <a:r>
              <a:rPr sz="2650" spc="3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3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auditorías</a:t>
            </a:r>
            <a:r>
              <a:rPr sz="2650" spc="3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aplicadas</a:t>
            </a:r>
            <a:r>
              <a:rPr sz="2650" spc="3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36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365" dirty="0">
                <a:latin typeface="Arial MT"/>
                <a:cs typeface="Arial MT"/>
              </a:rPr>
              <a:t> </a:t>
            </a:r>
            <a:r>
              <a:rPr lang="es-MX" sz="2650" b="1" spc="365" dirty="0">
                <a:solidFill>
                  <a:srgbClr val="8C1B67"/>
                </a:solidFill>
                <a:latin typeface="Arial"/>
                <a:cs typeface="Arial"/>
              </a:rPr>
              <a:t>24 </a:t>
            </a:r>
            <a:r>
              <a:rPr sz="2650" dirty="0" err="1">
                <a:latin typeface="Arial MT"/>
                <a:cs typeface="Arial MT"/>
              </a:rPr>
              <a:t>fueron</a:t>
            </a:r>
            <a:r>
              <a:rPr sz="2650" spc="3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aplicadas</a:t>
            </a:r>
            <a:r>
              <a:rPr sz="2650" spc="3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por</a:t>
            </a:r>
            <a:r>
              <a:rPr sz="2650" spc="3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375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órgano(s)</a:t>
            </a:r>
            <a:r>
              <a:rPr sz="2650" b="1" i="1" spc="3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interno(s)</a:t>
            </a:r>
            <a:r>
              <a:rPr sz="2650" b="1" i="1" spc="3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spc="3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control</a:t>
            </a:r>
            <a:r>
              <a:rPr sz="2650" b="1" i="1" spc="3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spc="-50" dirty="0">
                <a:solidFill>
                  <a:srgbClr val="8C1B67"/>
                </a:solidFill>
                <a:latin typeface="Arial"/>
                <a:cs typeface="Arial"/>
              </a:rPr>
              <a:t>u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homólogo(s)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110" dirty="0">
                <a:latin typeface="Arial MT"/>
                <a:cs typeface="Arial MT"/>
              </a:rPr>
              <a:t> 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964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Auditorías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327650" y="3235910"/>
            <a:ext cx="754888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Auditorías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aplicadas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</a:t>
            </a:r>
            <a:r>
              <a:rPr sz="1950" b="1" i="1" spc="7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las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administraciones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públicas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estatales,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autoridad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control,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vigilancia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y/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o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fiscalización,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E941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0616" y="4074818"/>
            <a:ext cx="2247889" cy="1985279"/>
          </a:xfrm>
          <a:prstGeom prst="rect">
            <a:avLst/>
          </a:prstGeom>
        </p:spPr>
      </p:pic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C88E8173-1E11-3356-B2CB-D2FED1674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070464"/>
              </p:ext>
            </p:extLst>
          </p:nvPr>
        </p:nvGraphicFramePr>
        <p:xfrm>
          <a:off x="3762605" y="4153397"/>
          <a:ext cx="10262595" cy="589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581" y="7384699"/>
            <a:ext cx="2924810" cy="782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1D79C3"/>
                </a:solidFill>
                <a:latin typeface="Arial"/>
                <a:cs typeface="Arial"/>
              </a:rPr>
              <a:t>Unidad</a:t>
            </a:r>
            <a:r>
              <a:rPr sz="2300" b="1" spc="10" dirty="0">
                <a:solidFill>
                  <a:srgbClr val="1D79C3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D79C3"/>
                </a:solidFill>
                <a:latin typeface="Arial"/>
                <a:cs typeface="Arial"/>
              </a:rPr>
              <a:t>de</a:t>
            </a:r>
            <a:r>
              <a:rPr sz="2300" b="1" spc="5" dirty="0">
                <a:solidFill>
                  <a:srgbClr val="1D79C3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D79C3"/>
                </a:solidFill>
                <a:latin typeface="Arial"/>
                <a:cs typeface="Arial"/>
              </a:rPr>
              <a:t>análisis:</a:t>
            </a:r>
            <a:endParaRPr sz="2300">
              <a:latin typeface="Arial"/>
              <a:cs typeface="Arial"/>
            </a:endParaRPr>
          </a:p>
          <a:p>
            <a:pPr marL="235585" indent="-235585" algn="ctr">
              <a:lnSpc>
                <a:spcPct val="100000"/>
              </a:lnSpc>
              <a:spcBef>
                <a:spcPts val="50"/>
              </a:spcBef>
              <a:buClr>
                <a:srgbClr val="0074C9"/>
              </a:buClr>
              <a:buChar char="-"/>
              <a:tabLst>
                <a:tab pos="235585" algn="l"/>
              </a:tabLst>
            </a:pP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Secretaría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Gobierno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  <a:p>
            <a:pPr marL="236220" indent="-236220" algn="ctr">
              <a:lnSpc>
                <a:spcPct val="100000"/>
              </a:lnSpc>
              <a:spcBef>
                <a:spcPts val="20"/>
              </a:spcBef>
              <a:buClr>
                <a:srgbClr val="0074C9"/>
              </a:buClr>
              <a:buChar char="-"/>
              <a:tabLst>
                <a:tab pos="236220" algn="l"/>
              </a:tabLst>
            </a:pP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Secretaría</a:t>
            </a:r>
            <a:r>
              <a:rPr sz="130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Finanzas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8651" y="8142373"/>
            <a:ext cx="5118735" cy="8293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  <a:tabLst>
                <a:tab pos="235585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Secretaría</a:t>
            </a:r>
            <a:r>
              <a:rPr sz="130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Desarrollo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Social</a:t>
            </a:r>
            <a:r>
              <a:rPr sz="1300" spc="-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tabLst>
                <a:tab pos="235585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Secretaría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Transparencia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y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Rendición</a:t>
            </a:r>
            <a:r>
              <a:rPr sz="1300" spc="-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Cuentas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  <a:tabLst>
                <a:tab pos="236220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Secretaría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la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Contraloría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  <a:tabLst>
                <a:tab pos="235585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Institución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administrativa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servicios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postpenales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0710" y="8946536"/>
            <a:ext cx="6253480" cy="628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  <a:tabLst>
                <a:tab pos="235585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Institución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administrativa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supervisión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beneficios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preliberacionales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tabLst>
                <a:tab pos="235585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Institución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administrativa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tránsito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y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vialidad</a:t>
            </a:r>
            <a:endParaRPr sz="13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  <a:tabLst>
                <a:tab pos="237490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Estatal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Protección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Civil</a:t>
            </a:r>
            <a:r>
              <a:rPr sz="1300" spc="-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885" y="9549660"/>
            <a:ext cx="7730490" cy="1030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7490" indent="-236220" algn="ctr">
              <a:lnSpc>
                <a:spcPct val="100000"/>
              </a:lnSpc>
              <a:spcBef>
                <a:spcPts val="114"/>
              </a:spcBef>
              <a:buClr>
                <a:srgbClr val="0074C9"/>
              </a:buClr>
              <a:buChar char="-"/>
              <a:tabLst>
                <a:tab pos="237490" algn="l"/>
              </a:tabLst>
            </a:pP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Institución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administrativa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encargada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los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servicios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periciales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y/</a:t>
            </a:r>
            <a:r>
              <a:rPr sz="1300" spc="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servicio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médico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forense</a:t>
            </a:r>
            <a:endParaRPr sz="13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  <a:tabLst>
                <a:tab pos="237490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Institución</a:t>
            </a:r>
            <a:r>
              <a:rPr sz="1300" spc="-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-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administrativa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defensoría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pública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defensoría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oficio</a:t>
            </a:r>
            <a:endParaRPr sz="13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  <a:tabLst>
                <a:tab pos="236854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Consejería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Jurídica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y</a:t>
            </a:r>
            <a:r>
              <a:rPr sz="130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Servicios Legales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la Ciudad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México.*</a:t>
            </a:r>
            <a:endParaRPr sz="13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  <a:tabLst>
                <a:tab pos="237490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Oficina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catastral</a:t>
            </a:r>
            <a:r>
              <a:rPr sz="1300" spc="3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  <a:p>
            <a:pPr marL="235585" indent="-235585" algn="ctr">
              <a:lnSpc>
                <a:spcPct val="100000"/>
              </a:lnSpc>
              <a:spcBef>
                <a:spcPts val="20"/>
              </a:spcBef>
              <a:buClr>
                <a:srgbClr val="0074C9"/>
              </a:buClr>
              <a:buChar char="-"/>
              <a:tabLst>
                <a:tab pos="235585" algn="l"/>
              </a:tabLst>
            </a:pP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Instituto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Planeación,</a:t>
            </a:r>
            <a:r>
              <a:rPr sz="1300" spc="-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Ordenamiento</a:t>
            </a:r>
            <a:r>
              <a:rPr sz="1300" spc="-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Territorial,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Desarrollo</a:t>
            </a:r>
            <a:r>
              <a:rPr sz="1300" spc="-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Urbano,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Planeación</a:t>
            </a:r>
            <a:r>
              <a:rPr sz="1300" spc="-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Urbana u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8785" y="10554865"/>
            <a:ext cx="3618865" cy="427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8285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Registro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Público</a:t>
            </a:r>
            <a:r>
              <a:rPr sz="1300" spc="-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la</a:t>
            </a:r>
            <a:r>
              <a:rPr sz="1300" spc="-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Propiedad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homólogo</a:t>
            </a:r>
            <a:endParaRPr sz="1300">
              <a:latin typeface="Arial MT"/>
              <a:cs typeface="Arial MT"/>
            </a:endParaRPr>
          </a:p>
          <a:p>
            <a:pPr marL="102870">
              <a:lnSpc>
                <a:spcPct val="100000"/>
              </a:lnSpc>
              <a:spcBef>
                <a:spcPts val="20"/>
              </a:spcBef>
              <a:tabLst>
                <a:tab pos="339090" algn="l"/>
              </a:tabLst>
            </a:pPr>
            <a:r>
              <a:rPr sz="1300" spc="-50" dirty="0">
                <a:solidFill>
                  <a:srgbClr val="0074C9"/>
                </a:solidFill>
                <a:latin typeface="Arial MT"/>
                <a:cs typeface="Arial MT"/>
              </a:rPr>
              <a:t>-</a:t>
            </a:r>
            <a:r>
              <a:rPr sz="1300" dirty="0">
                <a:solidFill>
                  <a:srgbClr val="0074C9"/>
                </a:solidFill>
                <a:latin typeface="Arial MT"/>
                <a:cs typeface="Arial MT"/>
              </a:rPr>
              <a:t>	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Secretaría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Medio</a:t>
            </a:r>
            <a:r>
              <a:rPr sz="1300" spc="-6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Ambiente u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homóloga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193860"/>
            <a:ext cx="20104100" cy="7661275"/>
            <a:chOff x="0" y="2193860"/>
            <a:chExt cx="20104100" cy="7661275"/>
          </a:xfrm>
        </p:grpSpPr>
        <p:sp>
          <p:nvSpPr>
            <p:cNvPr id="8" name="object 8"/>
            <p:cNvSpPr/>
            <p:nvPr/>
          </p:nvSpPr>
          <p:spPr>
            <a:xfrm>
              <a:off x="0" y="4858909"/>
              <a:ext cx="20104100" cy="2461895"/>
            </a:xfrm>
            <a:custGeom>
              <a:avLst/>
              <a:gdLst/>
              <a:ahLst/>
              <a:cxnLst/>
              <a:rect l="l" t="t" r="r" b="b"/>
              <a:pathLst>
                <a:path w="20104100" h="2461895">
                  <a:moveTo>
                    <a:pt x="20104099" y="0"/>
                  </a:moveTo>
                  <a:lnTo>
                    <a:pt x="0" y="0"/>
                  </a:lnTo>
                  <a:lnTo>
                    <a:pt x="0" y="2461495"/>
                  </a:lnTo>
                  <a:lnTo>
                    <a:pt x="20104099" y="246149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2539" y="2987972"/>
              <a:ext cx="5898039" cy="6089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7715" y="2289354"/>
              <a:ext cx="2441390" cy="24627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5946" y="2193860"/>
              <a:ext cx="2442647" cy="24627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84645" y="4655355"/>
              <a:ext cx="2686399" cy="27077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7099" y="7393282"/>
              <a:ext cx="2441391" cy="24614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762" y="7294018"/>
              <a:ext cx="2442647" cy="24614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3944" y="4674203"/>
              <a:ext cx="2686410" cy="27090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09542" y="2469303"/>
            <a:ext cx="2598420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273050" indent="-2540" algn="ctr">
              <a:lnSpc>
                <a:spcPct val="100600"/>
              </a:lnSpc>
              <a:spcBef>
                <a:spcPts val="95"/>
              </a:spcBef>
            </a:pPr>
            <a:r>
              <a:rPr sz="2950" b="1" spc="-10" dirty="0">
                <a:solidFill>
                  <a:srgbClr val="1BA3E2"/>
                </a:solidFill>
                <a:latin typeface="Arial"/>
                <a:cs typeface="Arial"/>
              </a:rPr>
              <a:t>Cobertura geográfica:</a:t>
            </a:r>
            <a:endParaRPr sz="2950">
              <a:latin typeface="Arial"/>
              <a:cs typeface="Arial"/>
            </a:endParaRPr>
          </a:p>
          <a:p>
            <a:pPr marL="12065" marR="5080" algn="ctr">
              <a:lnSpc>
                <a:spcPct val="101499"/>
              </a:lnSpc>
              <a:spcBef>
                <a:spcPts val="25"/>
              </a:spcBef>
            </a:pP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Nacional</a:t>
            </a:r>
            <a:r>
              <a:rPr sz="1950" spc="7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(desglose</a:t>
            </a:r>
            <a:r>
              <a:rPr sz="1950" spc="7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808080"/>
                </a:solidFill>
                <a:latin typeface="Arial MT"/>
                <a:cs typeface="Arial MT"/>
              </a:rPr>
              <a:t>por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entidad</a:t>
            </a:r>
            <a:r>
              <a:rPr sz="1950" spc="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808080"/>
                </a:solidFill>
                <a:latin typeface="Arial MT"/>
                <a:cs typeface="Arial MT"/>
              </a:rPr>
              <a:t>federativa)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1162" y="5006473"/>
            <a:ext cx="2978785" cy="203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3E3E3E"/>
                </a:solidFill>
                <a:latin typeface="Arial MT"/>
                <a:cs typeface="Arial MT"/>
              </a:rPr>
              <a:t>Censo</a:t>
            </a:r>
            <a:r>
              <a:rPr sz="3300" spc="-1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3300" spc="-10" dirty="0">
                <a:solidFill>
                  <a:srgbClr val="3E3E3E"/>
                </a:solidFill>
                <a:latin typeface="Arial MT"/>
                <a:cs typeface="Arial MT"/>
              </a:rPr>
              <a:t>Nacional </a:t>
            </a:r>
            <a:r>
              <a:rPr sz="330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33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3300" spc="-10" dirty="0">
                <a:solidFill>
                  <a:srgbClr val="3E3E3E"/>
                </a:solidFill>
                <a:latin typeface="Arial MT"/>
                <a:cs typeface="Arial MT"/>
              </a:rPr>
              <a:t>Gobiernos Estatales</a:t>
            </a:r>
            <a:endParaRPr sz="3300">
              <a:latin typeface="Arial MT"/>
              <a:cs typeface="Arial MT"/>
            </a:endParaRPr>
          </a:p>
          <a:p>
            <a:pPr marL="2540" algn="ctr">
              <a:lnSpc>
                <a:spcPts val="3950"/>
              </a:lnSpc>
            </a:pPr>
            <a:r>
              <a:rPr sz="3300" spc="-20" dirty="0">
                <a:solidFill>
                  <a:srgbClr val="3E3E3E"/>
                </a:solidFill>
                <a:latin typeface="Arial MT"/>
                <a:cs typeface="Arial MT"/>
              </a:rPr>
              <a:t>2023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82096" y="413989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8A8A8A"/>
                </a:solidFill>
                <a:latin typeface="Arial MT"/>
                <a:cs typeface="Arial MT"/>
              </a:rPr>
              <a:t>4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09252" y="522908"/>
            <a:ext cx="600519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Aspectos</a:t>
            </a:r>
            <a:r>
              <a:rPr spc="15" dirty="0"/>
              <a:t> </a:t>
            </a:r>
            <a:r>
              <a:rPr spc="-10" dirty="0"/>
              <a:t>metodológicos</a:t>
            </a:r>
          </a:p>
        </p:txBody>
      </p:sp>
      <p:sp>
        <p:nvSpPr>
          <p:cNvPr id="20" name="object 20"/>
          <p:cNvSpPr/>
          <p:nvPr/>
        </p:nvSpPr>
        <p:spPr>
          <a:xfrm>
            <a:off x="1168184" y="1264240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59" h="255269">
                <a:moveTo>
                  <a:pt x="276313" y="127393"/>
                </a:moveTo>
                <a:lnTo>
                  <a:pt x="269265" y="87122"/>
                </a:lnTo>
                <a:lnTo>
                  <a:pt x="249656" y="52158"/>
                </a:lnTo>
                <a:lnTo>
                  <a:pt x="219748" y="24574"/>
                </a:lnTo>
                <a:lnTo>
                  <a:pt x="197942" y="14185"/>
                </a:lnTo>
                <a:lnTo>
                  <a:pt x="181825" y="6489"/>
                </a:lnTo>
                <a:lnTo>
                  <a:pt x="138150" y="0"/>
                </a:lnTo>
                <a:lnTo>
                  <a:pt x="94488" y="6489"/>
                </a:lnTo>
                <a:lnTo>
                  <a:pt x="56565" y="24574"/>
                </a:lnTo>
                <a:lnTo>
                  <a:pt x="26657" y="52158"/>
                </a:lnTo>
                <a:lnTo>
                  <a:pt x="7048" y="87122"/>
                </a:lnTo>
                <a:lnTo>
                  <a:pt x="0" y="127393"/>
                </a:lnTo>
                <a:lnTo>
                  <a:pt x="7048" y="167640"/>
                </a:lnTo>
                <a:lnTo>
                  <a:pt x="26644" y="202590"/>
                </a:lnTo>
                <a:lnTo>
                  <a:pt x="56565" y="230212"/>
                </a:lnTo>
                <a:lnTo>
                  <a:pt x="94488" y="248297"/>
                </a:lnTo>
                <a:lnTo>
                  <a:pt x="138150" y="254787"/>
                </a:lnTo>
                <a:lnTo>
                  <a:pt x="181800" y="248259"/>
                </a:lnTo>
                <a:lnTo>
                  <a:pt x="197256" y="240880"/>
                </a:lnTo>
                <a:lnTo>
                  <a:pt x="219710" y="230162"/>
                </a:lnTo>
                <a:lnTo>
                  <a:pt x="249605" y="202590"/>
                </a:lnTo>
                <a:lnTo>
                  <a:pt x="269214" y="167652"/>
                </a:lnTo>
                <a:lnTo>
                  <a:pt x="276313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9132" y="1264233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138280" y="254788"/>
                </a:moveTo>
                <a:lnTo>
                  <a:pt x="94606" y="248335"/>
                </a:lnTo>
                <a:lnTo>
                  <a:pt x="56658" y="230287"/>
                </a:lnTo>
                <a:lnTo>
                  <a:pt x="26718" y="202741"/>
                </a:lnTo>
                <a:lnTo>
                  <a:pt x="7063" y="167792"/>
                </a:lnTo>
                <a:lnTo>
                  <a:pt x="0" y="127675"/>
                </a:lnTo>
                <a:lnTo>
                  <a:pt x="24" y="127253"/>
                </a:lnTo>
                <a:lnTo>
                  <a:pt x="6967" y="87262"/>
                </a:lnTo>
                <a:lnTo>
                  <a:pt x="26538" y="52273"/>
                </a:lnTo>
                <a:lnTo>
                  <a:pt x="56413" y="24666"/>
                </a:lnTo>
                <a:lnTo>
                  <a:pt x="94317" y="6541"/>
                </a:lnTo>
                <a:lnTo>
                  <a:pt x="137975" y="0"/>
                </a:lnTo>
                <a:lnTo>
                  <a:pt x="181648" y="6447"/>
                </a:lnTo>
                <a:lnTo>
                  <a:pt x="197918" y="14186"/>
                </a:lnTo>
                <a:lnTo>
                  <a:pt x="138280" y="14186"/>
                </a:lnTo>
                <a:lnTo>
                  <a:pt x="90420" y="23041"/>
                </a:lnTo>
                <a:lnTo>
                  <a:pt x="51314" y="47288"/>
                </a:lnTo>
                <a:lnTo>
                  <a:pt x="24922" y="83285"/>
                </a:lnTo>
                <a:lnTo>
                  <a:pt x="15238" y="127253"/>
                </a:lnTo>
                <a:lnTo>
                  <a:pt x="15268" y="127675"/>
                </a:lnTo>
                <a:lnTo>
                  <a:pt x="24804" y="171527"/>
                </a:lnTo>
                <a:lnTo>
                  <a:pt x="51099" y="207588"/>
                </a:lnTo>
                <a:lnTo>
                  <a:pt x="90139" y="231924"/>
                </a:lnTo>
                <a:lnTo>
                  <a:pt x="137975" y="240883"/>
                </a:lnTo>
                <a:lnTo>
                  <a:pt x="197349" y="240883"/>
                </a:lnTo>
                <a:lnTo>
                  <a:pt x="181906" y="248261"/>
                </a:lnTo>
                <a:lnTo>
                  <a:pt x="138280" y="254788"/>
                </a:lnTo>
                <a:close/>
              </a:path>
              <a:path w="276860" h="255269">
                <a:moveTo>
                  <a:pt x="197349" y="240883"/>
                </a:moveTo>
                <a:lnTo>
                  <a:pt x="137975" y="240883"/>
                </a:lnTo>
                <a:lnTo>
                  <a:pt x="185833" y="232033"/>
                </a:lnTo>
                <a:lnTo>
                  <a:pt x="224936" y="207786"/>
                </a:lnTo>
                <a:lnTo>
                  <a:pt x="251327" y="171785"/>
                </a:lnTo>
                <a:lnTo>
                  <a:pt x="261049" y="127675"/>
                </a:lnTo>
                <a:lnTo>
                  <a:pt x="261018" y="127253"/>
                </a:lnTo>
                <a:lnTo>
                  <a:pt x="251357" y="83352"/>
                </a:lnTo>
                <a:lnTo>
                  <a:pt x="225042" y="47383"/>
                </a:lnTo>
                <a:lnTo>
                  <a:pt x="186039" y="23116"/>
                </a:lnTo>
                <a:lnTo>
                  <a:pt x="138280" y="14186"/>
                </a:lnTo>
                <a:lnTo>
                  <a:pt x="197918" y="14186"/>
                </a:lnTo>
                <a:lnTo>
                  <a:pt x="219592" y="24494"/>
                </a:lnTo>
                <a:lnTo>
                  <a:pt x="249531" y="52042"/>
                </a:lnTo>
                <a:lnTo>
                  <a:pt x="269186" y="86995"/>
                </a:lnTo>
                <a:lnTo>
                  <a:pt x="276280" y="127253"/>
                </a:lnTo>
                <a:lnTo>
                  <a:pt x="276231" y="127675"/>
                </a:lnTo>
                <a:lnTo>
                  <a:pt x="269247" y="167631"/>
                </a:lnTo>
                <a:lnTo>
                  <a:pt x="249660" y="202585"/>
                </a:lnTo>
                <a:lnTo>
                  <a:pt x="219790" y="230161"/>
                </a:lnTo>
                <a:lnTo>
                  <a:pt x="197349" y="24088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7072" y="1264240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276301" y="127393"/>
                </a:moveTo>
                <a:lnTo>
                  <a:pt x="269265" y="87134"/>
                </a:lnTo>
                <a:lnTo>
                  <a:pt x="249643" y="52158"/>
                </a:lnTo>
                <a:lnTo>
                  <a:pt x="219735" y="24587"/>
                </a:lnTo>
                <a:lnTo>
                  <a:pt x="181813" y="6489"/>
                </a:lnTo>
                <a:lnTo>
                  <a:pt x="138150" y="0"/>
                </a:lnTo>
                <a:lnTo>
                  <a:pt x="94488" y="6489"/>
                </a:lnTo>
                <a:lnTo>
                  <a:pt x="56565" y="24587"/>
                </a:lnTo>
                <a:lnTo>
                  <a:pt x="26657" y="52158"/>
                </a:lnTo>
                <a:lnTo>
                  <a:pt x="7035" y="87134"/>
                </a:lnTo>
                <a:lnTo>
                  <a:pt x="0" y="127393"/>
                </a:lnTo>
                <a:lnTo>
                  <a:pt x="7035" y="167665"/>
                </a:lnTo>
                <a:lnTo>
                  <a:pt x="26657" y="202628"/>
                </a:lnTo>
                <a:lnTo>
                  <a:pt x="56565" y="230212"/>
                </a:lnTo>
                <a:lnTo>
                  <a:pt x="94488" y="248297"/>
                </a:lnTo>
                <a:lnTo>
                  <a:pt x="138150" y="254787"/>
                </a:lnTo>
                <a:lnTo>
                  <a:pt x="181813" y="248297"/>
                </a:lnTo>
                <a:lnTo>
                  <a:pt x="197358" y="240880"/>
                </a:lnTo>
                <a:lnTo>
                  <a:pt x="219735" y="230212"/>
                </a:lnTo>
                <a:lnTo>
                  <a:pt x="249643" y="202628"/>
                </a:lnTo>
                <a:lnTo>
                  <a:pt x="269265" y="167665"/>
                </a:lnTo>
                <a:lnTo>
                  <a:pt x="276301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43198" y="855982"/>
            <a:ext cx="2862580" cy="123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1495" marR="523240" algn="ctr">
              <a:lnSpc>
                <a:spcPct val="100600"/>
              </a:lnSpc>
              <a:spcBef>
                <a:spcPts val="95"/>
              </a:spcBef>
            </a:pPr>
            <a:r>
              <a:rPr sz="2950" b="1" spc="-10" dirty="0">
                <a:solidFill>
                  <a:srgbClr val="1D79C3"/>
                </a:solidFill>
                <a:latin typeface="Arial"/>
                <a:cs typeface="Arial"/>
              </a:rPr>
              <a:t>Población objetivo: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Gobierno</a:t>
            </a:r>
            <a:r>
              <a:rPr sz="1950" spc="6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(ámbito</a:t>
            </a:r>
            <a:r>
              <a:rPr sz="1950" spc="6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808080"/>
                </a:solidFill>
                <a:latin typeface="Arial MT"/>
                <a:cs typeface="Arial MT"/>
              </a:rPr>
              <a:t>estatal)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5868" y="4939890"/>
            <a:ext cx="3352165" cy="2140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065" marR="767715" algn="ctr">
              <a:lnSpc>
                <a:spcPct val="100600"/>
              </a:lnSpc>
              <a:spcBef>
                <a:spcPts val="95"/>
              </a:spcBef>
            </a:pPr>
            <a:r>
              <a:rPr sz="2950" b="1" spc="-10" dirty="0">
                <a:solidFill>
                  <a:srgbClr val="033A6A"/>
                </a:solidFill>
                <a:latin typeface="Arial"/>
                <a:cs typeface="Arial"/>
              </a:rPr>
              <a:t>Cobertura temporal:</a:t>
            </a:r>
            <a:endParaRPr sz="2950">
              <a:latin typeface="Arial"/>
              <a:cs typeface="Arial"/>
            </a:endParaRPr>
          </a:p>
          <a:p>
            <a:pPr marL="12065" marR="5080" indent="-635" algn="ctr">
              <a:lnSpc>
                <a:spcPct val="101499"/>
              </a:lnSpc>
              <a:spcBef>
                <a:spcPts val="25"/>
              </a:spcBef>
            </a:pP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2022</a:t>
            </a:r>
            <a:r>
              <a:rPr sz="1950" spc="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y</a:t>
            </a:r>
            <a:r>
              <a:rPr sz="195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2023,</a:t>
            </a:r>
            <a:r>
              <a:rPr sz="1950" spc="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este</a:t>
            </a:r>
            <a:r>
              <a:rPr sz="195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último</a:t>
            </a:r>
            <a:r>
              <a:rPr sz="1950" spc="3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808080"/>
                </a:solidFill>
                <a:latin typeface="Arial MT"/>
                <a:cs typeface="Arial MT"/>
              </a:rPr>
              <a:t>solo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para</a:t>
            </a:r>
            <a:r>
              <a:rPr sz="1950" spc="4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las</a:t>
            </a:r>
            <a:r>
              <a:rPr sz="1950" spc="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preguntas</a:t>
            </a:r>
            <a:r>
              <a:rPr sz="1950" spc="5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808080"/>
                </a:solidFill>
                <a:latin typeface="Arial MT"/>
                <a:cs typeface="Arial MT"/>
              </a:rPr>
              <a:t>que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solicitan</a:t>
            </a:r>
            <a:r>
              <a:rPr sz="1950" spc="5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datos</a:t>
            </a:r>
            <a:r>
              <a:rPr sz="1950" spc="4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al</a:t>
            </a:r>
            <a:r>
              <a:rPr sz="1950" spc="3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momento</a:t>
            </a:r>
            <a:r>
              <a:rPr sz="1950" spc="4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808080"/>
                </a:solidFill>
                <a:latin typeface="Arial MT"/>
                <a:cs typeface="Arial MT"/>
              </a:rPr>
              <a:t>de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la</a:t>
            </a:r>
            <a:r>
              <a:rPr sz="195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aplicación</a:t>
            </a:r>
            <a:r>
              <a:rPr sz="1950" spc="6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del</a:t>
            </a:r>
            <a:r>
              <a:rPr sz="1950" spc="4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808080"/>
                </a:solidFill>
                <a:latin typeface="Arial MT"/>
                <a:cs typeface="Arial MT"/>
              </a:rPr>
              <a:t>cuestionario.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12012" y="2525083"/>
            <a:ext cx="2411095" cy="7835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950" b="1" spc="-10" dirty="0">
                <a:solidFill>
                  <a:srgbClr val="033A6A"/>
                </a:solidFill>
                <a:latin typeface="Arial"/>
                <a:cs typeface="Arial"/>
              </a:rPr>
              <a:t>Periodicidad: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950" spc="-10" dirty="0">
                <a:solidFill>
                  <a:srgbClr val="808080"/>
                </a:solidFill>
                <a:latin typeface="Arial MT"/>
                <a:cs typeface="Arial MT"/>
              </a:rPr>
              <a:t>Anual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89353" y="5209340"/>
            <a:ext cx="2835275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marR="77470" indent="-3810" algn="ctr">
              <a:lnSpc>
                <a:spcPct val="100600"/>
              </a:lnSpc>
              <a:spcBef>
                <a:spcPts val="95"/>
              </a:spcBef>
            </a:pPr>
            <a:r>
              <a:rPr sz="2950" b="1" dirty="0">
                <a:solidFill>
                  <a:srgbClr val="1BA3E2"/>
                </a:solidFill>
                <a:latin typeface="Arial"/>
                <a:cs typeface="Arial"/>
              </a:rPr>
              <a:t>Periodo</a:t>
            </a:r>
            <a:r>
              <a:rPr sz="2950" b="1" spc="-15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2950" b="1" spc="-25" dirty="0">
                <a:solidFill>
                  <a:srgbClr val="1BA3E2"/>
                </a:solidFill>
                <a:latin typeface="Arial"/>
                <a:cs typeface="Arial"/>
              </a:rPr>
              <a:t>de </a:t>
            </a:r>
            <a:r>
              <a:rPr sz="2950" b="1" spc="-10" dirty="0">
                <a:solidFill>
                  <a:srgbClr val="1BA3E2"/>
                </a:solidFill>
                <a:latin typeface="Arial"/>
                <a:cs typeface="Arial"/>
              </a:rPr>
              <a:t>levantamiento:</a:t>
            </a:r>
            <a:endParaRPr sz="2950">
              <a:latin typeface="Arial"/>
              <a:cs typeface="Arial"/>
            </a:endParaRPr>
          </a:p>
          <a:p>
            <a:pPr marL="12065" marR="5080" algn="ctr">
              <a:lnSpc>
                <a:spcPct val="101499"/>
              </a:lnSpc>
              <a:spcBef>
                <a:spcPts val="25"/>
              </a:spcBef>
            </a:pP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Del</a:t>
            </a:r>
            <a:r>
              <a:rPr sz="195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13</a:t>
            </a:r>
            <a:r>
              <a:rPr sz="195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95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marzo</a:t>
            </a:r>
            <a:r>
              <a:rPr sz="195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al</a:t>
            </a:r>
            <a:r>
              <a:rPr sz="195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21</a:t>
            </a:r>
            <a:r>
              <a:rPr sz="1950" spc="3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808080"/>
                </a:solidFill>
                <a:latin typeface="Arial MT"/>
                <a:cs typeface="Arial MT"/>
              </a:rPr>
              <a:t>de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julio</a:t>
            </a:r>
            <a:r>
              <a:rPr sz="195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950" spc="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808080"/>
                </a:solidFill>
                <a:latin typeface="Arial MT"/>
                <a:cs typeface="Arial MT"/>
              </a:rPr>
              <a:t>2023.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36702" y="2984481"/>
            <a:ext cx="7555865" cy="6307455"/>
            <a:chOff x="6936702" y="2984481"/>
            <a:chExt cx="7555865" cy="6307455"/>
          </a:xfrm>
        </p:grpSpPr>
        <p:sp>
          <p:nvSpPr>
            <p:cNvPr id="28" name="object 28"/>
            <p:cNvSpPr/>
            <p:nvPr/>
          </p:nvSpPr>
          <p:spPr>
            <a:xfrm>
              <a:off x="6936702" y="3027495"/>
              <a:ext cx="3127375" cy="3632835"/>
            </a:xfrm>
            <a:custGeom>
              <a:avLst/>
              <a:gdLst/>
              <a:ahLst/>
              <a:cxnLst/>
              <a:rect l="l" t="t" r="r" b="b"/>
              <a:pathLst>
                <a:path w="3127375" h="3632834">
                  <a:moveTo>
                    <a:pt x="800214" y="3465906"/>
                  </a:moveTo>
                  <a:lnTo>
                    <a:pt x="773836" y="3446234"/>
                  </a:lnTo>
                  <a:lnTo>
                    <a:pt x="766787" y="3446335"/>
                  </a:lnTo>
                  <a:lnTo>
                    <a:pt x="747166" y="3472942"/>
                  </a:lnTo>
                  <a:lnTo>
                    <a:pt x="747268" y="3480003"/>
                  </a:lnTo>
                  <a:lnTo>
                    <a:pt x="750100" y="3486734"/>
                  </a:lnTo>
                  <a:lnTo>
                    <a:pt x="755053" y="3491750"/>
                  </a:lnTo>
                  <a:lnTo>
                    <a:pt x="760095" y="3496627"/>
                  </a:lnTo>
                  <a:lnTo>
                    <a:pt x="766838" y="3499358"/>
                  </a:lnTo>
                  <a:lnTo>
                    <a:pt x="780859" y="3499358"/>
                  </a:lnTo>
                  <a:lnTo>
                    <a:pt x="787590" y="3496627"/>
                  </a:lnTo>
                  <a:lnTo>
                    <a:pt x="792619" y="3491750"/>
                  </a:lnTo>
                  <a:lnTo>
                    <a:pt x="797496" y="3486708"/>
                  </a:lnTo>
                  <a:lnTo>
                    <a:pt x="800214" y="3479939"/>
                  </a:lnTo>
                  <a:lnTo>
                    <a:pt x="800214" y="3465906"/>
                  </a:lnTo>
                  <a:close/>
                </a:path>
                <a:path w="3127375" h="3632834">
                  <a:moveTo>
                    <a:pt x="1252080" y="2645410"/>
                  </a:moveTo>
                  <a:lnTo>
                    <a:pt x="1225677" y="2618702"/>
                  </a:lnTo>
                  <a:lnTo>
                    <a:pt x="1215085" y="2620848"/>
                  </a:lnTo>
                  <a:lnTo>
                    <a:pt x="1206436" y="2626690"/>
                  </a:lnTo>
                  <a:lnTo>
                    <a:pt x="1200594" y="2635351"/>
                  </a:lnTo>
                  <a:lnTo>
                    <a:pt x="1198460" y="2645956"/>
                  </a:lnTo>
                  <a:lnTo>
                    <a:pt x="1198575" y="2653017"/>
                  </a:lnTo>
                  <a:lnTo>
                    <a:pt x="1201394" y="2659748"/>
                  </a:lnTo>
                  <a:lnTo>
                    <a:pt x="1211275" y="2669679"/>
                  </a:lnTo>
                  <a:lnTo>
                    <a:pt x="1217917" y="2672511"/>
                  </a:lnTo>
                  <a:lnTo>
                    <a:pt x="1224864" y="2672677"/>
                  </a:lnTo>
                  <a:lnTo>
                    <a:pt x="1235456" y="2670530"/>
                  </a:lnTo>
                  <a:lnTo>
                    <a:pt x="1244104" y="2664688"/>
                  </a:lnTo>
                  <a:lnTo>
                    <a:pt x="1249946" y="2656027"/>
                  </a:lnTo>
                  <a:lnTo>
                    <a:pt x="1252080" y="2645410"/>
                  </a:lnTo>
                  <a:close/>
                </a:path>
                <a:path w="3127375" h="3632834">
                  <a:moveTo>
                    <a:pt x="1358785" y="2527897"/>
                  </a:moveTo>
                  <a:lnTo>
                    <a:pt x="1352524" y="2489797"/>
                  </a:lnTo>
                  <a:lnTo>
                    <a:pt x="1334122" y="2451697"/>
                  </a:lnTo>
                  <a:lnTo>
                    <a:pt x="1305725" y="2413597"/>
                  </a:lnTo>
                  <a:lnTo>
                    <a:pt x="1269492" y="2400897"/>
                  </a:lnTo>
                  <a:lnTo>
                    <a:pt x="1227582" y="2388197"/>
                  </a:lnTo>
                  <a:lnTo>
                    <a:pt x="1099388" y="2388197"/>
                  </a:lnTo>
                  <a:lnTo>
                    <a:pt x="1099388" y="2350097"/>
                  </a:lnTo>
                  <a:lnTo>
                    <a:pt x="1095349" y="2337397"/>
                  </a:lnTo>
                  <a:lnTo>
                    <a:pt x="1091311" y="2324697"/>
                  </a:lnTo>
                  <a:lnTo>
                    <a:pt x="1072769" y="2299297"/>
                  </a:lnTo>
                  <a:lnTo>
                    <a:pt x="1046467" y="2286597"/>
                  </a:lnTo>
                  <a:lnTo>
                    <a:pt x="1046302" y="2286597"/>
                  </a:lnTo>
                  <a:lnTo>
                    <a:pt x="1046302" y="2350097"/>
                  </a:lnTo>
                  <a:lnTo>
                    <a:pt x="1046302" y="2477097"/>
                  </a:lnTo>
                  <a:lnTo>
                    <a:pt x="1041857" y="2489797"/>
                  </a:lnTo>
                  <a:lnTo>
                    <a:pt x="1034249" y="2489797"/>
                  </a:lnTo>
                  <a:lnTo>
                    <a:pt x="1024521" y="2502497"/>
                  </a:lnTo>
                  <a:lnTo>
                    <a:pt x="1006538" y="2502497"/>
                  </a:lnTo>
                  <a:lnTo>
                    <a:pt x="1000518" y="2489797"/>
                  </a:lnTo>
                  <a:lnTo>
                    <a:pt x="995972" y="2489797"/>
                  </a:lnTo>
                  <a:lnTo>
                    <a:pt x="993228" y="2477097"/>
                  </a:lnTo>
                  <a:lnTo>
                    <a:pt x="993228" y="2451697"/>
                  </a:lnTo>
                  <a:lnTo>
                    <a:pt x="993228" y="2388197"/>
                  </a:lnTo>
                  <a:lnTo>
                    <a:pt x="993228" y="2350097"/>
                  </a:lnTo>
                  <a:lnTo>
                    <a:pt x="997673" y="2350097"/>
                  </a:lnTo>
                  <a:lnTo>
                    <a:pt x="1005281" y="2337397"/>
                  </a:lnTo>
                  <a:lnTo>
                    <a:pt x="1039012" y="2337397"/>
                  </a:lnTo>
                  <a:lnTo>
                    <a:pt x="1043559" y="2350097"/>
                  </a:lnTo>
                  <a:lnTo>
                    <a:pt x="1046302" y="2350097"/>
                  </a:lnTo>
                  <a:lnTo>
                    <a:pt x="1046302" y="2286597"/>
                  </a:lnTo>
                  <a:lnTo>
                    <a:pt x="986688" y="2286597"/>
                  </a:lnTo>
                  <a:lnTo>
                    <a:pt x="963371" y="2299297"/>
                  </a:lnTo>
                  <a:lnTo>
                    <a:pt x="947178" y="2324697"/>
                  </a:lnTo>
                  <a:lnTo>
                    <a:pt x="940142" y="2350097"/>
                  </a:lnTo>
                  <a:lnTo>
                    <a:pt x="940142" y="2388197"/>
                  </a:lnTo>
                  <a:lnTo>
                    <a:pt x="494563" y="2388197"/>
                  </a:lnTo>
                  <a:lnTo>
                    <a:pt x="494563" y="2350097"/>
                  </a:lnTo>
                  <a:lnTo>
                    <a:pt x="490537" y="2337397"/>
                  </a:lnTo>
                  <a:lnTo>
                    <a:pt x="486498" y="2324697"/>
                  </a:lnTo>
                  <a:lnTo>
                    <a:pt x="467956" y="2299297"/>
                  </a:lnTo>
                  <a:lnTo>
                    <a:pt x="441655" y="2286597"/>
                  </a:lnTo>
                  <a:lnTo>
                    <a:pt x="441490" y="2286597"/>
                  </a:lnTo>
                  <a:lnTo>
                    <a:pt x="441490" y="2350097"/>
                  </a:lnTo>
                  <a:lnTo>
                    <a:pt x="441490" y="2477097"/>
                  </a:lnTo>
                  <a:lnTo>
                    <a:pt x="437045" y="2489797"/>
                  </a:lnTo>
                  <a:lnTo>
                    <a:pt x="429437" y="2489797"/>
                  </a:lnTo>
                  <a:lnTo>
                    <a:pt x="419709" y="2502497"/>
                  </a:lnTo>
                  <a:lnTo>
                    <a:pt x="401726" y="2502497"/>
                  </a:lnTo>
                  <a:lnTo>
                    <a:pt x="395706" y="2489797"/>
                  </a:lnTo>
                  <a:lnTo>
                    <a:pt x="391160" y="2489797"/>
                  </a:lnTo>
                  <a:lnTo>
                    <a:pt x="388416" y="2477097"/>
                  </a:lnTo>
                  <a:lnTo>
                    <a:pt x="388416" y="2451697"/>
                  </a:lnTo>
                  <a:lnTo>
                    <a:pt x="388416" y="2350097"/>
                  </a:lnTo>
                  <a:lnTo>
                    <a:pt x="392861" y="2350097"/>
                  </a:lnTo>
                  <a:lnTo>
                    <a:pt x="400469" y="2337397"/>
                  </a:lnTo>
                  <a:lnTo>
                    <a:pt x="434200" y="2337397"/>
                  </a:lnTo>
                  <a:lnTo>
                    <a:pt x="438746" y="2350097"/>
                  </a:lnTo>
                  <a:lnTo>
                    <a:pt x="441490" y="2350097"/>
                  </a:lnTo>
                  <a:lnTo>
                    <a:pt x="441490" y="2286597"/>
                  </a:lnTo>
                  <a:lnTo>
                    <a:pt x="381876" y="2286597"/>
                  </a:lnTo>
                  <a:lnTo>
                    <a:pt x="358559" y="2299297"/>
                  </a:lnTo>
                  <a:lnTo>
                    <a:pt x="342366" y="2324697"/>
                  </a:lnTo>
                  <a:lnTo>
                    <a:pt x="335330" y="2350097"/>
                  </a:lnTo>
                  <a:lnTo>
                    <a:pt x="335330" y="2388197"/>
                  </a:lnTo>
                  <a:lnTo>
                    <a:pt x="222377" y="2388197"/>
                  </a:lnTo>
                  <a:lnTo>
                    <a:pt x="180733" y="2400897"/>
                  </a:lnTo>
                  <a:lnTo>
                    <a:pt x="144513" y="2413597"/>
                  </a:lnTo>
                  <a:lnTo>
                    <a:pt x="115849" y="2451697"/>
                  </a:lnTo>
                  <a:lnTo>
                    <a:pt x="96901" y="2489797"/>
                  </a:lnTo>
                  <a:lnTo>
                    <a:pt x="89814" y="2527897"/>
                  </a:lnTo>
                  <a:lnTo>
                    <a:pt x="89814" y="2972397"/>
                  </a:lnTo>
                  <a:lnTo>
                    <a:pt x="91960" y="2985097"/>
                  </a:lnTo>
                  <a:lnTo>
                    <a:pt x="97790" y="2997797"/>
                  </a:lnTo>
                  <a:lnTo>
                    <a:pt x="106451" y="2997797"/>
                  </a:lnTo>
                  <a:lnTo>
                    <a:pt x="117043" y="3010497"/>
                  </a:lnTo>
                  <a:lnTo>
                    <a:pt x="127635" y="2997797"/>
                  </a:lnTo>
                  <a:lnTo>
                    <a:pt x="136283" y="2997797"/>
                  </a:lnTo>
                  <a:lnTo>
                    <a:pt x="142113" y="2985097"/>
                  </a:lnTo>
                  <a:lnTo>
                    <a:pt x="144259" y="2972397"/>
                  </a:lnTo>
                  <a:lnTo>
                    <a:pt x="144259" y="2667597"/>
                  </a:lnTo>
                  <a:lnTo>
                    <a:pt x="1119924" y="2667597"/>
                  </a:lnTo>
                  <a:lnTo>
                    <a:pt x="1127531" y="2654897"/>
                  </a:lnTo>
                  <a:lnTo>
                    <a:pt x="1131963" y="2642197"/>
                  </a:lnTo>
                  <a:lnTo>
                    <a:pt x="1132230" y="2629497"/>
                  </a:lnTo>
                  <a:lnTo>
                    <a:pt x="1128471" y="2629497"/>
                  </a:lnTo>
                  <a:lnTo>
                    <a:pt x="1121333" y="2616797"/>
                  </a:lnTo>
                  <a:lnTo>
                    <a:pt x="142900" y="2616797"/>
                  </a:lnTo>
                  <a:lnTo>
                    <a:pt x="142900" y="2527897"/>
                  </a:lnTo>
                  <a:lnTo>
                    <a:pt x="149136" y="2489797"/>
                  </a:lnTo>
                  <a:lnTo>
                    <a:pt x="166166" y="2464397"/>
                  </a:lnTo>
                  <a:lnTo>
                    <a:pt x="191439" y="2451697"/>
                  </a:lnTo>
                  <a:lnTo>
                    <a:pt x="335330" y="2451697"/>
                  </a:lnTo>
                  <a:lnTo>
                    <a:pt x="335330" y="2477097"/>
                  </a:lnTo>
                  <a:lnTo>
                    <a:pt x="343395" y="2515197"/>
                  </a:lnTo>
                  <a:lnTo>
                    <a:pt x="361950" y="2527897"/>
                  </a:lnTo>
                  <a:lnTo>
                    <a:pt x="388251" y="2553297"/>
                  </a:lnTo>
                  <a:lnTo>
                    <a:pt x="448030" y="2553297"/>
                  </a:lnTo>
                  <a:lnTo>
                    <a:pt x="471347" y="2527897"/>
                  </a:lnTo>
                  <a:lnTo>
                    <a:pt x="487540" y="2502497"/>
                  </a:lnTo>
                  <a:lnTo>
                    <a:pt x="494563" y="2477097"/>
                  </a:lnTo>
                  <a:lnTo>
                    <a:pt x="494563" y="2451697"/>
                  </a:lnTo>
                  <a:lnTo>
                    <a:pt x="940142" y="2451697"/>
                  </a:lnTo>
                  <a:lnTo>
                    <a:pt x="940142" y="2477097"/>
                  </a:lnTo>
                  <a:lnTo>
                    <a:pt x="948220" y="2515197"/>
                  </a:lnTo>
                  <a:lnTo>
                    <a:pt x="966762" y="2527897"/>
                  </a:lnTo>
                  <a:lnTo>
                    <a:pt x="993063" y="2553297"/>
                  </a:lnTo>
                  <a:lnTo>
                    <a:pt x="1052842" y="2553297"/>
                  </a:lnTo>
                  <a:lnTo>
                    <a:pt x="1076159" y="2527897"/>
                  </a:lnTo>
                  <a:lnTo>
                    <a:pt x="1092352" y="2502497"/>
                  </a:lnTo>
                  <a:lnTo>
                    <a:pt x="1099388" y="2477097"/>
                  </a:lnTo>
                  <a:lnTo>
                    <a:pt x="1099388" y="2451697"/>
                  </a:lnTo>
                  <a:lnTo>
                    <a:pt x="1256055" y="2451697"/>
                  </a:lnTo>
                  <a:lnTo>
                    <a:pt x="1281811" y="2464397"/>
                  </a:lnTo>
                  <a:lnTo>
                    <a:pt x="1299502" y="2489797"/>
                  </a:lnTo>
                  <a:lnTo>
                    <a:pt x="1306499" y="2527897"/>
                  </a:lnTo>
                  <a:lnTo>
                    <a:pt x="1306525" y="3531197"/>
                  </a:lnTo>
                  <a:lnTo>
                    <a:pt x="1302753" y="3556597"/>
                  </a:lnTo>
                  <a:lnTo>
                    <a:pt x="1292491" y="3569297"/>
                  </a:lnTo>
                  <a:lnTo>
                    <a:pt x="1277264" y="3581997"/>
                  </a:lnTo>
                  <a:lnTo>
                    <a:pt x="1239964" y="3581997"/>
                  </a:lnTo>
                  <a:lnTo>
                    <a:pt x="1224737" y="3569297"/>
                  </a:lnTo>
                  <a:lnTo>
                    <a:pt x="1214475" y="3556597"/>
                  </a:lnTo>
                  <a:lnTo>
                    <a:pt x="1210703" y="3531197"/>
                  </a:lnTo>
                  <a:lnTo>
                    <a:pt x="1210703" y="3467697"/>
                  </a:lnTo>
                  <a:lnTo>
                    <a:pt x="1208570" y="3454997"/>
                  </a:lnTo>
                  <a:lnTo>
                    <a:pt x="1202728" y="3442297"/>
                  </a:lnTo>
                  <a:lnTo>
                    <a:pt x="854290" y="3442297"/>
                  </a:lnTo>
                  <a:lnTo>
                    <a:pt x="846670" y="3454997"/>
                  </a:lnTo>
                  <a:lnTo>
                    <a:pt x="842238" y="3454997"/>
                  </a:lnTo>
                  <a:lnTo>
                    <a:pt x="841971" y="3467697"/>
                  </a:lnTo>
                  <a:lnTo>
                    <a:pt x="845731" y="3480397"/>
                  </a:lnTo>
                  <a:lnTo>
                    <a:pt x="852868" y="3493097"/>
                  </a:lnTo>
                  <a:lnTo>
                    <a:pt x="1156817" y="3493097"/>
                  </a:lnTo>
                  <a:lnTo>
                    <a:pt x="1156817" y="3531197"/>
                  </a:lnTo>
                  <a:lnTo>
                    <a:pt x="1157859" y="3543897"/>
                  </a:lnTo>
                  <a:lnTo>
                    <a:pt x="1160500" y="3556597"/>
                  </a:lnTo>
                  <a:lnTo>
                    <a:pt x="1164704" y="3569297"/>
                  </a:lnTo>
                  <a:lnTo>
                    <a:pt x="1170419" y="3581997"/>
                  </a:lnTo>
                  <a:lnTo>
                    <a:pt x="82384" y="3581997"/>
                  </a:lnTo>
                  <a:lnTo>
                    <a:pt x="67602" y="3569297"/>
                  </a:lnTo>
                  <a:lnTo>
                    <a:pt x="57797" y="3556597"/>
                  </a:lnTo>
                  <a:lnTo>
                    <a:pt x="54432" y="3531197"/>
                  </a:lnTo>
                  <a:lnTo>
                    <a:pt x="54432" y="3493097"/>
                  </a:lnTo>
                  <a:lnTo>
                    <a:pt x="667550" y="3493097"/>
                  </a:lnTo>
                  <a:lnTo>
                    <a:pt x="675144" y="3480397"/>
                  </a:lnTo>
                  <a:lnTo>
                    <a:pt x="679577" y="3467697"/>
                  </a:lnTo>
                  <a:lnTo>
                    <a:pt x="679856" y="3467697"/>
                  </a:lnTo>
                  <a:lnTo>
                    <a:pt x="676084" y="3454997"/>
                  </a:lnTo>
                  <a:lnTo>
                    <a:pt x="668947" y="3442297"/>
                  </a:lnTo>
                  <a:lnTo>
                    <a:pt x="381063" y="3442297"/>
                  </a:lnTo>
                  <a:lnTo>
                    <a:pt x="415213" y="3404197"/>
                  </a:lnTo>
                  <a:lnTo>
                    <a:pt x="439318" y="3366097"/>
                  </a:lnTo>
                  <a:lnTo>
                    <a:pt x="453263" y="3315297"/>
                  </a:lnTo>
                  <a:lnTo>
                    <a:pt x="456895" y="3264497"/>
                  </a:lnTo>
                  <a:lnTo>
                    <a:pt x="450062" y="3213697"/>
                  </a:lnTo>
                  <a:lnTo>
                    <a:pt x="432650" y="3175597"/>
                  </a:lnTo>
                  <a:lnTo>
                    <a:pt x="404495" y="3137497"/>
                  </a:lnTo>
                  <a:lnTo>
                    <a:pt x="402297" y="3135236"/>
                  </a:lnTo>
                  <a:lnTo>
                    <a:pt x="402297" y="3277197"/>
                  </a:lnTo>
                  <a:lnTo>
                    <a:pt x="396468" y="3315297"/>
                  </a:lnTo>
                  <a:lnTo>
                    <a:pt x="379996" y="3353397"/>
                  </a:lnTo>
                  <a:lnTo>
                    <a:pt x="354469" y="3391497"/>
                  </a:lnTo>
                  <a:lnTo>
                    <a:pt x="321411" y="3416897"/>
                  </a:lnTo>
                  <a:lnTo>
                    <a:pt x="282397" y="3429597"/>
                  </a:lnTo>
                  <a:lnTo>
                    <a:pt x="238975" y="3442297"/>
                  </a:lnTo>
                  <a:lnTo>
                    <a:pt x="195567" y="3429597"/>
                  </a:lnTo>
                  <a:lnTo>
                    <a:pt x="156552" y="3416897"/>
                  </a:lnTo>
                  <a:lnTo>
                    <a:pt x="123494" y="3391497"/>
                  </a:lnTo>
                  <a:lnTo>
                    <a:pt x="97955" y="3353397"/>
                  </a:lnTo>
                  <a:lnTo>
                    <a:pt x="81495" y="3315297"/>
                  </a:lnTo>
                  <a:lnTo>
                    <a:pt x="75666" y="3277197"/>
                  </a:lnTo>
                  <a:lnTo>
                    <a:pt x="81495" y="3226397"/>
                  </a:lnTo>
                  <a:lnTo>
                    <a:pt x="97955" y="3188297"/>
                  </a:lnTo>
                  <a:lnTo>
                    <a:pt x="123494" y="3162897"/>
                  </a:lnTo>
                  <a:lnTo>
                    <a:pt x="156552" y="3137497"/>
                  </a:lnTo>
                  <a:lnTo>
                    <a:pt x="195567" y="3112097"/>
                  </a:lnTo>
                  <a:lnTo>
                    <a:pt x="282397" y="3112097"/>
                  </a:lnTo>
                  <a:lnTo>
                    <a:pt x="321411" y="3137497"/>
                  </a:lnTo>
                  <a:lnTo>
                    <a:pt x="354469" y="3162897"/>
                  </a:lnTo>
                  <a:lnTo>
                    <a:pt x="396468" y="3226397"/>
                  </a:lnTo>
                  <a:lnTo>
                    <a:pt x="402297" y="3277197"/>
                  </a:lnTo>
                  <a:lnTo>
                    <a:pt x="402297" y="3135236"/>
                  </a:lnTo>
                  <a:lnTo>
                    <a:pt x="379907" y="3112097"/>
                  </a:lnTo>
                  <a:lnTo>
                    <a:pt x="367614" y="3099397"/>
                  </a:lnTo>
                  <a:lnTo>
                    <a:pt x="325335" y="3073997"/>
                  </a:lnTo>
                  <a:lnTo>
                    <a:pt x="279488" y="3061297"/>
                  </a:lnTo>
                  <a:lnTo>
                    <a:pt x="184518" y="3061297"/>
                  </a:lnTo>
                  <a:lnTo>
                    <a:pt x="139077" y="3086697"/>
                  </a:lnTo>
                  <a:lnTo>
                    <a:pt x="97434" y="3112097"/>
                  </a:lnTo>
                  <a:lnTo>
                    <a:pt x="63296" y="3150197"/>
                  </a:lnTo>
                  <a:lnTo>
                    <a:pt x="39179" y="3188297"/>
                  </a:lnTo>
                  <a:lnTo>
                    <a:pt x="25247" y="3239097"/>
                  </a:lnTo>
                  <a:lnTo>
                    <a:pt x="21615" y="3277197"/>
                  </a:lnTo>
                  <a:lnTo>
                    <a:pt x="28435" y="3327997"/>
                  </a:lnTo>
                  <a:lnTo>
                    <a:pt x="45859" y="3378797"/>
                  </a:lnTo>
                  <a:lnTo>
                    <a:pt x="74002" y="3416897"/>
                  </a:lnTo>
                  <a:lnTo>
                    <a:pt x="79527" y="3416897"/>
                  </a:lnTo>
                  <a:lnTo>
                    <a:pt x="85280" y="3429597"/>
                  </a:lnTo>
                  <a:lnTo>
                    <a:pt x="91249" y="3429597"/>
                  </a:lnTo>
                  <a:lnTo>
                    <a:pt x="97434" y="3442297"/>
                  </a:lnTo>
                  <a:lnTo>
                    <a:pt x="7975" y="3442297"/>
                  </a:lnTo>
                  <a:lnTo>
                    <a:pt x="2133" y="3454997"/>
                  </a:lnTo>
                  <a:lnTo>
                    <a:pt x="0" y="3467697"/>
                  </a:lnTo>
                  <a:lnTo>
                    <a:pt x="0" y="3531197"/>
                  </a:lnTo>
                  <a:lnTo>
                    <a:pt x="7899" y="3569297"/>
                  </a:lnTo>
                  <a:lnTo>
                    <a:pt x="29476" y="3607397"/>
                  </a:lnTo>
                  <a:lnTo>
                    <a:pt x="61480" y="3632797"/>
                  </a:lnTo>
                  <a:lnTo>
                    <a:pt x="1297063" y="3632797"/>
                  </a:lnTo>
                  <a:lnTo>
                    <a:pt x="1329118" y="3607397"/>
                  </a:lnTo>
                  <a:lnTo>
                    <a:pt x="1343558" y="3581997"/>
                  </a:lnTo>
                  <a:lnTo>
                    <a:pt x="1350772" y="3569297"/>
                  </a:lnTo>
                  <a:lnTo>
                    <a:pt x="1358785" y="3531197"/>
                  </a:lnTo>
                  <a:lnTo>
                    <a:pt x="1358785" y="2527897"/>
                  </a:lnTo>
                  <a:close/>
                </a:path>
                <a:path w="3127375" h="3632834">
                  <a:moveTo>
                    <a:pt x="3127146" y="676910"/>
                  </a:moveTo>
                  <a:lnTo>
                    <a:pt x="3111055" y="636270"/>
                  </a:lnTo>
                  <a:lnTo>
                    <a:pt x="3082112" y="621550"/>
                  </a:lnTo>
                  <a:lnTo>
                    <a:pt x="3082112" y="670560"/>
                  </a:lnTo>
                  <a:lnTo>
                    <a:pt x="3081375" y="676910"/>
                  </a:lnTo>
                  <a:lnTo>
                    <a:pt x="3059011" y="736600"/>
                  </a:lnTo>
                  <a:lnTo>
                    <a:pt x="3037929" y="775970"/>
                  </a:lnTo>
                  <a:lnTo>
                    <a:pt x="3011703" y="806450"/>
                  </a:lnTo>
                  <a:lnTo>
                    <a:pt x="2977629" y="825500"/>
                  </a:lnTo>
                  <a:lnTo>
                    <a:pt x="2932976" y="830580"/>
                  </a:lnTo>
                  <a:lnTo>
                    <a:pt x="2875064" y="821690"/>
                  </a:lnTo>
                  <a:lnTo>
                    <a:pt x="2867609" y="821690"/>
                  </a:lnTo>
                  <a:lnTo>
                    <a:pt x="2845930" y="847090"/>
                  </a:lnTo>
                  <a:lnTo>
                    <a:pt x="2847632" y="853440"/>
                  </a:lnTo>
                  <a:lnTo>
                    <a:pt x="2851493" y="859790"/>
                  </a:lnTo>
                  <a:lnTo>
                    <a:pt x="2867368" y="880110"/>
                  </a:lnTo>
                  <a:lnTo>
                    <a:pt x="2876372" y="894080"/>
                  </a:lnTo>
                  <a:lnTo>
                    <a:pt x="2880220" y="904240"/>
                  </a:lnTo>
                  <a:lnTo>
                    <a:pt x="2880626" y="911860"/>
                  </a:lnTo>
                  <a:lnTo>
                    <a:pt x="2878277" y="919480"/>
                  </a:lnTo>
                  <a:lnTo>
                    <a:pt x="2872854" y="927100"/>
                  </a:lnTo>
                  <a:lnTo>
                    <a:pt x="2864612" y="934720"/>
                  </a:lnTo>
                  <a:lnTo>
                    <a:pt x="2853791" y="943610"/>
                  </a:lnTo>
                  <a:lnTo>
                    <a:pt x="2841841" y="953770"/>
                  </a:lnTo>
                  <a:lnTo>
                    <a:pt x="2831033" y="963930"/>
                  </a:lnTo>
                  <a:lnTo>
                    <a:pt x="2821457" y="975360"/>
                  </a:lnTo>
                  <a:lnTo>
                    <a:pt x="2813202" y="988060"/>
                  </a:lnTo>
                  <a:lnTo>
                    <a:pt x="2788589" y="967740"/>
                  </a:lnTo>
                  <a:lnTo>
                    <a:pt x="2750934" y="941070"/>
                  </a:lnTo>
                  <a:lnTo>
                    <a:pt x="2682290" y="920750"/>
                  </a:lnTo>
                  <a:lnTo>
                    <a:pt x="2662872" y="923290"/>
                  </a:lnTo>
                  <a:lnTo>
                    <a:pt x="2643924" y="927100"/>
                  </a:lnTo>
                  <a:lnTo>
                    <a:pt x="2625661" y="933450"/>
                  </a:lnTo>
                  <a:lnTo>
                    <a:pt x="2608326" y="942340"/>
                  </a:lnTo>
                  <a:lnTo>
                    <a:pt x="2592387" y="946150"/>
                  </a:lnTo>
                  <a:lnTo>
                    <a:pt x="2572893" y="942340"/>
                  </a:lnTo>
                  <a:lnTo>
                    <a:pt x="2551798" y="934720"/>
                  </a:lnTo>
                  <a:lnTo>
                    <a:pt x="2531084" y="925830"/>
                  </a:lnTo>
                  <a:lnTo>
                    <a:pt x="2524861" y="923290"/>
                  </a:lnTo>
                  <a:lnTo>
                    <a:pt x="2441397" y="887730"/>
                  </a:lnTo>
                  <a:lnTo>
                    <a:pt x="2400490" y="871220"/>
                  </a:lnTo>
                  <a:lnTo>
                    <a:pt x="2360168" y="853440"/>
                  </a:lnTo>
                  <a:lnTo>
                    <a:pt x="2320442" y="834390"/>
                  </a:lnTo>
                  <a:lnTo>
                    <a:pt x="2281351" y="814070"/>
                  </a:lnTo>
                  <a:lnTo>
                    <a:pt x="2272055" y="808990"/>
                  </a:lnTo>
                  <a:lnTo>
                    <a:pt x="2199119" y="770890"/>
                  </a:lnTo>
                  <a:lnTo>
                    <a:pt x="2169388" y="746760"/>
                  </a:lnTo>
                  <a:lnTo>
                    <a:pt x="2156764" y="712470"/>
                  </a:lnTo>
                  <a:lnTo>
                    <a:pt x="2164181" y="665480"/>
                  </a:lnTo>
                  <a:lnTo>
                    <a:pt x="2164753" y="648970"/>
                  </a:lnTo>
                  <a:lnTo>
                    <a:pt x="2161286" y="632460"/>
                  </a:lnTo>
                  <a:lnTo>
                    <a:pt x="2154034" y="617220"/>
                  </a:lnTo>
                  <a:lnTo>
                    <a:pt x="2143239" y="604520"/>
                  </a:lnTo>
                  <a:lnTo>
                    <a:pt x="2118004" y="575310"/>
                  </a:lnTo>
                  <a:lnTo>
                    <a:pt x="2093531" y="546100"/>
                  </a:lnTo>
                  <a:lnTo>
                    <a:pt x="2069363" y="515620"/>
                  </a:lnTo>
                  <a:lnTo>
                    <a:pt x="2013331" y="445770"/>
                  </a:lnTo>
                  <a:lnTo>
                    <a:pt x="1980907" y="407670"/>
                  </a:lnTo>
                  <a:lnTo>
                    <a:pt x="1947176" y="369570"/>
                  </a:lnTo>
                  <a:lnTo>
                    <a:pt x="1911565" y="332740"/>
                  </a:lnTo>
                  <a:lnTo>
                    <a:pt x="1894624" y="317500"/>
                  </a:lnTo>
                  <a:lnTo>
                    <a:pt x="1873465" y="298450"/>
                  </a:lnTo>
                  <a:lnTo>
                    <a:pt x="1832292" y="266700"/>
                  </a:lnTo>
                  <a:lnTo>
                    <a:pt x="1787474" y="237490"/>
                  </a:lnTo>
                  <a:lnTo>
                    <a:pt x="1774266" y="234950"/>
                  </a:lnTo>
                  <a:lnTo>
                    <a:pt x="1767662" y="236220"/>
                  </a:lnTo>
                  <a:lnTo>
                    <a:pt x="1761617" y="240030"/>
                  </a:lnTo>
                  <a:lnTo>
                    <a:pt x="1754352" y="240030"/>
                  </a:lnTo>
                  <a:lnTo>
                    <a:pt x="1747812" y="245110"/>
                  </a:lnTo>
                  <a:lnTo>
                    <a:pt x="1743951" y="251460"/>
                  </a:lnTo>
                  <a:lnTo>
                    <a:pt x="1741385" y="256540"/>
                  </a:lnTo>
                  <a:lnTo>
                    <a:pt x="1740535" y="262890"/>
                  </a:lnTo>
                  <a:lnTo>
                    <a:pt x="1741385" y="269240"/>
                  </a:lnTo>
                  <a:lnTo>
                    <a:pt x="1743951" y="275590"/>
                  </a:lnTo>
                  <a:lnTo>
                    <a:pt x="1815579" y="396240"/>
                  </a:lnTo>
                  <a:lnTo>
                    <a:pt x="1886966" y="518160"/>
                  </a:lnTo>
                  <a:lnTo>
                    <a:pt x="1850885" y="495300"/>
                  </a:lnTo>
                  <a:lnTo>
                    <a:pt x="1820316" y="458470"/>
                  </a:lnTo>
                  <a:lnTo>
                    <a:pt x="1815947" y="429260"/>
                  </a:lnTo>
                  <a:lnTo>
                    <a:pt x="1812429" y="412750"/>
                  </a:lnTo>
                  <a:lnTo>
                    <a:pt x="1805152" y="397510"/>
                  </a:lnTo>
                  <a:lnTo>
                    <a:pt x="1794510" y="384810"/>
                  </a:lnTo>
                  <a:lnTo>
                    <a:pt x="1780933" y="374650"/>
                  </a:lnTo>
                  <a:lnTo>
                    <a:pt x="1743392" y="349250"/>
                  </a:lnTo>
                  <a:lnTo>
                    <a:pt x="1713433" y="318770"/>
                  </a:lnTo>
                  <a:lnTo>
                    <a:pt x="1688998" y="281940"/>
                  </a:lnTo>
                  <a:lnTo>
                    <a:pt x="1668005" y="243840"/>
                  </a:lnTo>
                  <a:lnTo>
                    <a:pt x="1648371" y="201930"/>
                  </a:lnTo>
                  <a:lnTo>
                    <a:pt x="1634401" y="171450"/>
                  </a:lnTo>
                  <a:lnTo>
                    <a:pt x="1618805" y="140970"/>
                  </a:lnTo>
                  <a:lnTo>
                    <a:pt x="1601635" y="111760"/>
                  </a:lnTo>
                  <a:lnTo>
                    <a:pt x="1582915" y="83820"/>
                  </a:lnTo>
                  <a:lnTo>
                    <a:pt x="1574215" y="71120"/>
                  </a:lnTo>
                  <a:lnTo>
                    <a:pt x="1569745" y="63500"/>
                  </a:lnTo>
                  <a:lnTo>
                    <a:pt x="1568094" y="58420"/>
                  </a:lnTo>
                  <a:lnTo>
                    <a:pt x="1567865" y="53340"/>
                  </a:lnTo>
                  <a:lnTo>
                    <a:pt x="1569605" y="52070"/>
                  </a:lnTo>
                  <a:lnTo>
                    <a:pt x="1575879" y="49530"/>
                  </a:lnTo>
                  <a:lnTo>
                    <a:pt x="1588300" y="46990"/>
                  </a:lnTo>
                  <a:lnTo>
                    <a:pt x="1608442" y="46990"/>
                  </a:lnTo>
                  <a:lnTo>
                    <a:pt x="1668284" y="57150"/>
                  </a:lnTo>
                  <a:lnTo>
                    <a:pt x="1724964" y="78740"/>
                  </a:lnTo>
                  <a:lnTo>
                    <a:pt x="1766062" y="96520"/>
                  </a:lnTo>
                  <a:lnTo>
                    <a:pt x="1808416" y="109220"/>
                  </a:lnTo>
                  <a:lnTo>
                    <a:pt x="1859724" y="121920"/>
                  </a:lnTo>
                  <a:lnTo>
                    <a:pt x="1911070" y="128270"/>
                  </a:lnTo>
                  <a:lnTo>
                    <a:pt x="1963940" y="124460"/>
                  </a:lnTo>
                  <a:lnTo>
                    <a:pt x="2019846" y="106680"/>
                  </a:lnTo>
                  <a:lnTo>
                    <a:pt x="2055685" y="97790"/>
                  </a:lnTo>
                  <a:lnTo>
                    <a:pt x="2125383" y="130810"/>
                  </a:lnTo>
                  <a:lnTo>
                    <a:pt x="2162873" y="175260"/>
                  </a:lnTo>
                  <a:lnTo>
                    <a:pt x="2183003" y="207010"/>
                  </a:lnTo>
                  <a:lnTo>
                    <a:pt x="2196325" y="222250"/>
                  </a:lnTo>
                  <a:lnTo>
                    <a:pt x="2212251" y="233680"/>
                  </a:lnTo>
                  <a:lnTo>
                    <a:pt x="2230297" y="241300"/>
                  </a:lnTo>
                  <a:lnTo>
                    <a:pt x="2249144" y="241300"/>
                  </a:lnTo>
                  <a:lnTo>
                    <a:pt x="2267356" y="237490"/>
                  </a:lnTo>
                  <a:lnTo>
                    <a:pt x="2284387" y="229870"/>
                  </a:lnTo>
                  <a:lnTo>
                    <a:pt x="2299690" y="218440"/>
                  </a:lnTo>
                  <a:lnTo>
                    <a:pt x="2309685" y="212090"/>
                  </a:lnTo>
                  <a:lnTo>
                    <a:pt x="2347963" y="220980"/>
                  </a:lnTo>
                  <a:lnTo>
                    <a:pt x="2376919" y="251460"/>
                  </a:lnTo>
                  <a:lnTo>
                    <a:pt x="2400706" y="289560"/>
                  </a:lnTo>
                  <a:lnTo>
                    <a:pt x="2429218" y="341630"/>
                  </a:lnTo>
                  <a:lnTo>
                    <a:pt x="2456421" y="378460"/>
                  </a:lnTo>
                  <a:lnTo>
                    <a:pt x="2493619" y="408940"/>
                  </a:lnTo>
                  <a:lnTo>
                    <a:pt x="2545156" y="427990"/>
                  </a:lnTo>
                  <a:lnTo>
                    <a:pt x="2543467" y="435610"/>
                  </a:lnTo>
                  <a:lnTo>
                    <a:pt x="2541384" y="443230"/>
                  </a:lnTo>
                  <a:lnTo>
                    <a:pt x="2538882" y="450850"/>
                  </a:lnTo>
                  <a:lnTo>
                    <a:pt x="2535986" y="457200"/>
                  </a:lnTo>
                  <a:lnTo>
                    <a:pt x="2533700" y="463550"/>
                  </a:lnTo>
                  <a:lnTo>
                    <a:pt x="2519184" y="514350"/>
                  </a:lnTo>
                  <a:lnTo>
                    <a:pt x="2515666" y="562610"/>
                  </a:lnTo>
                  <a:lnTo>
                    <a:pt x="2521331" y="609600"/>
                  </a:lnTo>
                  <a:lnTo>
                    <a:pt x="2534335" y="652780"/>
                  </a:lnTo>
                  <a:lnTo>
                    <a:pt x="2552852" y="693420"/>
                  </a:lnTo>
                  <a:lnTo>
                    <a:pt x="2575077" y="731520"/>
                  </a:lnTo>
                  <a:lnTo>
                    <a:pt x="2599156" y="768350"/>
                  </a:lnTo>
                  <a:lnTo>
                    <a:pt x="2631071" y="803910"/>
                  </a:lnTo>
                  <a:lnTo>
                    <a:pt x="2670581" y="826770"/>
                  </a:lnTo>
                  <a:lnTo>
                    <a:pt x="2718079" y="835660"/>
                  </a:lnTo>
                  <a:lnTo>
                    <a:pt x="2773934" y="833120"/>
                  </a:lnTo>
                  <a:lnTo>
                    <a:pt x="2787345" y="830580"/>
                  </a:lnTo>
                  <a:lnTo>
                    <a:pt x="2831223" y="822960"/>
                  </a:lnTo>
                  <a:lnTo>
                    <a:pt x="2873222" y="806450"/>
                  </a:lnTo>
                  <a:lnTo>
                    <a:pt x="2889402" y="792480"/>
                  </a:lnTo>
                  <a:lnTo>
                    <a:pt x="2908528" y="775970"/>
                  </a:lnTo>
                  <a:lnTo>
                    <a:pt x="2932341" y="723900"/>
                  </a:lnTo>
                  <a:lnTo>
                    <a:pt x="2970250" y="684530"/>
                  </a:lnTo>
                  <a:lnTo>
                    <a:pt x="3007563" y="668020"/>
                  </a:lnTo>
                  <a:lnTo>
                    <a:pt x="3051657" y="661670"/>
                  </a:lnTo>
                  <a:lnTo>
                    <a:pt x="3074060" y="664210"/>
                  </a:lnTo>
                  <a:lnTo>
                    <a:pt x="3079724" y="666750"/>
                  </a:lnTo>
                  <a:lnTo>
                    <a:pt x="3082112" y="670560"/>
                  </a:lnTo>
                  <a:lnTo>
                    <a:pt x="3082112" y="621550"/>
                  </a:lnTo>
                  <a:lnTo>
                    <a:pt x="3060217" y="617220"/>
                  </a:lnTo>
                  <a:lnTo>
                    <a:pt x="3027769" y="617220"/>
                  </a:lnTo>
                  <a:lnTo>
                    <a:pt x="2965716" y="637540"/>
                  </a:lnTo>
                  <a:lnTo>
                    <a:pt x="2917914" y="668020"/>
                  </a:lnTo>
                  <a:lnTo>
                    <a:pt x="2886849" y="715010"/>
                  </a:lnTo>
                  <a:lnTo>
                    <a:pt x="2872689" y="748030"/>
                  </a:lnTo>
                  <a:lnTo>
                    <a:pt x="2850680" y="768350"/>
                  </a:lnTo>
                  <a:lnTo>
                    <a:pt x="2819831" y="779780"/>
                  </a:lnTo>
                  <a:lnTo>
                    <a:pt x="2765425" y="789940"/>
                  </a:lnTo>
                  <a:lnTo>
                    <a:pt x="2722588" y="792480"/>
                  </a:lnTo>
                  <a:lnTo>
                    <a:pt x="2687853" y="787400"/>
                  </a:lnTo>
                  <a:lnTo>
                    <a:pt x="2636799" y="745490"/>
                  </a:lnTo>
                  <a:lnTo>
                    <a:pt x="2607678" y="699770"/>
                  </a:lnTo>
                  <a:lnTo>
                    <a:pt x="2584843" y="656590"/>
                  </a:lnTo>
                  <a:lnTo>
                    <a:pt x="2569337" y="613410"/>
                  </a:lnTo>
                  <a:lnTo>
                    <a:pt x="2562199" y="570230"/>
                  </a:lnTo>
                  <a:lnTo>
                    <a:pt x="2564485" y="527050"/>
                  </a:lnTo>
                  <a:lnTo>
                    <a:pt x="2577223" y="482600"/>
                  </a:lnTo>
                  <a:lnTo>
                    <a:pt x="2579192" y="477520"/>
                  </a:lnTo>
                  <a:lnTo>
                    <a:pt x="2586786" y="461010"/>
                  </a:lnTo>
                  <a:lnTo>
                    <a:pt x="2590558" y="441960"/>
                  </a:lnTo>
                  <a:lnTo>
                    <a:pt x="2580373" y="397510"/>
                  </a:lnTo>
                  <a:lnTo>
                    <a:pt x="2553665" y="383540"/>
                  </a:lnTo>
                  <a:lnTo>
                    <a:pt x="2516162" y="370840"/>
                  </a:lnTo>
                  <a:lnTo>
                    <a:pt x="2488527" y="346710"/>
                  </a:lnTo>
                  <a:lnTo>
                    <a:pt x="2467038" y="317500"/>
                  </a:lnTo>
                  <a:lnTo>
                    <a:pt x="2447950" y="283210"/>
                  </a:lnTo>
                  <a:lnTo>
                    <a:pt x="2440178" y="267970"/>
                  </a:lnTo>
                  <a:lnTo>
                    <a:pt x="2431859" y="254000"/>
                  </a:lnTo>
                  <a:lnTo>
                    <a:pt x="2422982" y="240030"/>
                  </a:lnTo>
                  <a:lnTo>
                    <a:pt x="2413584" y="226060"/>
                  </a:lnTo>
                  <a:lnTo>
                    <a:pt x="2398382" y="210820"/>
                  </a:lnTo>
                  <a:lnTo>
                    <a:pt x="2385720" y="198120"/>
                  </a:lnTo>
                  <a:lnTo>
                    <a:pt x="2369261" y="181610"/>
                  </a:lnTo>
                  <a:lnTo>
                    <a:pt x="2329751" y="166370"/>
                  </a:lnTo>
                  <a:lnTo>
                    <a:pt x="2296820" y="168910"/>
                  </a:lnTo>
                  <a:lnTo>
                    <a:pt x="2272195" y="181610"/>
                  </a:lnTo>
                  <a:lnTo>
                    <a:pt x="2260358" y="190500"/>
                  </a:lnTo>
                  <a:lnTo>
                    <a:pt x="2251900" y="195580"/>
                  </a:lnTo>
                  <a:lnTo>
                    <a:pt x="2245410" y="198120"/>
                  </a:lnTo>
                  <a:lnTo>
                    <a:pt x="2239467" y="196850"/>
                  </a:lnTo>
                  <a:lnTo>
                    <a:pt x="2233041" y="193040"/>
                  </a:lnTo>
                  <a:lnTo>
                    <a:pt x="2226132" y="185420"/>
                  </a:lnTo>
                  <a:lnTo>
                    <a:pt x="2218842" y="175260"/>
                  </a:lnTo>
                  <a:lnTo>
                    <a:pt x="2211311" y="163830"/>
                  </a:lnTo>
                  <a:lnTo>
                    <a:pt x="2184400" y="125730"/>
                  </a:lnTo>
                  <a:lnTo>
                    <a:pt x="2160867" y="99060"/>
                  </a:lnTo>
                  <a:lnTo>
                    <a:pt x="2159330" y="97790"/>
                  </a:lnTo>
                  <a:lnTo>
                    <a:pt x="2140978" y="82550"/>
                  </a:lnTo>
                  <a:lnTo>
                    <a:pt x="2130272" y="73660"/>
                  </a:lnTo>
                  <a:lnTo>
                    <a:pt x="2092998" y="55880"/>
                  </a:lnTo>
                  <a:lnTo>
                    <a:pt x="2049411" y="50800"/>
                  </a:lnTo>
                  <a:lnTo>
                    <a:pt x="1999881" y="64770"/>
                  </a:lnTo>
                  <a:lnTo>
                    <a:pt x="1954479" y="80010"/>
                  </a:lnTo>
                  <a:lnTo>
                    <a:pt x="1910295" y="82550"/>
                  </a:lnTo>
                  <a:lnTo>
                    <a:pt x="1865490" y="76200"/>
                  </a:lnTo>
                  <a:lnTo>
                    <a:pt x="1818246" y="64770"/>
                  </a:lnTo>
                  <a:lnTo>
                    <a:pt x="1767789" y="46990"/>
                  </a:lnTo>
                  <a:lnTo>
                    <a:pt x="1711223" y="21590"/>
                  </a:lnTo>
                  <a:lnTo>
                    <a:pt x="1678000" y="11430"/>
                  </a:lnTo>
                  <a:lnTo>
                    <a:pt x="1643875" y="3810"/>
                  </a:lnTo>
                  <a:lnTo>
                    <a:pt x="1609102" y="0"/>
                  </a:lnTo>
                  <a:lnTo>
                    <a:pt x="1579003" y="1270"/>
                  </a:lnTo>
                  <a:lnTo>
                    <a:pt x="1555343" y="7620"/>
                  </a:lnTo>
                  <a:lnTo>
                    <a:pt x="1537944" y="17780"/>
                  </a:lnTo>
                  <a:lnTo>
                    <a:pt x="1526628" y="31750"/>
                  </a:lnTo>
                  <a:lnTo>
                    <a:pt x="1521498" y="49530"/>
                  </a:lnTo>
                  <a:lnTo>
                    <a:pt x="1522907" y="68580"/>
                  </a:lnTo>
                  <a:lnTo>
                    <a:pt x="1530997" y="88900"/>
                  </a:lnTo>
                  <a:lnTo>
                    <a:pt x="1563052" y="138430"/>
                  </a:lnTo>
                  <a:lnTo>
                    <a:pt x="1578762" y="165100"/>
                  </a:lnTo>
                  <a:lnTo>
                    <a:pt x="1593037" y="193040"/>
                  </a:lnTo>
                  <a:lnTo>
                    <a:pt x="1605826" y="220980"/>
                  </a:lnTo>
                  <a:lnTo>
                    <a:pt x="1626755" y="265430"/>
                  </a:lnTo>
                  <a:lnTo>
                    <a:pt x="1650225" y="308610"/>
                  </a:lnTo>
                  <a:lnTo>
                    <a:pt x="1678546" y="349250"/>
                  </a:lnTo>
                  <a:lnTo>
                    <a:pt x="1714042" y="386080"/>
                  </a:lnTo>
                  <a:lnTo>
                    <a:pt x="1759000" y="415290"/>
                  </a:lnTo>
                  <a:lnTo>
                    <a:pt x="1764004" y="419100"/>
                  </a:lnTo>
                  <a:lnTo>
                    <a:pt x="1767776" y="424180"/>
                  </a:lnTo>
                  <a:lnTo>
                    <a:pt x="1769795" y="430530"/>
                  </a:lnTo>
                  <a:lnTo>
                    <a:pt x="1777695" y="476250"/>
                  </a:lnTo>
                  <a:lnTo>
                    <a:pt x="1797380" y="509270"/>
                  </a:lnTo>
                  <a:lnTo>
                    <a:pt x="1823554" y="532130"/>
                  </a:lnTo>
                  <a:lnTo>
                    <a:pt x="1850974" y="549910"/>
                  </a:lnTo>
                  <a:lnTo>
                    <a:pt x="1864982" y="557530"/>
                  </a:lnTo>
                  <a:lnTo>
                    <a:pt x="1877885" y="566420"/>
                  </a:lnTo>
                  <a:lnTo>
                    <a:pt x="1889506" y="577850"/>
                  </a:lnTo>
                  <a:lnTo>
                    <a:pt x="1899729" y="590550"/>
                  </a:lnTo>
                  <a:lnTo>
                    <a:pt x="1903336" y="596900"/>
                  </a:lnTo>
                  <a:lnTo>
                    <a:pt x="1909457" y="600710"/>
                  </a:lnTo>
                  <a:lnTo>
                    <a:pt x="1923262" y="603250"/>
                  </a:lnTo>
                  <a:lnTo>
                    <a:pt x="1930171" y="600710"/>
                  </a:lnTo>
                  <a:lnTo>
                    <a:pt x="1935416" y="595630"/>
                  </a:lnTo>
                  <a:lnTo>
                    <a:pt x="1955698" y="577850"/>
                  </a:lnTo>
                  <a:lnTo>
                    <a:pt x="1960664" y="571500"/>
                  </a:lnTo>
                  <a:lnTo>
                    <a:pt x="1963153" y="563880"/>
                  </a:lnTo>
                  <a:lnTo>
                    <a:pt x="1963051" y="556260"/>
                  </a:lnTo>
                  <a:lnTo>
                    <a:pt x="1960283" y="548640"/>
                  </a:lnTo>
                  <a:lnTo>
                    <a:pt x="1942249" y="518160"/>
                  </a:lnTo>
                  <a:lnTo>
                    <a:pt x="1823478" y="317500"/>
                  </a:lnTo>
                  <a:lnTo>
                    <a:pt x="1864042" y="354330"/>
                  </a:lnTo>
                  <a:lnTo>
                    <a:pt x="1902764" y="391160"/>
                  </a:lnTo>
                  <a:lnTo>
                    <a:pt x="1939556" y="430530"/>
                  </a:lnTo>
                  <a:lnTo>
                    <a:pt x="1974354" y="472440"/>
                  </a:lnTo>
                  <a:lnTo>
                    <a:pt x="2007082" y="515620"/>
                  </a:lnTo>
                  <a:lnTo>
                    <a:pt x="2031403" y="546100"/>
                  </a:lnTo>
                  <a:lnTo>
                    <a:pt x="2056345" y="576580"/>
                  </a:lnTo>
                  <a:lnTo>
                    <a:pt x="2082012" y="607060"/>
                  </a:lnTo>
                  <a:lnTo>
                    <a:pt x="2108543" y="637540"/>
                  </a:lnTo>
                  <a:lnTo>
                    <a:pt x="2113127" y="641350"/>
                  </a:lnTo>
                  <a:lnTo>
                    <a:pt x="2116505" y="647700"/>
                  </a:lnTo>
                  <a:lnTo>
                    <a:pt x="2118360" y="654050"/>
                  </a:lnTo>
                  <a:lnTo>
                    <a:pt x="2109114" y="716280"/>
                  </a:lnTo>
                  <a:lnTo>
                    <a:pt x="2121611" y="760730"/>
                  </a:lnTo>
                  <a:lnTo>
                    <a:pt x="2149119" y="795020"/>
                  </a:lnTo>
                  <a:lnTo>
                    <a:pt x="2184870" y="819150"/>
                  </a:lnTo>
                  <a:lnTo>
                    <a:pt x="2240521" y="845820"/>
                  </a:lnTo>
                  <a:lnTo>
                    <a:pt x="2249182" y="850900"/>
                  </a:lnTo>
                  <a:lnTo>
                    <a:pt x="2257463" y="854710"/>
                  </a:lnTo>
                  <a:lnTo>
                    <a:pt x="2297988" y="876300"/>
                  </a:lnTo>
                  <a:lnTo>
                    <a:pt x="2339238" y="896620"/>
                  </a:lnTo>
                  <a:lnTo>
                    <a:pt x="2381161" y="914400"/>
                  </a:lnTo>
                  <a:lnTo>
                    <a:pt x="2423731" y="930910"/>
                  </a:lnTo>
                  <a:lnTo>
                    <a:pt x="2444534" y="939800"/>
                  </a:lnTo>
                  <a:lnTo>
                    <a:pt x="2465209" y="947420"/>
                  </a:lnTo>
                  <a:lnTo>
                    <a:pt x="2512098" y="967740"/>
                  </a:lnTo>
                  <a:lnTo>
                    <a:pt x="2540279" y="979170"/>
                  </a:lnTo>
                  <a:lnTo>
                    <a:pt x="2570353" y="989330"/>
                  </a:lnTo>
                  <a:lnTo>
                    <a:pt x="2600922" y="991870"/>
                  </a:lnTo>
                  <a:lnTo>
                    <a:pt x="2630576" y="982980"/>
                  </a:lnTo>
                  <a:lnTo>
                    <a:pt x="2675928" y="967740"/>
                  </a:lnTo>
                  <a:lnTo>
                    <a:pt x="2716288" y="975360"/>
                  </a:lnTo>
                  <a:lnTo>
                    <a:pt x="2757563" y="1002030"/>
                  </a:lnTo>
                  <a:lnTo>
                    <a:pt x="2805671" y="1046480"/>
                  </a:lnTo>
                  <a:lnTo>
                    <a:pt x="2816479" y="1056640"/>
                  </a:lnTo>
                  <a:lnTo>
                    <a:pt x="2820860" y="1060450"/>
                  </a:lnTo>
                  <a:lnTo>
                    <a:pt x="2826588" y="1062990"/>
                  </a:lnTo>
                  <a:lnTo>
                    <a:pt x="2840101" y="1062990"/>
                  </a:lnTo>
                  <a:lnTo>
                    <a:pt x="2843644" y="1061720"/>
                  </a:lnTo>
                  <a:lnTo>
                    <a:pt x="2849511" y="1056640"/>
                  </a:lnTo>
                  <a:lnTo>
                    <a:pt x="2853258" y="1050290"/>
                  </a:lnTo>
                  <a:lnTo>
                    <a:pt x="2854642" y="1042670"/>
                  </a:lnTo>
                  <a:lnTo>
                    <a:pt x="2853461" y="1035050"/>
                  </a:lnTo>
                  <a:lnTo>
                    <a:pt x="2851035" y="1019810"/>
                  </a:lnTo>
                  <a:lnTo>
                    <a:pt x="2854693" y="1008380"/>
                  </a:lnTo>
                  <a:lnTo>
                    <a:pt x="2864599" y="995680"/>
                  </a:lnTo>
                  <a:lnTo>
                    <a:pt x="2873514" y="988060"/>
                  </a:lnTo>
                  <a:lnTo>
                    <a:pt x="2880957" y="981710"/>
                  </a:lnTo>
                  <a:lnTo>
                    <a:pt x="2896743" y="970280"/>
                  </a:lnTo>
                  <a:lnTo>
                    <a:pt x="2909570" y="955040"/>
                  </a:lnTo>
                  <a:lnTo>
                    <a:pt x="2919044" y="937260"/>
                  </a:lnTo>
                  <a:lnTo>
                    <a:pt x="2924810" y="918210"/>
                  </a:lnTo>
                  <a:lnTo>
                    <a:pt x="2924822" y="908050"/>
                  </a:lnTo>
                  <a:lnTo>
                    <a:pt x="2923565" y="897890"/>
                  </a:lnTo>
                  <a:lnTo>
                    <a:pt x="2921038" y="889000"/>
                  </a:lnTo>
                  <a:lnTo>
                    <a:pt x="2917279" y="878840"/>
                  </a:lnTo>
                  <a:lnTo>
                    <a:pt x="2970085" y="877570"/>
                  </a:lnTo>
                  <a:lnTo>
                    <a:pt x="3012287" y="863600"/>
                  </a:lnTo>
                  <a:lnTo>
                    <a:pt x="3045460" y="840740"/>
                  </a:lnTo>
                  <a:lnTo>
                    <a:pt x="3071203" y="810260"/>
                  </a:lnTo>
                  <a:lnTo>
                    <a:pt x="3091065" y="775970"/>
                  </a:lnTo>
                  <a:lnTo>
                    <a:pt x="3106661" y="740410"/>
                  </a:lnTo>
                  <a:lnTo>
                    <a:pt x="3119551" y="704850"/>
                  </a:lnTo>
                  <a:lnTo>
                    <a:pt x="3120694" y="703580"/>
                  </a:lnTo>
                  <a:lnTo>
                    <a:pt x="3121736" y="701040"/>
                  </a:lnTo>
                  <a:lnTo>
                    <a:pt x="3122625" y="698500"/>
                  </a:lnTo>
                  <a:lnTo>
                    <a:pt x="3127146" y="67691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6176" y="6117195"/>
              <a:ext cx="201967" cy="2022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3872" y="6117195"/>
              <a:ext cx="201967" cy="20224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1568" y="6117195"/>
              <a:ext cx="201967" cy="2022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8214" y="5840808"/>
              <a:ext cx="201956" cy="2022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3872" y="5840808"/>
              <a:ext cx="201967" cy="2022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1568" y="5840808"/>
              <a:ext cx="201967" cy="2022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6176" y="5840808"/>
              <a:ext cx="201967" cy="2022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76194" y="6236540"/>
              <a:ext cx="202545" cy="1577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519167" y="2984493"/>
              <a:ext cx="2973070" cy="6134100"/>
            </a:xfrm>
            <a:custGeom>
              <a:avLst/>
              <a:gdLst/>
              <a:ahLst/>
              <a:cxnLst/>
              <a:rect l="l" t="t" r="r" b="b"/>
              <a:pathLst>
                <a:path w="2973069" h="6134100">
                  <a:moveTo>
                    <a:pt x="398907" y="309041"/>
                  </a:moveTo>
                  <a:lnTo>
                    <a:pt x="393725" y="269341"/>
                  </a:lnTo>
                  <a:lnTo>
                    <a:pt x="378841" y="232689"/>
                  </a:lnTo>
                  <a:lnTo>
                    <a:pt x="355168" y="200685"/>
                  </a:lnTo>
                  <a:lnTo>
                    <a:pt x="354990" y="200545"/>
                  </a:lnTo>
                  <a:lnTo>
                    <a:pt x="354990" y="309041"/>
                  </a:lnTo>
                  <a:lnTo>
                    <a:pt x="354990" y="316928"/>
                  </a:lnTo>
                  <a:lnTo>
                    <a:pt x="354469" y="317017"/>
                  </a:lnTo>
                  <a:lnTo>
                    <a:pt x="354469" y="362458"/>
                  </a:lnTo>
                  <a:lnTo>
                    <a:pt x="342963" y="405295"/>
                  </a:lnTo>
                  <a:lnTo>
                    <a:pt x="316953" y="439864"/>
                  </a:lnTo>
                  <a:lnTo>
                    <a:pt x="287540" y="458254"/>
                  </a:lnTo>
                  <a:lnTo>
                    <a:pt x="287540" y="550951"/>
                  </a:lnTo>
                  <a:lnTo>
                    <a:pt x="235267" y="600544"/>
                  </a:lnTo>
                  <a:lnTo>
                    <a:pt x="222123" y="588086"/>
                  </a:lnTo>
                  <a:lnTo>
                    <a:pt x="182981" y="550951"/>
                  </a:lnTo>
                  <a:lnTo>
                    <a:pt x="184759" y="545503"/>
                  </a:lnTo>
                  <a:lnTo>
                    <a:pt x="185839" y="539826"/>
                  </a:lnTo>
                  <a:lnTo>
                    <a:pt x="186118" y="534162"/>
                  </a:lnTo>
                  <a:lnTo>
                    <a:pt x="186118" y="508723"/>
                  </a:lnTo>
                  <a:lnTo>
                    <a:pt x="198221" y="511530"/>
                  </a:lnTo>
                  <a:lnTo>
                    <a:pt x="210464" y="513448"/>
                  </a:lnTo>
                  <a:lnTo>
                    <a:pt x="222834" y="514464"/>
                  </a:lnTo>
                  <a:lnTo>
                    <a:pt x="235267" y="514578"/>
                  </a:lnTo>
                  <a:lnTo>
                    <a:pt x="247497" y="514400"/>
                  </a:lnTo>
                  <a:lnTo>
                    <a:pt x="259676" y="513359"/>
                  </a:lnTo>
                  <a:lnTo>
                    <a:pt x="271729" y="511467"/>
                  </a:lnTo>
                  <a:lnTo>
                    <a:pt x="283629" y="508723"/>
                  </a:lnTo>
                  <a:lnTo>
                    <a:pt x="283730" y="540372"/>
                  </a:lnTo>
                  <a:lnTo>
                    <a:pt x="284467" y="545477"/>
                  </a:lnTo>
                  <a:lnTo>
                    <a:pt x="285978" y="550951"/>
                  </a:lnTo>
                  <a:lnTo>
                    <a:pt x="287540" y="550951"/>
                  </a:lnTo>
                  <a:lnTo>
                    <a:pt x="287540" y="458254"/>
                  </a:lnTo>
                  <a:lnTo>
                    <a:pt x="279895" y="463029"/>
                  </a:lnTo>
                  <a:lnTo>
                    <a:pt x="235267" y="471589"/>
                  </a:lnTo>
                  <a:lnTo>
                    <a:pt x="188798" y="462622"/>
                  </a:lnTo>
                  <a:lnTo>
                    <a:pt x="150710" y="437934"/>
                  </a:lnTo>
                  <a:lnTo>
                    <a:pt x="124841" y="401205"/>
                  </a:lnTo>
                  <a:lnTo>
                    <a:pt x="115023" y="356108"/>
                  </a:lnTo>
                  <a:lnTo>
                    <a:pt x="115023" y="351523"/>
                  </a:lnTo>
                  <a:lnTo>
                    <a:pt x="134239" y="345986"/>
                  </a:lnTo>
                  <a:lnTo>
                    <a:pt x="152615" y="338366"/>
                  </a:lnTo>
                  <a:lnTo>
                    <a:pt x="169976" y="328739"/>
                  </a:lnTo>
                  <a:lnTo>
                    <a:pt x="186118" y="317182"/>
                  </a:lnTo>
                  <a:lnTo>
                    <a:pt x="195668" y="325361"/>
                  </a:lnTo>
                  <a:lnTo>
                    <a:pt x="257403" y="358813"/>
                  </a:lnTo>
                  <a:lnTo>
                    <a:pt x="321881" y="367055"/>
                  </a:lnTo>
                  <a:lnTo>
                    <a:pt x="354469" y="362458"/>
                  </a:lnTo>
                  <a:lnTo>
                    <a:pt x="354469" y="317017"/>
                  </a:lnTo>
                  <a:lnTo>
                    <a:pt x="313817" y="323088"/>
                  </a:lnTo>
                  <a:lnTo>
                    <a:pt x="273469" y="317334"/>
                  </a:lnTo>
                  <a:lnTo>
                    <a:pt x="273151" y="317182"/>
                  </a:lnTo>
                  <a:lnTo>
                    <a:pt x="247027" y="305231"/>
                  </a:lnTo>
                  <a:lnTo>
                    <a:pt x="236562" y="300443"/>
                  </a:lnTo>
                  <a:lnTo>
                    <a:pt x="205727" y="273177"/>
                  </a:lnTo>
                  <a:lnTo>
                    <a:pt x="201993" y="268173"/>
                  </a:lnTo>
                  <a:lnTo>
                    <a:pt x="196138" y="264985"/>
                  </a:lnTo>
                  <a:lnTo>
                    <a:pt x="189776" y="264528"/>
                  </a:lnTo>
                  <a:lnTo>
                    <a:pt x="183324" y="263969"/>
                  </a:lnTo>
                  <a:lnTo>
                    <a:pt x="176974" y="266319"/>
                  </a:lnTo>
                  <a:lnTo>
                    <a:pt x="145948" y="291261"/>
                  </a:lnTo>
                  <a:lnTo>
                    <a:pt x="115277" y="305231"/>
                  </a:lnTo>
                  <a:lnTo>
                    <a:pt x="125818" y="261035"/>
                  </a:lnTo>
                  <a:lnTo>
                    <a:pt x="151803" y="225209"/>
                  </a:lnTo>
                  <a:lnTo>
                    <a:pt x="189509" y="201231"/>
                  </a:lnTo>
                  <a:lnTo>
                    <a:pt x="235267" y="192544"/>
                  </a:lnTo>
                  <a:lnTo>
                    <a:pt x="281876" y="201701"/>
                  </a:lnTo>
                  <a:lnTo>
                    <a:pt x="319925" y="226669"/>
                  </a:lnTo>
                  <a:lnTo>
                    <a:pt x="345579" y="263702"/>
                  </a:lnTo>
                  <a:lnTo>
                    <a:pt x="354990" y="309041"/>
                  </a:lnTo>
                  <a:lnTo>
                    <a:pt x="354990" y="200545"/>
                  </a:lnTo>
                  <a:lnTo>
                    <a:pt x="345173" y="192544"/>
                  </a:lnTo>
                  <a:lnTo>
                    <a:pt x="323621" y="174993"/>
                  </a:lnTo>
                  <a:lnTo>
                    <a:pt x="325475" y="168389"/>
                  </a:lnTo>
                  <a:lnTo>
                    <a:pt x="326783" y="161683"/>
                  </a:lnTo>
                  <a:lnTo>
                    <a:pt x="327393" y="156425"/>
                  </a:lnTo>
                  <a:lnTo>
                    <a:pt x="327571" y="154889"/>
                  </a:lnTo>
                  <a:lnTo>
                    <a:pt x="327799" y="148031"/>
                  </a:lnTo>
                  <a:lnTo>
                    <a:pt x="322414" y="112458"/>
                  </a:lnTo>
                  <a:lnTo>
                    <a:pt x="312953" y="97104"/>
                  </a:lnTo>
                  <a:lnTo>
                    <a:pt x="304076" y="82689"/>
                  </a:lnTo>
                  <a:lnTo>
                    <a:pt x="283806" y="67818"/>
                  </a:lnTo>
                  <a:lnTo>
                    <a:pt x="283806" y="143408"/>
                  </a:lnTo>
                  <a:lnTo>
                    <a:pt x="283806" y="145719"/>
                  </a:lnTo>
                  <a:lnTo>
                    <a:pt x="283629" y="148031"/>
                  </a:lnTo>
                  <a:lnTo>
                    <a:pt x="283768" y="149555"/>
                  </a:lnTo>
                  <a:lnTo>
                    <a:pt x="283768" y="154889"/>
                  </a:lnTo>
                  <a:lnTo>
                    <a:pt x="283629" y="156425"/>
                  </a:lnTo>
                  <a:lnTo>
                    <a:pt x="259829" y="151282"/>
                  </a:lnTo>
                  <a:lnTo>
                    <a:pt x="235661" y="149555"/>
                  </a:lnTo>
                  <a:lnTo>
                    <a:pt x="211480" y="151282"/>
                  </a:lnTo>
                  <a:lnTo>
                    <a:pt x="187693" y="156425"/>
                  </a:lnTo>
                  <a:lnTo>
                    <a:pt x="186905" y="153682"/>
                  </a:lnTo>
                  <a:lnTo>
                    <a:pt x="186385" y="150888"/>
                  </a:lnTo>
                  <a:lnTo>
                    <a:pt x="186118" y="148031"/>
                  </a:lnTo>
                  <a:lnTo>
                    <a:pt x="188569" y="129298"/>
                  </a:lnTo>
                  <a:lnTo>
                    <a:pt x="197878" y="113474"/>
                  </a:lnTo>
                  <a:lnTo>
                    <a:pt x="212598" y="102196"/>
                  </a:lnTo>
                  <a:lnTo>
                    <a:pt x="231292" y="97104"/>
                  </a:lnTo>
                  <a:lnTo>
                    <a:pt x="250545" y="99491"/>
                  </a:lnTo>
                  <a:lnTo>
                    <a:pt x="266814" y="108559"/>
                  </a:lnTo>
                  <a:lnTo>
                    <a:pt x="278396" y="122897"/>
                  </a:lnTo>
                  <a:lnTo>
                    <a:pt x="283629" y="141084"/>
                  </a:lnTo>
                  <a:lnTo>
                    <a:pt x="283806" y="143408"/>
                  </a:lnTo>
                  <a:lnTo>
                    <a:pt x="283806" y="67818"/>
                  </a:lnTo>
                  <a:lnTo>
                    <a:pt x="275590" y="61785"/>
                  </a:lnTo>
                  <a:lnTo>
                    <a:pt x="239814" y="52793"/>
                  </a:lnTo>
                  <a:lnTo>
                    <a:pt x="203250" y="58039"/>
                  </a:lnTo>
                  <a:lnTo>
                    <a:pt x="172643" y="75895"/>
                  </a:lnTo>
                  <a:lnTo>
                    <a:pt x="151168" y="103619"/>
                  </a:lnTo>
                  <a:lnTo>
                    <a:pt x="141947" y="138442"/>
                  </a:lnTo>
                  <a:lnTo>
                    <a:pt x="141795" y="141084"/>
                  </a:lnTo>
                  <a:lnTo>
                    <a:pt x="141808" y="145719"/>
                  </a:lnTo>
                  <a:lnTo>
                    <a:pt x="141947" y="148031"/>
                  </a:lnTo>
                  <a:lnTo>
                    <a:pt x="142176" y="154889"/>
                  </a:lnTo>
                  <a:lnTo>
                    <a:pt x="142963" y="161683"/>
                  </a:lnTo>
                  <a:lnTo>
                    <a:pt x="144272" y="168389"/>
                  </a:lnTo>
                  <a:lnTo>
                    <a:pt x="146126" y="174993"/>
                  </a:lnTo>
                  <a:lnTo>
                    <a:pt x="114592" y="200685"/>
                  </a:lnTo>
                  <a:lnTo>
                    <a:pt x="90919" y="232689"/>
                  </a:lnTo>
                  <a:lnTo>
                    <a:pt x="76034" y="269341"/>
                  </a:lnTo>
                  <a:lnTo>
                    <a:pt x="70840" y="309041"/>
                  </a:lnTo>
                  <a:lnTo>
                    <a:pt x="70840" y="356108"/>
                  </a:lnTo>
                  <a:lnTo>
                    <a:pt x="75704" y="394576"/>
                  </a:lnTo>
                  <a:lnTo>
                    <a:pt x="89725" y="430276"/>
                  </a:lnTo>
                  <a:lnTo>
                    <a:pt x="112064" y="461708"/>
                  </a:lnTo>
                  <a:lnTo>
                    <a:pt x="141947" y="487362"/>
                  </a:lnTo>
                  <a:lnTo>
                    <a:pt x="141947" y="534162"/>
                  </a:lnTo>
                  <a:lnTo>
                    <a:pt x="52285" y="592658"/>
                  </a:lnTo>
                  <a:lnTo>
                    <a:pt x="30619" y="606818"/>
                  </a:lnTo>
                  <a:lnTo>
                    <a:pt x="14135" y="625906"/>
                  </a:lnTo>
                  <a:lnTo>
                    <a:pt x="3657" y="648652"/>
                  </a:lnTo>
                  <a:lnTo>
                    <a:pt x="0" y="673811"/>
                  </a:lnTo>
                  <a:lnTo>
                    <a:pt x="76" y="861783"/>
                  </a:lnTo>
                  <a:lnTo>
                    <a:pt x="800" y="869569"/>
                  </a:lnTo>
                  <a:lnTo>
                    <a:pt x="4762" y="876909"/>
                  </a:lnTo>
                  <a:lnTo>
                    <a:pt x="11277" y="882256"/>
                  </a:lnTo>
                  <a:lnTo>
                    <a:pt x="19685" y="884847"/>
                  </a:lnTo>
                  <a:lnTo>
                    <a:pt x="28473" y="884072"/>
                  </a:lnTo>
                  <a:lnTo>
                    <a:pt x="36017" y="880211"/>
                  </a:lnTo>
                  <a:lnTo>
                    <a:pt x="41503" y="873887"/>
                  </a:lnTo>
                  <a:lnTo>
                    <a:pt x="44183" y="865695"/>
                  </a:lnTo>
                  <a:lnTo>
                    <a:pt x="44272" y="861783"/>
                  </a:lnTo>
                  <a:lnTo>
                    <a:pt x="44183" y="682967"/>
                  </a:lnTo>
                  <a:lnTo>
                    <a:pt x="80251" y="718070"/>
                  </a:lnTo>
                  <a:lnTo>
                    <a:pt x="94703" y="861783"/>
                  </a:lnTo>
                  <a:lnTo>
                    <a:pt x="95427" y="869569"/>
                  </a:lnTo>
                  <a:lnTo>
                    <a:pt x="99390" y="876909"/>
                  </a:lnTo>
                  <a:lnTo>
                    <a:pt x="105905" y="882256"/>
                  </a:lnTo>
                  <a:lnTo>
                    <a:pt x="114312" y="884847"/>
                  </a:lnTo>
                  <a:lnTo>
                    <a:pt x="123101" y="884072"/>
                  </a:lnTo>
                  <a:lnTo>
                    <a:pt x="130644" y="880211"/>
                  </a:lnTo>
                  <a:lnTo>
                    <a:pt x="136131" y="873887"/>
                  </a:lnTo>
                  <a:lnTo>
                    <a:pt x="138811" y="865695"/>
                  </a:lnTo>
                  <a:lnTo>
                    <a:pt x="138899" y="861783"/>
                  </a:lnTo>
                  <a:lnTo>
                    <a:pt x="138811" y="751636"/>
                  </a:lnTo>
                  <a:lnTo>
                    <a:pt x="123977" y="701459"/>
                  </a:lnTo>
                  <a:lnTo>
                    <a:pt x="107835" y="682967"/>
                  </a:lnTo>
                  <a:lnTo>
                    <a:pt x="61429" y="638962"/>
                  </a:lnTo>
                  <a:lnTo>
                    <a:pt x="64566" y="636206"/>
                  </a:lnTo>
                  <a:lnTo>
                    <a:pt x="68097" y="633895"/>
                  </a:lnTo>
                  <a:lnTo>
                    <a:pt x="71894" y="632091"/>
                  </a:lnTo>
                  <a:lnTo>
                    <a:pt x="148475" y="594702"/>
                  </a:lnTo>
                  <a:lnTo>
                    <a:pt x="152374" y="592886"/>
                  </a:lnTo>
                  <a:lnTo>
                    <a:pt x="156057" y="590677"/>
                  </a:lnTo>
                  <a:lnTo>
                    <a:pt x="159461" y="588086"/>
                  </a:lnTo>
                  <a:lnTo>
                    <a:pt x="213563" y="640740"/>
                  </a:lnTo>
                  <a:lnTo>
                    <a:pt x="213639" y="862571"/>
                  </a:lnTo>
                  <a:lnTo>
                    <a:pt x="233248" y="885621"/>
                  </a:lnTo>
                  <a:lnTo>
                    <a:pt x="242036" y="884834"/>
                  </a:lnTo>
                  <a:lnTo>
                    <a:pt x="249580" y="880973"/>
                  </a:lnTo>
                  <a:lnTo>
                    <a:pt x="255079" y="874649"/>
                  </a:lnTo>
                  <a:lnTo>
                    <a:pt x="257746" y="866457"/>
                  </a:lnTo>
                  <a:lnTo>
                    <a:pt x="257835" y="862571"/>
                  </a:lnTo>
                  <a:lnTo>
                    <a:pt x="257746" y="639978"/>
                  </a:lnTo>
                  <a:lnTo>
                    <a:pt x="298259" y="600544"/>
                  </a:lnTo>
                  <a:lnTo>
                    <a:pt x="311861" y="587324"/>
                  </a:lnTo>
                  <a:lnTo>
                    <a:pt x="315252" y="589915"/>
                  </a:lnTo>
                  <a:lnTo>
                    <a:pt x="318935" y="592124"/>
                  </a:lnTo>
                  <a:lnTo>
                    <a:pt x="322834" y="593940"/>
                  </a:lnTo>
                  <a:lnTo>
                    <a:pt x="347014" y="605840"/>
                  </a:lnTo>
                  <a:lnTo>
                    <a:pt x="350304" y="606628"/>
                  </a:lnTo>
                  <a:lnTo>
                    <a:pt x="375856" y="586409"/>
                  </a:lnTo>
                  <a:lnTo>
                    <a:pt x="374751" y="578192"/>
                  </a:lnTo>
                  <a:lnTo>
                    <a:pt x="370573" y="570979"/>
                  </a:lnTo>
                  <a:lnTo>
                    <a:pt x="363613" y="565696"/>
                  </a:lnTo>
                  <a:lnTo>
                    <a:pt x="342696" y="555523"/>
                  </a:lnTo>
                  <a:lnTo>
                    <a:pt x="336969" y="551624"/>
                  </a:lnTo>
                  <a:lnTo>
                    <a:pt x="332574" y="546468"/>
                  </a:lnTo>
                  <a:lnTo>
                    <a:pt x="329717" y="540372"/>
                  </a:lnTo>
                  <a:lnTo>
                    <a:pt x="328676" y="534162"/>
                  </a:lnTo>
                  <a:lnTo>
                    <a:pt x="328587" y="508723"/>
                  </a:lnTo>
                  <a:lnTo>
                    <a:pt x="328587" y="486333"/>
                  </a:lnTo>
                  <a:lnTo>
                    <a:pt x="345617" y="471589"/>
                  </a:lnTo>
                  <a:lnTo>
                    <a:pt x="358063" y="460794"/>
                  </a:lnTo>
                  <a:lnTo>
                    <a:pt x="380136" y="429602"/>
                  </a:lnTo>
                  <a:lnTo>
                    <a:pt x="394004" y="394208"/>
                  </a:lnTo>
                  <a:lnTo>
                    <a:pt x="398081" y="362458"/>
                  </a:lnTo>
                  <a:lnTo>
                    <a:pt x="398907" y="356108"/>
                  </a:lnTo>
                  <a:lnTo>
                    <a:pt x="398907" y="323088"/>
                  </a:lnTo>
                  <a:lnTo>
                    <a:pt x="398907" y="309041"/>
                  </a:lnTo>
                  <a:close/>
                </a:path>
                <a:path w="2973069" h="6134100">
                  <a:moveTo>
                    <a:pt x="1084618" y="919010"/>
                  </a:moveTo>
                  <a:lnTo>
                    <a:pt x="1084554" y="633361"/>
                  </a:lnTo>
                  <a:lnTo>
                    <a:pt x="1083424" y="625983"/>
                  </a:lnTo>
                  <a:lnTo>
                    <a:pt x="1079576" y="600798"/>
                  </a:lnTo>
                  <a:lnTo>
                    <a:pt x="1065555" y="571474"/>
                  </a:lnTo>
                  <a:lnTo>
                    <a:pt x="1043660" y="547179"/>
                  </a:lnTo>
                  <a:lnTo>
                    <a:pt x="1015022" y="529577"/>
                  </a:lnTo>
                  <a:lnTo>
                    <a:pt x="979627" y="514324"/>
                  </a:lnTo>
                  <a:lnTo>
                    <a:pt x="886421" y="474129"/>
                  </a:lnTo>
                  <a:lnTo>
                    <a:pt x="880364" y="470242"/>
                  </a:lnTo>
                  <a:lnTo>
                    <a:pt x="875715" y="464985"/>
                  </a:lnTo>
                  <a:lnTo>
                    <a:pt x="872693" y="458711"/>
                  </a:lnTo>
                  <a:lnTo>
                    <a:pt x="871512" y="451751"/>
                  </a:lnTo>
                  <a:lnTo>
                    <a:pt x="871512" y="443611"/>
                  </a:lnTo>
                  <a:lnTo>
                    <a:pt x="871512" y="442849"/>
                  </a:lnTo>
                  <a:lnTo>
                    <a:pt x="871512" y="417410"/>
                  </a:lnTo>
                  <a:lnTo>
                    <a:pt x="874649" y="414350"/>
                  </a:lnTo>
                  <a:lnTo>
                    <a:pt x="901407" y="388315"/>
                  </a:lnTo>
                  <a:lnTo>
                    <a:pt x="923696" y="353796"/>
                  </a:lnTo>
                  <a:lnTo>
                    <a:pt x="937552" y="315429"/>
                  </a:lnTo>
                  <a:lnTo>
                    <a:pt x="942263" y="275221"/>
                  </a:lnTo>
                  <a:lnTo>
                    <a:pt x="942352" y="235534"/>
                  </a:lnTo>
                  <a:lnTo>
                    <a:pt x="942352" y="226123"/>
                  </a:lnTo>
                  <a:lnTo>
                    <a:pt x="952576" y="219202"/>
                  </a:lnTo>
                  <a:lnTo>
                    <a:pt x="967117" y="182118"/>
                  </a:lnTo>
                  <a:lnTo>
                    <a:pt x="960412" y="134010"/>
                  </a:lnTo>
                  <a:lnTo>
                    <a:pt x="941400" y="90347"/>
                  </a:lnTo>
                  <a:lnTo>
                    <a:pt x="922985" y="67233"/>
                  </a:lnTo>
                  <a:lnTo>
                    <a:pt x="922985" y="187693"/>
                  </a:lnTo>
                  <a:lnTo>
                    <a:pt x="922985" y="188252"/>
                  </a:lnTo>
                  <a:lnTo>
                    <a:pt x="922756" y="188734"/>
                  </a:lnTo>
                  <a:lnTo>
                    <a:pt x="850988" y="195973"/>
                  </a:lnTo>
                  <a:lnTo>
                    <a:pt x="794042" y="190347"/>
                  </a:lnTo>
                  <a:lnTo>
                    <a:pt x="750824" y="176669"/>
                  </a:lnTo>
                  <a:lnTo>
                    <a:pt x="720280" y="159689"/>
                  </a:lnTo>
                  <a:lnTo>
                    <a:pt x="701344" y="144221"/>
                  </a:lnTo>
                  <a:lnTo>
                    <a:pt x="694093" y="139509"/>
                  </a:lnTo>
                  <a:lnTo>
                    <a:pt x="685838" y="137922"/>
                  </a:lnTo>
                  <a:lnTo>
                    <a:pt x="677570" y="139484"/>
                  </a:lnTo>
                  <a:lnTo>
                    <a:pt x="670242" y="144221"/>
                  </a:lnTo>
                  <a:lnTo>
                    <a:pt x="665365" y="151358"/>
                  </a:lnTo>
                  <a:lnTo>
                    <a:pt x="663752" y="159486"/>
                  </a:lnTo>
                  <a:lnTo>
                    <a:pt x="665365" y="167601"/>
                  </a:lnTo>
                  <a:lnTo>
                    <a:pt x="713613" y="207441"/>
                  </a:lnTo>
                  <a:lnTo>
                    <a:pt x="761504" y="227088"/>
                  </a:lnTo>
                  <a:lnTo>
                    <a:pt x="810488" y="236474"/>
                  </a:lnTo>
                  <a:lnTo>
                    <a:pt x="857186" y="238366"/>
                  </a:lnTo>
                  <a:lnTo>
                    <a:pt x="898182" y="235534"/>
                  </a:lnTo>
                  <a:lnTo>
                    <a:pt x="898055" y="275221"/>
                  </a:lnTo>
                  <a:lnTo>
                    <a:pt x="890854" y="318681"/>
                  </a:lnTo>
                  <a:lnTo>
                    <a:pt x="870445" y="357085"/>
                  </a:lnTo>
                  <a:lnTo>
                    <a:pt x="839317" y="387362"/>
                  </a:lnTo>
                  <a:lnTo>
                    <a:pt x="836485" y="388797"/>
                  </a:lnTo>
                  <a:lnTo>
                    <a:pt x="836485" y="486079"/>
                  </a:lnTo>
                  <a:lnTo>
                    <a:pt x="754405" y="566204"/>
                  </a:lnTo>
                  <a:lnTo>
                    <a:pt x="701611" y="514832"/>
                  </a:lnTo>
                  <a:lnTo>
                    <a:pt x="672071" y="486079"/>
                  </a:lnTo>
                  <a:lnTo>
                    <a:pt x="676325" y="478040"/>
                  </a:lnTo>
                  <a:lnTo>
                    <a:pt x="679411" y="469569"/>
                  </a:lnTo>
                  <a:lnTo>
                    <a:pt x="681316" y="460756"/>
                  </a:lnTo>
                  <a:lnTo>
                    <a:pt x="681939" y="452513"/>
                  </a:lnTo>
                  <a:lnTo>
                    <a:pt x="682002" y="442849"/>
                  </a:lnTo>
                  <a:lnTo>
                    <a:pt x="699579" y="449275"/>
                  </a:lnTo>
                  <a:lnTo>
                    <a:pt x="717689" y="453948"/>
                  </a:lnTo>
                  <a:lnTo>
                    <a:pt x="736193" y="456806"/>
                  </a:lnTo>
                  <a:lnTo>
                    <a:pt x="754938" y="457847"/>
                  </a:lnTo>
                  <a:lnTo>
                    <a:pt x="773518" y="456958"/>
                  </a:lnTo>
                  <a:lnTo>
                    <a:pt x="791883" y="454266"/>
                  </a:lnTo>
                  <a:lnTo>
                    <a:pt x="809866" y="449808"/>
                  </a:lnTo>
                  <a:lnTo>
                    <a:pt x="827341" y="443611"/>
                  </a:lnTo>
                  <a:lnTo>
                    <a:pt x="827455" y="454266"/>
                  </a:lnTo>
                  <a:lnTo>
                    <a:pt x="827900" y="461289"/>
                  </a:lnTo>
                  <a:lnTo>
                    <a:pt x="829627" y="469874"/>
                  </a:lnTo>
                  <a:lnTo>
                    <a:pt x="832510" y="478180"/>
                  </a:lnTo>
                  <a:lnTo>
                    <a:pt x="836485" y="486079"/>
                  </a:lnTo>
                  <a:lnTo>
                    <a:pt x="836485" y="388797"/>
                  </a:lnTo>
                  <a:lnTo>
                    <a:pt x="799858" y="407225"/>
                  </a:lnTo>
                  <a:lnTo>
                    <a:pt x="754405" y="414350"/>
                  </a:lnTo>
                  <a:lnTo>
                    <a:pt x="708964" y="407225"/>
                  </a:lnTo>
                  <a:lnTo>
                    <a:pt x="669493" y="387362"/>
                  </a:lnTo>
                  <a:lnTo>
                    <a:pt x="638378" y="357085"/>
                  </a:lnTo>
                  <a:lnTo>
                    <a:pt x="617969" y="318681"/>
                  </a:lnTo>
                  <a:lnTo>
                    <a:pt x="610641" y="274459"/>
                  </a:lnTo>
                  <a:lnTo>
                    <a:pt x="611428" y="275221"/>
                  </a:lnTo>
                  <a:lnTo>
                    <a:pt x="611428" y="274459"/>
                  </a:lnTo>
                  <a:lnTo>
                    <a:pt x="611428" y="265557"/>
                  </a:lnTo>
                  <a:lnTo>
                    <a:pt x="622363" y="260578"/>
                  </a:lnTo>
                  <a:lnTo>
                    <a:pt x="632764" y="254660"/>
                  </a:lnTo>
                  <a:lnTo>
                    <a:pt x="642556" y="247815"/>
                  </a:lnTo>
                  <a:lnTo>
                    <a:pt x="651675" y="240118"/>
                  </a:lnTo>
                  <a:lnTo>
                    <a:pt x="656564" y="232956"/>
                  </a:lnTo>
                  <a:lnTo>
                    <a:pt x="657669" y="227393"/>
                  </a:lnTo>
                  <a:lnTo>
                    <a:pt x="658190" y="224828"/>
                  </a:lnTo>
                  <a:lnTo>
                    <a:pt x="656564" y="216687"/>
                  </a:lnTo>
                  <a:lnTo>
                    <a:pt x="651675" y="209537"/>
                  </a:lnTo>
                  <a:lnTo>
                    <a:pt x="644779" y="204965"/>
                  </a:lnTo>
                  <a:lnTo>
                    <a:pt x="636905" y="203225"/>
                  </a:lnTo>
                  <a:lnTo>
                    <a:pt x="628891" y="204330"/>
                  </a:lnTo>
                  <a:lnTo>
                    <a:pt x="621614" y="208318"/>
                  </a:lnTo>
                  <a:lnTo>
                    <a:pt x="614400" y="214528"/>
                  </a:lnTo>
                  <a:lnTo>
                    <a:pt x="606488" y="219824"/>
                  </a:lnTo>
                  <a:lnTo>
                    <a:pt x="597966" y="224129"/>
                  </a:lnTo>
                  <a:lnTo>
                    <a:pt x="588937" y="227393"/>
                  </a:lnTo>
                  <a:lnTo>
                    <a:pt x="589026" y="182118"/>
                  </a:lnTo>
                  <a:lnTo>
                    <a:pt x="596226" y="138595"/>
                  </a:lnTo>
                  <a:lnTo>
                    <a:pt x="616508" y="100330"/>
                  </a:lnTo>
                  <a:lnTo>
                    <a:pt x="647446" y="70104"/>
                  </a:lnTo>
                  <a:lnTo>
                    <a:pt x="686701" y="50228"/>
                  </a:lnTo>
                  <a:lnTo>
                    <a:pt x="731926" y="42976"/>
                  </a:lnTo>
                  <a:lnTo>
                    <a:pt x="779246" y="42976"/>
                  </a:lnTo>
                  <a:lnTo>
                    <a:pt x="824598" y="50101"/>
                  </a:lnTo>
                  <a:lnTo>
                    <a:pt x="863993" y="69926"/>
                  </a:lnTo>
                  <a:lnTo>
                    <a:pt x="895057" y="100152"/>
                  </a:lnTo>
                  <a:lnTo>
                    <a:pt x="915441" y="138493"/>
                  </a:lnTo>
                  <a:lnTo>
                    <a:pt x="922667" y="182118"/>
                  </a:lnTo>
                  <a:lnTo>
                    <a:pt x="922756" y="187210"/>
                  </a:lnTo>
                  <a:lnTo>
                    <a:pt x="922985" y="187693"/>
                  </a:lnTo>
                  <a:lnTo>
                    <a:pt x="922985" y="67233"/>
                  </a:lnTo>
                  <a:lnTo>
                    <a:pt x="911961" y="53378"/>
                  </a:lnTo>
                  <a:lnTo>
                    <a:pt x="898093" y="42976"/>
                  </a:lnTo>
                  <a:lnTo>
                    <a:pt x="873887" y="24828"/>
                  </a:lnTo>
                  <a:lnTo>
                    <a:pt x="828954" y="6451"/>
                  </a:lnTo>
                  <a:lnTo>
                    <a:pt x="778979" y="0"/>
                  </a:lnTo>
                  <a:lnTo>
                    <a:pt x="731926" y="0"/>
                  </a:lnTo>
                  <a:lnTo>
                    <a:pt x="682015" y="6388"/>
                  </a:lnTo>
                  <a:lnTo>
                    <a:pt x="637133" y="24676"/>
                  </a:lnTo>
                  <a:lnTo>
                    <a:pt x="599059" y="53136"/>
                  </a:lnTo>
                  <a:lnTo>
                    <a:pt x="569607" y="90017"/>
                  </a:lnTo>
                  <a:lnTo>
                    <a:pt x="550557" y="133591"/>
                  </a:lnTo>
                  <a:lnTo>
                    <a:pt x="543725" y="182118"/>
                  </a:lnTo>
                  <a:lnTo>
                    <a:pt x="543814" y="226123"/>
                  </a:lnTo>
                  <a:lnTo>
                    <a:pt x="561238" y="261226"/>
                  </a:lnTo>
                  <a:lnTo>
                    <a:pt x="567245" y="265036"/>
                  </a:lnTo>
                  <a:lnTo>
                    <a:pt x="567334" y="275221"/>
                  </a:lnTo>
                  <a:lnTo>
                    <a:pt x="572046" y="315391"/>
                  </a:lnTo>
                  <a:lnTo>
                    <a:pt x="585952" y="353796"/>
                  </a:lnTo>
                  <a:lnTo>
                    <a:pt x="608266" y="388264"/>
                  </a:lnTo>
                  <a:lnTo>
                    <a:pt x="638352" y="417410"/>
                  </a:lnTo>
                  <a:lnTo>
                    <a:pt x="638352" y="451751"/>
                  </a:lnTo>
                  <a:lnTo>
                    <a:pt x="494842" y="529577"/>
                  </a:lnTo>
                  <a:lnTo>
                    <a:pt x="466280" y="547217"/>
                  </a:lnTo>
                  <a:lnTo>
                    <a:pt x="444474" y="571525"/>
                  </a:lnTo>
                  <a:lnTo>
                    <a:pt x="430530" y="600773"/>
                  </a:lnTo>
                  <a:lnTo>
                    <a:pt x="425564" y="633361"/>
                  </a:lnTo>
                  <a:lnTo>
                    <a:pt x="425615" y="919010"/>
                  </a:lnTo>
                  <a:lnTo>
                    <a:pt x="426377" y="927074"/>
                  </a:lnTo>
                  <a:lnTo>
                    <a:pt x="430326" y="934389"/>
                  </a:lnTo>
                  <a:lnTo>
                    <a:pt x="436841" y="939736"/>
                  </a:lnTo>
                  <a:lnTo>
                    <a:pt x="445249" y="942340"/>
                  </a:lnTo>
                  <a:lnTo>
                    <a:pt x="454037" y="941565"/>
                  </a:lnTo>
                  <a:lnTo>
                    <a:pt x="461568" y="937704"/>
                  </a:lnTo>
                  <a:lnTo>
                    <a:pt x="467067" y="931367"/>
                  </a:lnTo>
                  <a:lnTo>
                    <a:pt x="469747" y="923188"/>
                  </a:lnTo>
                  <a:lnTo>
                    <a:pt x="469798" y="919010"/>
                  </a:lnTo>
                  <a:lnTo>
                    <a:pt x="469747" y="633361"/>
                  </a:lnTo>
                  <a:lnTo>
                    <a:pt x="469607" y="630897"/>
                  </a:lnTo>
                  <a:lnTo>
                    <a:pt x="469607" y="628446"/>
                  </a:lnTo>
                  <a:lnTo>
                    <a:pt x="528815" y="683475"/>
                  </a:lnTo>
                  <a:lnTo>
                    <a:pt x="543242" y="919010"/>
                  </a:lnTo>
                  <a:lnTo>
                    <a:pt x="544004" y="927074"/>
                  </a:lnTo>
                  <a:lnTo>
                    <a:pt x="547966" y="934389"/>
                  </a:lnTo>
                  <a:lnTo>
                    <a:pt x="554469" y="939736"/>
                  </a:lnTo>
                  <a:lnTo>
                    <a:pt x="562876" y="942340"/>
                  </a:lnTo>
                  <a:lnTo>
                    <a:pt x="571665" y="941565"/>
                  </a:lnTo>
                  <a:lnTo>
                    <a:pt x="579208" y="937704"/>
                  </a:lnTo>
                  <a:lnTo>
                    <a:pt x="584695" y="931367"/>
                  </a:lnTo>
                  <a:lnTo>
                    <a:pt x="587375" y="923188"/>
                  </a:lnTo>
                  <a:lnTo>
                    <a:pt x="587438" y="919010"/>
                  </a:lnTo>
                  <a:lnTo>
                    <a:pt x="587375" y="717042"/>
                  </a:lnTo>
                  <a:lnTo>
                    <a:pt x="572579" y="667016"/>
                  </a:lnTo>
                  <a:lnTo>
                    <a:pt x="532841" y="625983"/>
                  </a:lnTo>
                  <a:lnTo>
                    <a:pt x="490131" y="585038"/>
                  </a:lnTo>
                  <a:lnTo>
                    <a:pt x="639127" y="514832"/>
                  </a:lnTo>
                  <a:lnTo>
                    <a:pt x="731926" y="605383"/>
                  </a:lnTo>
                  <a:lnTo>
                    <a:pt x="732040" y="919010"/>
                  </a:lnTo>
                  <a:lnTo>
                    <a:pt x="733679" y="926922"/>
                  </a:lnTo>
                  <a:lnTo>
                    <a:pt x="738441" y="933792"/>
                  </a:lnTo>
                  <a:lnTo>
                    <a:pt x="745502" y="938428"/>
                  </a:lnTo>
                  <a:lnTo>
                    <a:pt x="754151" y="940130"/>
                  </a:lnTo>
                  <a:lnTo>
                    <a:pt x="762698" y="938441"/>
                  </a:lnTo>
                  <a:lnTo>
                    <a:pt x="769670" y="933869"/>
                  </a:lnTo>
                  <a:lnTo>
                    <a:pt x="774382" y="927074"/>
                  </a:lnTo>
                  <a:lnTo>
                    <a:pt x="776058" y="919010"/>
                  </a:lnTo>
                  <a:lnTo>
                    <a:pt x="776109" y="605383"/>
                  </a:lnTo>
                  <a:lnTo>
                    <a:pt x="816470" y="566204"/>
                  </a:lnTo>
                  <a:lnTo>
                    <a:pt x="869950" y="514324"/>
                  </a:lnTo>
                  <a:lnTo>
                    <a:pt x="996200" y="569010"/>
                  </a:lnTo>
                  <a:lnTo>
                    <a:pt x="1019467" y="585038"/>
                  </a:lnTo>
                  <a:lnTo>
                    <a:pt x="948893" y="653707"/>
                  </a:lnTo>
                  <a:lnTo>
                    <a:pt x="937539" y="667524"/>
                  </a:lnTo>
                  <a:lnTo>
                    <a:pt x="929271" y="683094"/>
                  </a:lnTo>
                  <a:lnTo>
                    <a:pt x="924280" y="699935"/>
                  </a:lnTo>
                  <a:lnTo>
                    <a:pt x="922794" y="717042"/>
                  </a:lnTo>
                  <a:lnTo>
                    <a:pt x="922896" y="920559"/>
                  </a:lnTo>
                  <a:lnTo>
                    <a:pt x="923544" y="927569"/>
                  </a:lnTo>
                  <a:lnTo>
                    <a:pt x="927519" y="934897"/>
                  </a:lnTo>
                  <a:lnTo>
                    <a:pt x="934021" y="940244"/>
                  </a:lnTo>
                  <a:lnTo>
                    <a:pt x="942441" y="942848"/>
                  </a:lnTo>
                  <a:lnTo>
                    <a:pt x="951230" y="942073"/>
                  </a:lnTo>
                  <a:lnTo>
                    <a:pt x="958761" y="938212"/>
                  </a:lnTo>
                  <a:lnTo>
                    <a:pt x="964260" y="931875"/>
                  </a:lnTo>
                  <a:lnTo>
                    <a:pt x="966927" y="923696"/>
                  </a:lnTo>
                  <a:lnTo>
                    <a:pt x="967054" y="920051"/>
                  </a:lnTo>
                  <a:lnTo>
                    <a:pt x="966927" y="717042"/>
                  </a:lnTo>
                  <a:lnTo>
                    <a:pt x="967867" y="707745"/>
                  </a:lnTo>
                  <a:lnTo>
                    <a:pt x="970635" y="698881"/>
                  </a:lnTo>
                  <a:lnTo>
                    <a:pt x="975144" y="690702"/>
                  </a:lnTo>
                  <a:lnTo>
                    <a:pt x="981303" y="683475"/>
                  </a:lnTo>
                  <a:lnTo>
                    <a:pt x="1040384" y="625983"/>
                  </a:lnTo>
                  <a:lnTo>
                    <a:pt x="1040511" y="628446"/>
                  </a:lnTo>
                  <a:lnTo>
                    <a:pt x="1040511" y="630897"/>
                  </a:lnTo>
                  <a:lnTo>
                    <a:pt x="1040384" y="633361"/>
                  </a:lnTo>
                  <a:lnTo>
                    <a:pt x="1040434" y="919010"/>
                  </a:lnTo>
                  <a:lnTo>
                    <a:pt x="1041184" y="927074"/>
                  </a:lnTo>
                  <a:lnTo>
                    <a:pt x="1045146" y="934389"/>
                  </a:lnTo>
                  <a:lnTo>
                    <a:pt x="1051648" y="939736"/>
                  </a:lnTo>
                  <a:lnTo>
                    <a:pt x="1060069" y="942340"/>
                  </a:lnTo>
                  <a:lnTo>
                    <a:pt x="1068857" y="941565"/>
                  </a:lnTo>
                  <a:lnTo>
                    <a:pt x="1076388" y="937704"/>
                  </a:lnTo>
                  <a:lnTo>
                    <a:pt x="1081887" y="931367"/>
                  </a:lnTo>
                  <a:lnTo>
                    <a:pt x="1084554" y="923188"/>
                  </a:lnTo>
                  <a:lnTo>
                    <a:pt x="1084618" y="919010"/>
                  </a:lnTo>
                  <a:close/>
                </a:path>
                <a:path w="2973069" h="6134100">
                  <a:moveTo>
                    <a:pt x="1504924" y="5335371"/>
                  </a:moveTo>
                  <a:lnTo>
                    <a:pt x="1502829" y="5322570"/>
                  </a:lnTo>
                  <a:lnTo>
                    <a:pt x="1504226" y="5322570"/>
                  </a:lnTo>
                  <a:lnTo>
                    <a:pt x="1502054" y="5316918"/>
                  </a:lnTo>
                  <a:lnTo>
                    <a:pt x="1474063" y="5283187"/>
                  </a:lnTo>
                  <a:lnTo>
                    <a:pt x="1464056" y="5278666"/>
                  </a:lnTo>
                  <a:lnTo>
                    <a:pt x="1464056" y="5339308"/>
                  </a:lnTo>
                  <a:lnTo>
                    <a:pt x="1463319" y="5345049"/>
                  </a:lnTo>
                  <a:lnTo>
                    <a:pt x="1460728" y="5350002"/>
                  </a:lnTo>
                  <a:lnTo>
                    <a:pt x="1449844" y="5368645"/>
                  </a:lnTo>
                  <a:lnTo>
                    <a:pt x="1446695" y="5366880"/>
                  </a:lnTo>
                  <a:lnTo>
                    <a:pt x="1446695" y="5416816"/>
                  </a:lnTo>
                  <a:lnTo>
                    <a:pt x="1403883" y="5489956"/>
                  </a:lnTo>
                  <a:lnTo>
                    <a:pt x="1394129" y="5484330"/>
                  </a:lnTo>
                  <a:lnTo>
                    <a:pt x="1382483" y="5477624"/>
                  </a:lnTo>
                  <a:lnTo>
                    <a:pt x="1382483" y="5527230"/>
                  </a:lnTo>
                  <a:lnTo>
                    <a:pt x="1210919" y="5825426"/>
                  </a:lnTo>
                  <a:lnTo>
                    <a:pt x="1209090" y="5824372"/>
                  </a:lnTo>
                  <a:lnTo>
                    <a:pt x="1186357" y="5811266"/>
                  </a:lnTo>
                  <a:lnTo>
                    <a:pt x="1186357" y="5860593"/>
                  </a:lnTo>
                  <a:lnTo>
                    <a:pt x="1130935" y="5930925"/>
                  </a:lnTo>
                  <a:lnTo>
                    <a:pt x="1120406" y="5924601"/>
                  </a:lnTo>
                  <a:lnTo>
                    <a:pt x="1108481" y="5917641"/>
                  </a:lnTo>
                  <a:lnTo>
                    <a:pt x="1108481" y="5967501"/>
                  </a:lnTo>
                  <a:lnTo>
                    <a:pt x="1094549" y="5991339"/>
                  </a:lnTo>
                  <a:lnTo>
                    <a:pt x="1089456" y="5995035"/>
                  </a:lnTo>
                  <a:lnTo>
                    <a:pt x="1077709" y="5997664"/>
                  </a:lnTo>
                  <a:lnTo>
                    <a:pt x="1071562" y="5996368"/>
                  </a:lnTo>
                  <a:lnTo>
                    <a:pt x="1066723" y="5992812"/>
                  </a:lnTo>
                  <a:lnTo>
                    <a:pt x="1061085" y="5987123"/>
                  </a:lnTo>
                  <a:lnTo>
                    <a:pt x="1058024" y="5979998"/>
                  </a:lnTo>
                  <a:lnTo>
                    <a:pt x="1057744" y="5972251"/>
                  </a:lnTo>
                  <a:lnTo>
                    <a:pt x="1060411" y="5964682"/>
                  </a:lnTo>
                  <a:lnTo>
                    <a:pt x="1070940" y="5946051"/>
                  </a:lnTo>
                  <a:lnTo>
                    <a:pt x="1108481" y="5967501"/>
                  </a:lnTo>
                  <a:lnTo>
                    <a:pt x="1108481" y="5917641"/>
                  </a:lnTo>
                  <a:lnTo>
                    <a:pt x="1088478" y="5905957"/>
                  </a:lnTo>
                  <a:lnTo>
                    <a:pt x="1118997" y="5824372"/>
                  </a:lnTo>
                  <a:lnTo>
                    <a:pt x="1186357" y="5860593"/>
                  </a:lnTo>
                  <a:lnTo>
                    <a:pt x="1186357" y="5811266"/>
                  </a:lnTo>
                  <a:lnTo>
                    <a:pt x="1136548" y="5782526"/>
                  </a:lnTo>
                  <a:lnTo>
                    <a:pt x="1308112" y="5484330"/>
                  </a:lnTo>
                  <a:lnTo>
                    <a:pt x="1382483" y="5527230"/>
                  </a:lnTo>
                  <a:lnTo>
                    <a:pt x="1382483" y="5477624"/>
                  </a:lnTo>
                  <a:lnTo>
                    <a:pt x="1329512" y="5447055"/>
                  </a:lnTo>
                  <a:lnTo>
                    <a:pt x="1341310" y="5426659"/>
                  </a:lnTo>
                  <a:lnTo>
                    <a:pt x="1372666" y="5372506"/>
                  </a:lnTo>
                  <a:lnTo>
                    <a:pt x="1446695" y="5416816"/>
                  </a:lnTo>
                  <a:lnTo>
                    <a:pt x="1446695" y="5366880"/>
                  </a:lnTo>
                  <a:lnTo>
                    <a:pt x="1411605" y="5347195"/>
                  </a:lnTo>
                  <a:lnTo>
                    <a:pt x="1423187" y="5328551"/>
                  </a:lnTo>
                  <a:lnTo>
                    <a:pt x="1424800" y="5325745"/>
                  </a:lnTo>
                  <a:lnTo>
                    <a:pt x="1426032" y="5323598"/>
                  </a:lnTo>
                  <a:lnTo>
                    <a:pt x="1430693" y="5319941"/>
                  </a:lnTo>
                  <a:lnTo>
                    <a:pt x="1436166" y="5318353"/>
                  </a:lnTo>
                  <a:lnTo>
                    <a:pt x="1441742" y="5316918"/>
                  </a:lnTo>
                  <a:lnTo>
                    <a:pt x="1447634" y="5317693"/>
                  </a:lnTo>
                  <a:lnTo>
                    <a:pt x="1464056" y="5339308"/>
                  </a:lnTo>
                  <a:lnTo>
                    <a:pt x="1464056" y="5278666"/>
                  </a:lnTo>
                  <a:lnTo>
                    <a:pt x="1462519" y="5277967"/>
                  </a:lnTo>
                  <a:lnTo>
                    <a:pt x="1450301" y="5275135"/>
                  </a:lnTo>
                  <a:lnTo>
                    <a:pt x="1437779" y="5274754"/>
                  </a:lnTo>
                  <a:lnTo>
                    <a:pt x="1425295" y="5276862"/>
                  </a:lnTo>
                  <a:lnTo>
                    <a:pt x="1386001" y="5307101"/>
                  </a:lnTo>
                  <a:lnTo>
                    <a:pt x="1375473" y="5325745"/>
                  </a:lnTo>
                  <a:lnTo>
                    <a:pt x="1367472" y="5323040"/>
                  </a:lnTo>
                  <a:lnTo>
                    <a:pt x="1359331" y="5323598"/>
                  </a:lnTo>
                  <a:lnTo>
                    <a:pt x="1351991" y="5327154"/>
                  </a:lnTo>
                  <a:lnTo>
                    <a:pt x="1346352" y="5333479"/>
                  </a:lnTo>
                  <a:lnTo>
                    <a:pt x="1291615" y="5426659"/>
                  </a:lnTo>
                  <a:lnTo>
                    <a:pt x="1273022" y="5415762"/>
                  </a:lnTo>
                  <a:lnTo>
                    <a:pt x="1268006" y="5412981"/>
                  </a:lnTo>
                  <a:lnTo>
                    <a:pt x="1262113" y="5412206"/>
                  </a:lnTo>
                  <a:lnTo>
                    <a:pt x="1256538" y="5413654"/>
                  </a:lnTo>
                  <a:lnTo>
                    <a:pt x="1251064" y="5415229"/>
                  </a:lnTo>
                  <a:lnTo>
                    <a:pt x="1246390" y="5418887"/>
                  </a:lnTo>
                  <a:lnTo>
                    <a:pt x="1243545" y="5423852"/>
                  </a:lnTo>
                  <a:lnTo>
                    <a:pt x="1241044" y="5431929"/>
                  </a:lnTo>
                  <a:lnTo>
                    <a:pt x="1241704" y="5440083"/>
                  </a:lnTo>
                  <a:lnTo>
                    <a:pt x="1245311" y="5447411"/>
                  </a:lnTo>
                  <a:lnTo>
                    <a:pt x="1251623" y="5453037"/>
                  </a:lnTo>
                  <a:lnTo>
                    <a:pt x="1270215" y="5463933"/>
                  </a:lnTo>
                  <a:lnTo>
                    <a:pt x="1087780" y="5780417"/>
                  </a:lnTo>
                  <a:lnTo>
                    <a:pt x="1042873" y="5901029"/>
                  </a:lnTo>
                  <a:lnTo>
                    <a:pt x="1021461" y="5941123"/>
                  </a:lnTo>
                  <a:lnTo>
                    <a:pt x="1014450" y="5958471"/>
                  </a:lnTo>
                  <a:lnTo>
                    <a:pt x="1012659" y="5976747"/>
                  </a:lnTo>
                  <a:lnTo>
                    <a:pt x="1016076" y="5994793"/>
                  </a:lnTo>
                  <a:lnTo>
                    <a:pt x="1024623" y="6011456"/>
                  </a:lnTo>
                  <a:lnTo>
                    <a:pt x="976553" y="6071578"/>
                  </a:lnTo>
                  <a:lnTo>
                    <a:pt x="969302" y="6052947"/>
                  </a:lnTo>
                  <a:lnTo>
                    <a:pt x="965746" y="6043803"/>
                  </a:lnTo>
                  <a:lnTo>
                    <a:pt x="962901" y="6036475"/>
                  </a:lnTo>
                  <a:lnTo>
                    <a:pt x="953935" y="6021933"/>
                  </a:lnTo>
                  <a:lnTo>
                    <a:pt x="940600" y="6012332"/>
                  </a:lnTo>
                  <a:lnTo>
                    <a:pt x="924661" y="6008446"/>
                  </a:lnTo>
                  <a:lnTo>
                    <a:pt x="907859" y="6011062"/>
                  </a:lnTo>
                  <a:lnTo>
                    <a:pt x="877620" y="6043803"/>
                  </a:lnTo>
                  <a:lnTo>
                    <a:pt x="870496" y="5960465"/>
                  </a:lnTo>
                  <a:lnTo>
                    <a:pt x="839901" y="5920765"/>
                  </a:lnTo>
                  <a:lnTo>
                    <a:pt x="822845" y="5919140"/>
                  </a:lnTo>
                  <a:lnTo>
                    <a:pt x="811060" y="5922099"/>
                  </a:lnTo>
                  <a:lnTo>
                    <a:pt x="735164" y="6106807"/>
                  </a:lnTo>
                  <a:lnTo>
                    <a:pt x="734009" y="6115050"/>
                  </a:lnTo>
                  <a:lnTo>
                    <a:pt x="736041" y="6122873"/>
                  </a:lnTo>
                  <a:lnTo>
                    <a:pt x="740841" y="6129363"/>
                  </a:lnTo>
                  <a:lnTo>
                    <a:pt x="748017" y="6133643"/>
                  </a:lnTo>
                  <a:lnTo>
                    <a:pt x="748334" y="6133795"/>
                  </a:lnTo>
                  <a:lnTo>
                    <a:pt x="748499" y="6133820"/>
                  </a:lnTo>
                  <a:lnTo>
                    <a:pt x="764438" y="6133820"/>
                  </a:lnTo>
                  <a:lnTo>
                    <a:pt x="772642" y="6127877"/>
                  </a:lnTo>
                  <a:lnTo>
                    <a:pt x="775525" y="6119050"/>
                  </a:lnTo>
                  <a:lnTo>
                    <a:pt x="828154" y="5960465"/>
                  </a:lnTo>
                  <a:lnTo>
                    <a:pt x="835520" y="6047676"/>
                  </a:lnTo>
                  <a:lnTo>
                    <a:pt x="857402" y="6081230"/>
                  </a:lnTo>
                  <a:lnTo>
                    <a:pt x="884123" y="6086932"/>
                  </a:lnTo>
                  <a:lnTo>
                    <a:pt x="896950" y="6083693"/>
                  </a:lnTo>
                  <a:lnTo>
                    <a:pt x="908189" y="6076696"/>
                  </a:lnTo>
                  <a:lnTo>
                    <a:pt x="916914" y="6066307"/>
                  </a:lnTo>
                  <a:lnTo>
                    <a:pt x="924979" y="6052947"/>
                  </a:lnTo>
                  <a:lnTo>
                    <a:pt x="938314" y="6088113"/>
                  </a:lnTo>
                  <a:lnTo>
                    <a:pt x="973404" y="6114834"/>
                  </a:lnTo>
                  <a:lnTo>
                    <a:pt x="984618" y="6114935"/>
                  </a:lnTo>
                  <a:lnTo>
                    <a:pt x="995311" y="6112180"/>
                  </a:lnTo>
                  <a:lnTo>
                    <a:pt x="1004963" y="6106807"/>
                  </a:lnTo>
                  <a:lnTo>
                    <a:pt x="1013040" y="6099010"/>
                  </a:lnTo>
                  <a:lnTo>
                    <a:pt x="1033957" y="6071578"/>
                  </a:lnTo>
                  <a:lnTo>
                    <a:pt x="1060754" y="6036424"/>
                  </a:lnTo>
                  <a:lnTo>
                    <a:pt x="1066266" y="6037821"/>
                  </a:lnTo>
                  <a:lnTo>
                    <a:pt x="1071918" y="6038532"/>
                  </a:lnTo>
                  <a:lnTo>
                    <a:pt x="1077595" y="6038532"/>
                  </a:lnTo>
                  <a:lnTo>
                    <a:pt x="1123238" y="6020232"/>
                  </a:lnTo>
                  <a:lnTo>
                    <a:pt x="1139342" y="5997664"/>
                  </a:lnTo>
                  <a:lnTo>
                    <a:pt x="1155141" y="5971718"/>
                  </a:lnTo>
                  <a:lnTo>
                    <a:pt x="1175677" y="5946051"/>
                  </a:lnTo>
                  <a:lnTo>
                    <a:pt x="1187780" y="5930925"/>
                  </a:lnTo>
                  <a:lnTo>
                    <a:pt x="1236179" y="5870435"/>
                  </a:lnTo>
                  <a:lnTo>
                    <a:pt x="1262037" y="5825426"/>
                  </a:lnTo>
                  <a:lnTo>
                    <a:pt x="1420380" y="5549735"/>
                  </a:lnTo>
                  <a:lnTo>
                    <a:pt x="1438973" y="5560644"/>
                  </a:lnTo>
                  <a:lnTo>
                    <a:pt x="1444066" y="5563311"/>
                  </a:lnTo>
                  <a:lnTo>
                    <a:pt x="1447774" y="5568061"/>
                  </a:lnTo>
                  <a:lnTo>
                    <a:pt x="1449146" y="5573649"/>
                  </a:lnTo>
                  <a:lnTo>
                    <a:pt x="1450581" y="5579237"/>
                  </a:lnTo>
                  <a:lnTo>
                    <a:pt x="1449819" y="5585155"/>
                  </a:lnTo>
                  <a:lnTo>
                    <a:pt x="1447038" y="5590184"/>
                  </a:lnTo>
                  <a:lnTo>
                    <a:pt x="1361084" y="5739282"/>
                  </a:lnTo>
                  <a:lnTo>
                    <a:pt x="1357858" y="5744134"/>
                  </a:lnTo>
                  <a:lnTo>
                    <a:pt x="1356842" y="5750141"/>
                  </a:lnTo>
                  <a:lnTo>
                    <a:pt x="1358277" y="5755805"/>
                  </a:lnTo>
                  <a:lnTo>
                    <a:pt x="1359547" y="5761533"/>
                  </a:lnTo>
                  <a:lnTo>
                    <a:pt x="1363091" y="5766498"/>
                  </a:lnTo>
                  <a:lnTo>
                    <a:pt x="1368107" y="5769521"/>
                  </a:lnTo>
                  <a:lnTo>
                    <a:pt x="1373124" y="5772302"/>
                  </a:lnTo>
                  <a:lnTo>
                    <a:pt x="1379016" y="5773064"/>
                  </a:lnTo>
                  <a:lnTo>
                    <a:pt x="1384592" y="5771629"/>
                  </a:lnTo>
                  <a:lnTo>
                    <a:pt x="1481772" y="5612333"/>
                  </a:lnTo>
                  <a:lnTo>
                    <a:pt x="1490446" y="5575986"/>
                  </a:lnTo>
                  <a:lnTo>
                    <a:pt x="1488440" y="5563451"/>
                  </a:lnTo>
                  <a:lnTo>
                    <a:pt x="1458264" y="5524068"/>
                  </a:lnTo>
                  <a:lnTo>
                    <a:pt x="1439672" y="5513514"/>
                  </a:lnTo>
                  <a:lnTo>
                    <a:pt x="1453248" y="5489956"/>
                  </a:lnTo>
                  <a:lnTo>
                    <a:pt x="1493354" y="5420334"/>
                  </a:lnTo>
                  <a:lnTo>
                    <a:pt x="1496047" y="5412308"/>
                  </a:lnTo>
                  <a:lnTo>
                    <a:pt x="1495501" y="5404155"/>
                  </a:lnTo>
                  <a:lnTo>
                    <a:pt x="1491945" y="5396789"/>
                  </a:lnTo>
                  <a:lnTo>
                    <a:pt x="1485633" y="5391150"/>
                  </a:lnTo>
                  <a:lnTo>
                    <a:pt x="1496161" y="5372506"/>
                  </a:lnTo>
                  <a:lnTo>
                    <a:pt x="1497926" y="5368645"/>
                  </a:lnTo>
                  <a:lnTo>
                    <a:pt x="1501546" y="5360721"/>
                  </a:lnTo>
                  <a:lnTo>
                    <a:pt x="1504480" y="5348211"/>
                  </a:lnTo>
                  <a:lnTo>
                    <a:pt x="1504924" y="5335371"/>
                  </a:lnTo>
                  <a:close/>
                </a:path>
                <a:path w="2973069" h="6134100">
                  <a:moveTo>
                    <a:pt x="1509864" y="604621"/>
                  </a:moveTo>
                  <a:lnTo>
                    <a:pt x="1495945" y="557034"/>
                  </a:lnTo>
                  <a:lnTo>
                    <a:pt x="1458366" y="523735"/>
                  </a:lnTo>
                  <a:lnTo>
                    <a:pt x="1399933" y="495236"/>
                  </a:lnTo>
                  <a:lnTo>
                    <a:pt x="1334719" y="463448"/>
                  </a:lnTo>
                  <a:lnTo>
                    <a:pt x="1328991" y="459536"/>
                  </a:lnTo>
                  <a:lnTo>
                    <a:pt x="1324597" y="454393"/>
                  </a:lnTo>
                  <a:lnTo>
                    <a:pt x="1321739" y="448297"/>
                  </a:lnTo>
                  <a:lnTo>
                    <a:pt x="1320609" y="441566"/>
                  </a:lnTo>
                  <a:lnTo>
                    <a:pt x="1320609" y="436994"/>
                  </a:lnTo>
                  <a:lnTo>
                    <a:pt x="1320609" y="411048"/>
                  </a:lnTo>
                  <a:lnTo>
                    <a:pt x="1333220" y="397637"/>
                  </a:lnTo>
                  <a:lnTo>
                    <a:pt x="1340650" y="389750"/>
                  </a:lnTo>
                  <a:lnTo>
                    <a:pt x="1355483" y="365112"/>
                  </a:lnTo>
                  <a:lnTo>
                    <a:pt x="1364716" y="338010"/>
                  </a:lnTo>
                  <a:lnTo>
                    <a:pt x="1367828" y="310070"/>
                  </a:lnTo>
                  <a:lnTo>
                    <a:pt x="1367917" y="283870"/>
                  </a:lnTo>
                  <a:lnTo>
                    <a:pt x="1369491" y="283870"/>
                  </a:lnTo>
                  <a:lnTo>
                    <a:pt x="1378127" y="282168"/>
                  </a:lnTo>
                  <a:lnTo>
                    <a:pt x="1385189" y="277533"/>
                  </a:lnTo>
                  <a:lnTo>
                    <a:pt x="1389964" y="270649"/>
                  </a:lnTo>
                  <a:lnTo>
                    <a:pt x="1391704" y="262242"/>
                  </a:lnTo>
                  <a:lnTo>
                    <a:pt x="1391704" y="243420"/>
                  </a:lnTo>
                  <a:lnTo>
                    <a:pt x="1391704" y="240880"/>
                  </a:lnTo>
                  <a:lnTo>
                    <a:pt x="1384477" y="173837"/>
                  </a:lnTo>
                  <a:lnTo>
                    <a:pt x="1364538" y="136372"/>
                  </a:lnTo>
                  <a:lnTo>
                    <a:pt x="1347266" y="119570"/>
                  </a:lnTo>
                  <a:lnTo>
                    <a:pt x="1347266" y="216966"/>
                  </a:lnTo>
                  <a:lnTo>
                    <a:pt x="1347266" y="240880"/>
                  </a:lnTo>
                  <a:lnTo>
                    <a:pt x="1324267" y="238785"/>
                  </a:lnTo>
                  <a:lnTo>
                    <a:pt x="1324267" y="282333"/>
                  </a:lnTo>
                  <a:lnTo>
                    <a:pt x="1324203" y="309295"/>
                  </a:lnTo>
                  <a:lnTo>
                    <a:pt x="1314767" y="345059"/>
                  </a:lnTo>
                  <a:lnTo>
                    <a:pt x="1292580" y="373722"/>
                  </a:lnTo>
                  <a:lnTo>
                    <a:pt x="1279829" y="381177"/>
                  </a:lnTo>
                  <a:lnTo>
                    <a:pt x="1279829" y="458863"/>
                  </a:lnTo>
                  <a:lnTo>
                    <a:pt x="1227543" y="509739"/>
                  </a:lnTo>
                  <a:lnTo>
                    <a:pt x="1213434" y="496011"/>
                  </a:lnTo>
                  <a:lnTo>
                    <a:pt x="1175270" y="458863"/>
                  </a:lnTo>
                  <a:lnTo>
                    <a:pt x="1176832" y="453224"/>
                  </a:lnTo>
                  <a:lnTo>
                    <a:pt x="1177505" y="448297"/>
                  </a:lnTo>
                  <a:lnTo>
                    <a:pt x="1177620" y="436994"/>
                  </a:lnTo>
                  <a:lnTo>
                    <a:pt x="1190002" y="440918"/>
                  </a:lnTo>
                  <a:lnTo>
                    <a:pt x="1202690" y="443674"/>
                  </a:lnTo>
                  <a:lnTo>
                    <a:pt x="1215567" y="445249"/>
                  </a:lnTo>
                  <a:lnTo>
                    <a:pt x="1228598" y="445643"/>
                  </a:lnTo>
                  <a:lnTo>
                    <a:pt x="1241082" y="445109"/>
                  </a:lnTo>
                  <a:lnTo>
                    <a:pt x="1253439" y="443484"/>
                  </a:lnTo>
                  <a:lnTo>
                    <a:pt x="1265593" y="440778"/>
                  </a:lnTo>
                  <a:lnTo>
                    <a:pt x="1277480" y="436994"/>
                  </a:lnTo>
                  <a:lnTo>
                    <a:pt x="1277594" y="448297"/>
                  </a:lnTo>
                  <a:lnTo>
                    <a:pt x="1278255" y="453224"/>
                  </a:lnTo>
                  <a:lnTo>
                    <a:pt x="1279829" y="458863"/>
                  </a:lnTo>
                  <a:lnTo>
                    <a:pt x="1279829" y="381177"/>
                  </a:lnTo>
                  <a:lnTo>
                    <a:pt x="1260970" y="392201"/>
                  </a:lnTo>
                  <a:lnTo>
                    <a:pt x="1223175" y="397637"/>
                  </a:lnTo>
                  <a:lnTo>
                    <a:pt x="1160183" y="370357"/>
                  </a:lnTo>
                  <a:lnTo>
                    <a:pt x="1132192" y="309295"/>
                  </a:lnTo>
                  <a:lnTo>
                    <a:pt x="1132141" y="274459"/>
                  </a:lnTo>
                  <a:lnTo>
                    <a:pt x="1131608" y="274459"/>
                  </a:lnTo>
                  <a:lnTo>
                    <a:pt x="1145628" y="268274"/>
                  </a:lnTo>
                  <a:lnTo>
                    <a:pt x="1159052" y="261023"/>
                  </a:lnTo>
                  <a:lnTo>
                    <a:pt x="1171829" y="252717"/>
                  </a:lnTo>
                  <a:lnTo>
                    <a:pt x="1183894" y="243420"/>
                  </a:lnTo>
                  <a:lnTo>
                    <a:pt x="1217460" y="257937"/>
                  </a:lnTo>
                  <a:lnTo>
                    <a:pt x="1252194" y="269303"/>
                  </a:lnTo>
                  <a:lnTo>
                    <a:pt x="1287881" y="277456"/>
                  </a:lnTo>
                  <a:lnTo>
                    <a:pt x="1324267" y="282333"/>
                  </a:lnTo>
                  <a:lnTo>
                    <a:pt x="1324267" y="238785"/>
                  </a:lnTo>
                  <a:lnTo>
                    <a:pt x="1306880" y="237185"/>
                  </a:lnTo>
                  <a:lnTo>
                    <a:pt x="1306296" y="237058"/>
                  </a:lnTo>
                  <a:lnTo>
                    <a:pt x="1267358" y="228930"/>
                  </a:lnTo>
                  <a:lnTo>
                    <a:pt x="1229093" y="216217"/>
                  </a:lnTo>
                  <a:lnTo>
                    <a:pt x="1192517" y="199161"/>
                  </a:lnTo>
                  <a:lnTo>
                    <a:pt x="1188986" y="196773"/>
                  </a:lnTo>
                  <a:lnTo>
                    <a:pt x="1185037" y="195605"/>
                  </a:lnTo>
                  <a:lnTo>
                    <a:pt x="1184783" y="195529"/>
                  </a:lnTo>
                  <a:lnTo>
                    <a:pt x="1181468" y="195592"/>
                  </a:lnTo>
                  <a:lnTo>
                    <a:pt x="1174635" y="195554"/>
                  </a:lnTo>
                  <a:lnTo>
                    <a:pt x="1169022" y="197739"/>
                  </a:lnTo>
                  <a:lnTo>
                    <a:pt x="1164805" y="201701"/>
                  </a:lnTo>
                  <a:lnTo>
                    <a:pt x="1152232" y="212928"/>
                  </a:lnTo>
                  <a:lnTo>
                    <a:pt x="1138440" y="222631"/>
                  </a:lnTo>
                  <a:lnTo>
                    <a:pt x="1123594" y="230695"/>
                  </a:lnTo>
                  <a:lnTo>
                    <a:pt x="1107821" y="237058"/>
                  </a:lnTo>
                  <a:lnTo>
                    <a:pt x="1107821" y="216966"/>
                  </a:lnTo>
                  <a:lnTo>
                    <a:pt x="1115453" y="180606"/>
                  </a:lnTo>
                  <a:lnTo>
                    <a:pt x="1136078" y="150939"/>
                  </a:lnTo>
                  <a:lnTo>
                    <a:pt x="1166634" y="130949"/>
                  </a:lnTo>
                  <a:lnTo>
                    <a:pt x="1204023" y="123609"/>
                  </a:lnTo>
                  <a:lnTo>
                    <a:pt x="1251331" y="123609"/>
                  </a:lnTo>
                  <a:lnTo>
                    <a:pt x="1288630" y="131013"/>
                  </a:lnTo>
                  <a:lnTo>
                    <a:pt x="1319098" y="151028"/>
                  </a:lnTo>
                  <a:lnTo>
                    <a:pt x="1339672" y="180670"/>
                  </a:lnTo>
                  <a:lnTo>
                    <a:pt x="1347266" y="216966"/>
                  </a:lnTo>
                  <a:lnTo>
                    <a:pt x="1347266" y="119570"/>
                  </a:lnTo>
                  <a:lnTo>
                    <a:pt x="1334160" y="106819"/>
                  </a:lnTo>
                  <a:lnTo>
                    <a:pt x="1295654" y="87401"/>
                  </a:lnTo>
                  <a:lnTo>
                    <a:pt x="1251331" y="80378"/>
                  </a:lnTo>
                  <a:lnTo>
                    <a:pt x="1204023" y="80378"/>
                  </a:lnTo>
                  <a:lnTo>
                    <a:pt x="1159687" y="87401"/>
                  </a:lnTo>
                  <a:lnTo>
                    <a:pt x="1121181" y="106819"/>
                  </a:lnTo>
                  <a:lnTo>
                    <a:pt x="1090803" y="136372"/>
                  </a:lnTo>
                  <a:lnTo>
                    <a:pt x="1070864" y="173837"/>
                  </a:lnTo>
                  <a:lnTo>
                    <a:pt x="1063777" y="216217"/>
                  </a:lnTo>
                  <a:lnTo>
                    <a:pt x="1063650" y="263004"/>
                  </a:lnTo>
                  <a:lnTo>
                    <a:pt x="1065390" y="271424"/>
                  </a:lnTo>
                  <a:lnTo>
                    <a:pt x="1070165" y="278295"/>
                  </a:lnTo>
                  <a:lnTo>
                    <a:pt x="1077226" y="282930"/>
                  </a:lnTo>
                  <a:lnTo>
                    <a:pt x="1085862" y="284632"/>
                  </a:lnTo>
                  <a:lnTo>
                    <a:pt x="1087437" y="284632"/>
                  </a:lnTo>
                  <a:lnTo>
                    <a:pt x="1087437" y="310070"/>
                  </a:lnTo>
                  <a:lnTo>
                    <a:pt x="1090637" y="338772"/>
                  </a:lnTo>
                  <a:lnTo>
                    <a:pt x="1099870" y="365874"/>
                  </a:lnTo>
                  <a:lnTo>
                    <a:pt x="1114704" y="390512"/>
                  </a:lnTo>
                  <a:lnTo>
                    <a:pt x="1134745" y="411810"/>
                  </a:lnTo>
                  <a:lnTo>
                    <a:pt x="1134745" y="442328"/>
                  </a:lnTo>
                  <a:lnTo>
                    <a:pt x="1133614" y="449059"/>
                  </a:lnTo>
                  <a:lnTo>
                    <a:pt x="1130757" y="455155"/>
                  </a:lnTo>
                  <a:lnTo>
                    <a:pt x="1126363" y="460298"/>
                  </a:lnTo>
                  <a:lnTo>
                    <a:pt x="1120635" y="464210"/>
                  </a:lnTo>
                  <a:lnTo>
                    <a:pt x="1113675" y="469493"/>
                  </a:lnTo>
                  <a:lnTo>
                    <a:pt x="1109497" y="476719"/>
                  </a:lnTo>
                  <a:lnTo>
                    <a:pt x="1108405" y="484936"/>
                  </a:lnTo>
                  <a:lnTo>
                    <a:pt x="1110729" y="493229"/>
                  </a:lnTo>
                  <a:lnTo>
                    <a:pt x="1114488" y="500532"/>
                  </a:lnTo>
                  <a:lnTo>
                    <a:pt x="1122146" y="505167"/>
                  </a:lnTo>
                  <a:lnTo>
                    <a:pt x="1134021" y="505167"/>
                  </a:lnTo>
                  <a:lnTo>
                    <a:pt x="1151483" y="496011"/>
                  </a:lnTo>
                  <a:lnTo>
                    <a:pt x="1205585" y="548652"/>
                  </a:lnTo>
                  <a:lnTo>
                    <a:pt x="1205585" y="839393"/>
                  </a:lnTo>
                  <a:lnTo>
                    <a:pt x="1208265" y="847585"/>
                  </a:lnTo>
                  <a:lnTo>
                    <a:pt x="1213751" y="853909"/>
                  </a:lnTo>
                  <a:lnTo>
                    <a:pt x="1221295" y="857770"/>
                  </a:lnTo>
                  <a:lnTo>
                    <a:pt x="1230083" y="858545"/>
                  </a:lnTo>
                  <a:lnTo>
                    <a:pt x="1237373" y="856513"/>
                  </a:lnTo>
                  <a:lnTo>
                    <a:pt x="1243393" y="852347"/>
                  </a:lnTo>
                  <a:lnTo>
                    <a:pt x="1247673" y="846493"/>
                  </a:lnTo>
                  <a:lnTo>
                    <a:pt x="1249768" y="839393"/>
                  </a:lnTo>
                  <a:lnTo>
                    <a:pt x="1249768" y="547890"/>
                  </a:lnTo>
                  <a:lnTo>
                    <a:pt x="1288973" y="509739"/>
                  </a:lnTo>
                  <a:lnTo>
                    <a:pt x="1303870" y="495236"/>
                  </a:lnTo>
                  <a:lnTo>
                    <a:pt x="1307325" y="497840"/>
                  </a:lnTo>
                  <a:lnTo>
                    <a:pt x="1311008" y="500126"/>
                  </a:lnTo>
                  <a:lnTo>
                    <a:pt x="1314856" y="502107"/>
                  </a:lnTo>
                  <a:lnTo>
                    <a:pt x="1434579" y="559600"/>
                  </a:lnTo>
                  <a:lnTo>
                    <a:pt x="1398244" y="594956"/>
                  </a:lnTo>
                  <a:lnTo>
                    <a:pt x="1386890" y="608774"/>
                  </a:lnTo>
                  <a:lnTo>
                    <a:pt x="1378623" y="624344"/>
                  </a:lnTo>
                  <a:lnTo>
                    <a:pt x="1373632" y="641172"/>
                  </a:lnTo>
                  <a:lnTo>
                    <a:pt x="1372108" y="658799"/>
                  </a:lnTo>
                  <a:lnTo>
                    <a:pt x="1372108" y="836853"/>
                  </a:lnTo>
                  <a:lnTo>
                    <a:pt x="1374775" y="845045"/>
                  </a:lnTo>
                  <a:lnTo>
                    <a:pt x="1380274" y="851369"/>
                  </a:lnTo>
                  <a:lnTo>
                    <a:pt x="1387805" y="855230"/>
                  </a:lnTo>
                  <a:lnTo>
                    <a:pt x="1396593" y="856005"/>
                  </a:lnTo>
                  <a:lnTo>
                    <a:pt x="1403896" y="853973"/>
                  </a:lnTo>
                  <a:lnTo>
                    <a:pt x="1409903" y="849807"/>
                  </a:lnTo>
                  <a:lnTo>
                    <a:pt x="1414183" y="843953"/>
                  </a:lnTo>
                  <a:lnTo>
                    <a:pt x="1416278" y="836853"/>
                  </a:lnTo>
                  <a:lnTo>
                    <a:pt x="1416278" y="658799"/>
                  </a:lnTo>
                  <a:lnTo>
                    <a:pt x="1417205" y="649478"/>
                  </a:lnTo>
                  <a:lnTo>
                    <a:pt x="1419974" y="640600"/>
                  </a:lnTo>
                  <a:lnTo>
                    <a:pt x="1424495" y="632434"/>
                  </a:lnTo>
                  <a:lnTo>
                    <a:pt x="1430655" y="625221"/>
                  </a:lnTo>
                  <a:lnTo>
                    <a:pt x="1463852" y="592658"/>
                  </a:lnTo>
                  <a:lnTo>
                    <a:pt x="1464894" y="596557"/>
                  </a:lnTo>
                  <a:lnTo>
                    <a:pt x="1465427" y="600570"/>
                  </a:lnTo>
                  <a:lnTo>
                    <a:pt x="1465427" y="839393"/>
                  </a:lnTo>
                  <a:lnTo>
                    <a:pt x="1467167" y="847813"/>
                  </a:lnTo>
                  <a:lnTo>
                    <a:pt x="1471930" y="854684"/>
                  </a:lnTo>
                  <a:lnTo>
                    <a:pt x="1479003" y="859320"/>
                  </a:lnTo>
                  <a:lnTo>
                    <a:pt x="1487639" y="861021"/>
                  </a:lnTo>
                  <a:lnTo>
                    <a:pt x="1496288" y="859320"/>
                  </a:lnTo>
                  <a:lnTo>
                    <a:pt x="1503349" y="854684"/>
                  </a:lnTo>
                  <a:lnTo>
                    <a:pt x="1508112" y="847813"/>
                  </a:lnTo>
                  <a:lnTo>
                    <a:pt x="1509864" y="839393"/>
                  </a:lnTo>
                  <a:lnTo>
                    <a:pt x="1509864" y="604621"/>
                  </a:lnTo>
                  <a:close/>
                </a:path>
                <a:path w="2973069" h="6134100">
                  <a:moveTo>
                    <a:pt x="1823313" y="2538450"/>
                  </a:moveTo>
                  <a:lnTo>
                    <a:pt x="1779943" y="2538450"/>
                  </a:lnTo>
                  <a:lnTo>
                    <a:pt x="1779943" y="2581770"/>
                  </a:lnTo>
                  <a:lnTo>
                    <a:pt x="1823313" y="2581770"/>
                  </a:lnTo>
                  <a:lnTo>
                    <a:pt x="1823313" y="2538450"/>
                  </a:lnTo>
                  <a:close/>
                </a:path>
                <a:path w="2973069" h="6134100">
                  <a:moveTo>
                    <a:pt x="1910041" y="2538450"/>
                  </a:moveTo>
                  <a:lnTo>
                    <a:pt x="1866671" y="2538450"/>
                  </a:lnTo>
                  <a:lnTo>
                    <a:pt x="1866671" y="2581770"/>
                  </a:lnTo>
                  <a:lnTo>
                    <a:pt x="1910041" y="2581770"/>
                  </a:lnTo>
                  <a:lnTo>
                    <a:pt x="1910041" y="2538450"/>
                  </a:lnTo>
                  <a:close/>
                </a:path>
                <a:path w="2973069" h="6134100">
                  <a:moveTo>
                    <a:pt x="1953399" y="2711958"/>
                  </a:moveTo>
                  <a:lnTo>
                    <a:pt x="1910041" y="2711958"/>
                  </a:lnTo>
                  <a:lnTo>
                    <a:pt x="1910041" y="2755277"/>
                  </a:lnTo>
                  <a:lnTo>
                    <a:pt x="1953399" y="2755277"/>
                  </a:lnTo>
                  <a:lnTo>
                    <a:pt x="1953399" y="2711958"/>
                  </a:lnTo>
                  <a:close/>
                </a:path>
                <a:path w="2973069" h="6134100">
                  <a:moveTo>
                    <a:pt x="1997011" y="3167037"/>
                  </a:moveTo>
                  <a:lnTo>
                    <a:pt x="1953641" y="3167037"/>
                  </a:lnTo>
                  <a:lnTo>
                    <a:pt x="1953641" y="3296983"/>
                  </a:lnTo>
                  <a:lnTo>
                    <a:pt x="1997011" y="3296983"/>
                  </a:lnTo>
                  <a:lnTo>
                    <a:pt x="1997011" y="3167037"/>
                  </a:lnTo>
                  <a:close/>
                </a:path>
                <a:path w="2973069" h="6134100">
                  <a:moveTo>
                    <a:pt x="1997024" y="2538450"/>
                  </a:moveTo>
                  <a:lnTo>
                    <a:pt x="1953653" y="2538450"/>
                  </a:lnTo>
                  <a:lnTo>
                    <a:pt x="1953653" y="2581770"/>
                  </a:lnTo>
                  <a:lnTo>
                    <a:pt x="1997024" y="2581770"/>
                  </a:lnTo>
                  <a:lnTo>
                    <a:pt x="1997024" y="2538450"/>
                  </a:lnTo>
                  <a:close/>
                </a:path>
                <a:path w="2973069" h="6134100">
                  <a:moveTo>
                    <a:pt x="2040382" y="2711958"/>
                  </a:moveTo>
                  <a:lnTo>
                    <a:pt x="1997011" y="2711958"/>
                  </a:lnTo>
                  <a:lnTo>
                    <a:pt x="1997011" y="2755277"/>
                  </a:lnTo>
                  <a:lnTo>
                    <a:pt x="2040382" y="2755277"/>
                  </a:lnTo>
                  <a:lnTo>
                    <a:pt x="2040382" y="2711958"/>
                  </a:lnTo>
                  <a:close/>
                </a:path>
                <a:path w="2973069" h="6134100">
                  <a:moveTo>
                    <a:pt x="2083739" y="3036836"/>
                  </a:moveTo>
                  <a:lnTo>
                    <a:pt x="2040369" y="3036836"/>
                  </a:lnTo>
                  <a:lnTo>
                    <a:pt x="2040369" y="3296983"/>
                  </a:lnTo>
                  <a:lnTo>
                    <a:pt x="2083739" y="3296983"/>
                  </a:lnTo>
                  <a:lnTo>
                    <a:pt x="2083739" y="3036836"/>
                  </a:lnTo>
                  <a:close/>
                </a:path>
                <a:path w="2973069" h="6134100">
                  <a:moveTo>
                    <a:pt x="2127110" y="2711958"/>
                  </a:moveTo>
                  <a:lnTo>
                    <a:pt x="2083739" y="2711958"/>
                  </a:lnTo>
                  <a:lnTo>
                    <a:pt x="2083739" y="2755277"/>
                  </a:lnTo>
                  <a:lnTo>
                    <a:pt x="2127110" y="2755277"/>
                  </a:lnTo>
                  <a:lnTo>
                    <a:pt x="2127110" y="2711958"/>
                  </a:lnTo>
                  <a:close/>
                </a:path>
                <a:path w="2973069" h="6134100">
                  <a:moveTo>
                    <a:pt x="2170468" y="3101810"/>
                  </a:moveTo>
                  <a:lnTo>
                    <a:pt x="2127110" y="3101810"/>
                  </a:lnTo>
                  <a:lnTo>
                    <a:pt x="2127110" y="3296742"/>
                  </a:lnTo>
                  <a:lnTo>
                    <a:pt x="2170468" y="3296742"/>
                  </a:lnTo>
                  <a:lnTo>
                    <a:pt x="2170468" y="3101810"/>
                  </a:lnTo>
                  <a:close/>
                </a:path>
                <a:path w="2973069" h="6134100">
                  <a:moveTo>
                    <a:pt x="2714015" y="3297224"/>
                  </a:moveTo>
                  <a:lnTo>
                    <a:pt x="2713990" y="3296742"/>
                  </a:lnTo>
                  <a:lnTo>
                    <a:pt x="2708287" y="3247301"/>
                  </a:lnTo>
                  <a:lnTo>
                    <a:pt x="2691981" y="3201695"/>
                  </a:lnTo>
                  <a:lnTo>
                    <a:pt x="2669400" y="3166186"/>
                  </a:lnTo>
                  <a:lnTo>
                    <a:pt x="2669400" y="3290519"/>
                  </a:lnTo>
                  <a:lnTo>
                    <a:pt x="2663825" y="3340303"/>
                  </a:lnTo>
                  <a:lnTo>
                    <a:pt x="2646045" y="3340303"/>
                  </a:lnTo>
                  <a:lnTo>
                    <a:pt x="2646045" y="3383623"/>
                  </a:lnTo>
                  <a:lnTo>
                    <a:pt x="2618460" y="3419525"/>
                  </a:lnTo>
                  <a:lnTo>
                    <a:pt x="2583142" y="3446703"/>
                  </a:lnTo>
                  <a:lnTo>
                    <a:pt x="2542057" y="3463988"/>
                  </a:lnTo>
                  <a:lnTo>
                    <a:pt x="2497188" y="3470249"/>
                  </a:lnTo>
                  <a:lnTo>
                    <a:pt x="2451963" y="3464229"/>
                  </a:lnTo>
                  <a:lnTo>
                    <a:pt x="2410536" y="3447008"/>
                  </a:lnTo>
                  <a:lnTo>
                    <a:pt x="2374912" y="3419741"/>
                  </a:lnTo>
                  <a:lnTo>
                    <a:pt x="2347112" y="3383623"/>
                  </a:lnTo>
                  <a:lnTo>
                    <a:pt x="2646045" y="3383623"/>
                  </a:lnTo>
                  <a:lnTo>
                    <a:pt x="2646045" y="3340303"/>
                  </a:lnTo>
                  <a:lnTo>
                    <a:pt x="2328100" y="3340303"/>
                  </a:lnTo>
                  <a:lnTo>
                    <a:pt x="2322309" y="3290557"/>
                  </a:lnTo>
                  <a:lnTo>
                    <a:pt x="2330958" y="3242183"/>
                  </a:lnTo>
                  <a:lnTo>
                    <a:pt x="2353043" y="3198304"/>
                  </a:lnTo>
                  <a:lnTo>
                    <a:pt x="2387549" y="3161919"/>
                  </a:lnTo>
                  <a:lnTo>
                    <a:pt x="2387549" y="3296983"/>
                  </a:lnTo>
                  <a:lnTo>
                    <a:pt x="2430919" y="3296983"/>
                  </a:lnTo>
                  <a:lnTo>
                    <a:pt x="2430919" y="3161919"/>
                  </a:lnTo>
                  <a:lnTo>
                    <a:pt x="2430919" y="3136366"/>
                  </a:lnTo>
                  <a:lnTo>
                    <a:pt x="2441460" y="3132493"/>
                  </a:lnTo>
                  <a:lnTo>
                    <a:pt x="2452230" y="3129318"/>
                  </a:lnTo>
                  <a:lnTo>
                    <a:pt x="2463177" y="3126879"/>
                  </a:lnTo>
                  <a:lnTo>
                    <a:pt x="2474277" y="3125178"/>
                  </a:lnTo>
                  <a:lnTo>
                    <a:pt x="2474277" y="3296983"/>
                  </a:lnTo>
                  <a:lnTo>
                    <a:pt x="2517648" y="3296983"/>
                  </a:lnTo>
                  <a:lnTo>
                    <a:pt x="2517648" y="3125178"/>
                  </a:lnTo>
                  <a:lnTo>
                    <a:pt x="2528747" y="3126879"/>
                  </a:lnTo>
                  <a:lnTo>
                    <a:pt x="2539708" y="3129318"/>
                  </a:lnTo>
                  <a:lnTo>
                    <a:pt x="2550477" y="3132493"/>
                  </a:lnTo>
                  <a:lnTo>
                    <a:pt x="2561018" y="3136366"/>
                  </a:lnTo>
                  <a:lnTo>
                    <a:pt x="2561018" y="3296983"/>
                  </a:lnTo>
                  <a:lnTo>
                    <a:pt x="2604376" y="3296983"/>
                  </a:lnTo>
                  <a:lnTo>
                    <a:pt x="2604376" y="3161919"/>
                  </a:lnTo>
                  <a:lnTo>
                    <a:pt x="2638691" y="3198406"/>
                  </a:lnTo>
                  <a:lnTo>
                    <a:pt x="2660700" y="3242272"/>
                  </a:lnTo>
                  <a:lnTo>
                    <a:pt x="2669400" y="3290519"/>
                  </a:lnTo>
                  <a:lnTo>
                    <a:pt x="2669400" y="3166186"/>
                  </a:lnTo>
                  <a:lnTo>
                    <a:pt x="2632811" y="3127883"/>
                  </a:lnTo>
                  <a:lnTo>
                    <a:pt x="2592552" y="3102267"/>
                  </a:lnTo>
                  <a:lnTo>
                    <a:pt x="2546908" y="3085935"/>
                  </a:lnTo>
                  <a:lnTo>
                    <a:pt x="2497188" y="3080156"/>
                  </a:lnTo>
                  <a:lnTo>
                    <a:pt x="2447404" y="3085833"/>
                  </a:lnTo>
                  <a:lnTo>
                    <a:pt x="2401697" y="3102089"/>
                  </a:lnTo>
                  <a:lnTo>
                    <a:pt x="2361361" y="3127641"/>
                  </a:lnTo>
                  <a:lnTo>
                    <a:pt x="2327706" y="3161182"/>
                  </a:lnTo>
                  <a:lnTo>
                    <a:pt x="2302040" y="3201403"/>
                  </a:lnTo>
                  <a:lnTo>
                    <a:pt x="2285657" y="3247034"/>
                  </a:lnTo>
                  <a:lnTo>
                    <a:pt x="2279866" y="3296742"/>
                  </a:lnTo>
                  <a:lnTo>
                    <a:pt x="2285542" y="3346462"/>
                  </a:lnTo>
                  <a:lnTo>
                    <a:pt x="2301824" y="3392119"/>
                  </a:lnTo>
                  <a:lnTo>
                    <a:pt x="2327402" y="3432416"/>
                  </a:lnTo>
                  <a:lnTo>
                    <a:pt x="2360980" y="3466033"/>
                  </a:lnTo>
                  <a:lnTo>
                    <a:pt x="2401252" y="3491674"/>
                  </a:lnTo>
                  <a:lnTo>
                    <a:pt x="2446934" y="3508032"/>
                  </a:lnTo>
                  <a:lnTo>
                    <a:pt x="2496693" y="3513810"/>
                  </a:lnTo>
                  <a:lnTo>
                    <a:pt x="2546477" y="3508146"/>
                  </a:lnTo>
                  <a:lnTo>
                    <a:pt x="2592184" y="3491890"/>
                  </a:lnTo>
                  <a:lnTo>
                    <a:pt x="2626334" y="3470249"/>
                  </a:lnTo>
                  <a:lnTo>
                    <a:pt x="2632519" y="3466338"/>
                  </a:lnTo>
                  <a:lnTo>
                    <a:pt x="2666174" y="3432797"/>
                  </a:lnTo>
                  <a:lnTo>
                    <a:pt x="2691841" y="3392563"/>
                  </a:lnTo>
                  <a:lnTo>
                    <a:pt x="2708224" y="3346945"/>
                  </a:lnTo>
                  <a:lnTo>
                    <a:pt x="2708999" y="3340303"/>
                  </a:lnTo>
                  <a:lnTo>
                    <a:pt x="2714015" y="3297224"/>
                  </a:lnTo>
                  <a:close/>
                </a:path>
                <a:path w="2973069" h="6134100">
                  <a:moveTo>
                    <a:pt x="2777858" y="2560104"/>
                  </a:moveTo>
                  <a:lnTo>
                    <a:pt x="2769336" y="2517952"/>
                  </a:lnTo>
                  <a:lnTo>
                    <a:pt x="2746095" y="2483535"/>
                  </a:lnTo>
                  <a:lnTo>
                    <a:pt x="2711640" y="2460320"/>
                  </a:lnTo>
                  <a:lnTo>
                    <a:pt x="2669438" y="2451811"/>
                  </a:lnTo>
                  <a:lnTo>
                    <a:pt x="1801622" y="2451811"/>
                  </a:lnTo>
                  <a:lnTo>
                    <a:pt x="1759419" y="2460320"/>
                  </a:lnTo>
                  <a:lnTo>
                    <a:pt x="1724964" y="2483535"/>
                  </a:lnTo>
                  <a:lnTo>
                    <a:pt x="1701723" y="2517952"/>
                  </a:lnTo>
                  <a:lnTo>
                    <a:pt x="1693214" y="2560104"/>
                  </a:lnTo>
                  <a:lnTo>
                    <a:pt x="1693214" y="3254883"/>
                  </a:lnTo>
                  <a:lnTo>
                    <a:pt x="1699475" y="3290024"/>
                  </a:lnTo>
                  <a:lnTo>
                    <a:pt x="1716303" y="3320504"/>
                  </a:lnTo>
                  <a:lnTo>
                    <a:pt x="1741919" y="3344087"/>
                  </a:lnTo>
                  <a:lnTo>
                    <a:pt x="1774583" y="3358553"/>
                  </a:lnTo>
                  <a:lnTo>
                    <a:pt x="1785543" y="3316694"/>
                  </a:lnTo>
                  <a:lnTo>
                    <a:pt x="1765833" y="3307842"/>
                  </a:lnTo>
                  <a:lnTo>
                    <a:pt x="1750428" y="3293465"/>
                  </a:lnTo>
                  <a:lnTo>
                    <a:pt x="1740408" y="3274949"/>
                  </a:lnTo>
                  <a:lnTo>
                    <a:pt x="1736826" y="3253663"/>
                  </a:lnTo>
                  <a:lnTo>
                    <a:pt x="1736826" y="2560104"/>
                  </a:lnTo>
                  <a:lnTo>
                    <a:pt x="1741970" y="2534920"/>
                  </a:lnTo>
                  <a:lnTo>
                    <a:pt x="1755851" y="2514320"/>
                  </a:lnTo>
                  <a:lnTo>
                    <a:pt x="1776425" y="2500376"/>
                  </a:lnTo>
                  <a:lnTo>
                    <a:pt x="1801622" y="2495131"/>
                  </a:lnTo>
                  <a:lnTo>
                    <a:pt x="2669438" y="2495131"/>
                  </a:lnTo>
                  <a:lnTo>
                    <a:pt x="2694762" y="2500236"/>
                  </a:lnTo>
                  <a:lnTo>
                    <a:pt x="2715437" y="2514155"/>
                  </a:lnTo>
                  <a:lnTo>
                    <a:pt x="2729369" y="2534818"/>
                  </a:lnTo>
                  <a:lnTo>
                    <a:pt x="2734487" y="2560104"/>
                  </a:lnTo>
                  <a:lnTo>
                    <a:pt x="2734487" y="2581770"/>
                  </a:lnTo>
                  <a:lnTo>
                    <a:pt x="2777858" y="2581770"/>
                  </a:lnTo>
                  <a:lnTo>
                    <a:pt x="2777858" y="2560104"/>
                  </a:lnTo>
                  <a:close/>
                </a:path>
                <a:path w="2973069" h="6134100">
                  <a:moveTo>
                    <a:pt x="2908185" y="2733611"/>
                  </a:moveTo>
                  <a:lnTo>
                    <a:pt x="2899600" y="2691473"/>
                  </a:lnTo>
                  <a:lnTo>
                    <a:pt x="2876372" y="2657030"/>
                  </a:lnTo>
                  <a:lnTo>
                    <a:pt x="2841942" y="2633738"/>
                  </a:lnTo>
                  <a:lnTo>
                    <a:pt x="2799765" y="2625077"/>
                  </a:lnTo>
                  <a:lnTo>
                    <a:pt x="1931962" y="2625077"/>
                  </a:lnTo>
                  <a:lnTo>
                    <a:pt x="1889747" y="2633738"/>
                  </a:lnTo>
                  <a:lnTo>
                    <a:pt x="1855266" y="2657005"/>
                  </a:lnTo>
                  <a:lnTo>
                    <a:pt x="1831962" y="2691447"/>
                  </a:lnTo>
                  <a:lnTo>
                    <a:pt x="1823300" y="2733611"/>
                  </a:lnTo>
                  <a:lnTo>
                    <a:pt x="1823300" y="3426930"/>
                  </a:lnTo>
                  <a:lnTo>
                    <a:pt x="1831911" y="3469106"/>
                  </a:lnTo>
                  <a:lnTo>
                    <a:pt x="1855216" y="3503523"/>
                  </a:lnTo>
                  <a:lnTo>
                    <a:pt x="1889721" y="3526726"/>
                  </a:lnTo>
                  <a:lnTo>
                    <a:pt x="1931962" y="3535222"/>
                  </a:lnTo>
                  <a:lnTo>
                    <a:pt x="2213838" y="3535222"/>
                  </a:lnTo>
                  <a:lnTo>
                    <a:pt x="2213838" y="3491915"/>
                  </a:lnTo>
                  <a:lnTo>
                    <a:pt x="1931962" y="3491915"/>
                  </a:lnTo>
                  <a:lnTo>
                    <a:pt x="1906612" y="3486899"/>
                  </a:lnTo>
                  <a:lnTo>
                    <a:pt x="1885886" y="3473056"/>
                  </a:lnTo>
                  <a:lnTo>
                    <a:pt x="1871878" y="3452457"/>
                  </a:lnTo>
                  <a:lnTo>
                    <a:pt x="1866671" y="3426930"/>
                  </a:lnTo>
                  <a:lnTo>
                    <a:pt x="1866671" y="2733611"/>
                  </a:lnTo>
                  <a:lnTo>
                    <a:pt x="1871802" y="2708237"/>
                  </a:lnTo>
                  <a:lnTo>
                    <a:pt x="1885797" y="2687497"/>
                  </a:lnTo>
                  <a:lnTo>
                    <a:pt x="1906549" y="2673527"/>
                  </a:lnTo>
                  <a:lnTo>
                    <a:pt x="1931962" y="2668397"/>
                  </a:lnTo>
                  <a:lnTo>
                    <a:pt x="2799765" y="2668397"/>
                  </a:lnTo>
                  <a:lnTo>
                    <a:pt x="2825102" y="2673604"/>
                  </a:lnTo>
                  <a:lnTo>
                    <a:pt x="2845778" y="2687586"/>
                  </a:lnTo>
                  <a:lnTo>
                    <a:pt x="2859709" y="2708287"/>
                  </a:lnTo>
                  <a:lnTo>
                    <a:pt x="2864815" y="2733611"/>
                  </a:lnTo>
                  <a:lnTo>
                    <a:pt x="2864815" y="3426930"/>
                  </a:lnTo>
                  <a:lnTo>
                    <a:pt x="2863723" y="3438690"/>
                  </a:lnTo>
                  <a:lnTo>
                    <a:pt x="2860573" y="3449955"/>
                  </a:lnTo>
                  <a:lnTo>
                    <a:pt x="2855455" y="3460483"/>
                  </a:lnTo>
                  <a:lnTo>
                    <a:pt x="2848495" y="3470008"/>
                  </a:lnTo>
                  <a:lnTo>
                    <a:pt x="2880906" y="3498240"/>
                  </a:lnTo>
                  <a:lnTo>
                    <a:pt x="2892729" y="3482111"/>
                  </a:lnTo>
                  <a:lnTo>
                    <a:pt x="2901327" y="3464268"/>
                  </a:lnTo>
                  <a:lnTo>
                    <a:pt x="2906547" y="3445141"/>
                  </a:lnTo>
                  <a:lnTo>
                    <a:pt x="2908185" y="3425228"/>
                  </a:lnTo>
                  <a:lnTo>
                    <a:pt x="2908185" y="2733611"/>
                  </a:lnTo>
                  <a:close/>
                </a:path>
                <a:path w="2973069" h="6134100">
                  <a:moveTo>
                    <a:pt x="2973019" y="3665448"/>
                  </a:moveTo>
                  <a:lnTo>
                    <a:pt x="2971444" y="3657282"/>
                  </a:lnTo>
                  <a:lnTo>
                    <a:pt x="2966682" y="3650119"/>
                  </a:lnTo>
                  <a:lnTo>
                    <a:pt x="2920860" y="3604361"/>
                  </a:lnTo>
                  <a:lnTo>
                    <a:pt x="2920860" y="3665423"/>
                  </a:lnTo>
                  <a:lnTo>
                    <a:pt x="2886989" y="3699738"/>
                  </a:lnTo>
                  <a:lnTo>
                    <a:pt x="2732049" y="3544963"/>
                  </a:lnTo>
                  <a:lnTo>
                    <a:pt x="2704515" y="3517468"/>
                  </a:lnTo>
                  <a:lnTo>
                    <a:pt x="2713177" y="3508857"/>
                  </a:lnTo>
                  <a:lnTo>
                    <a:pt x="2721508" y="3499942"/>
                  </a:lnTo>
                  <a:lnTo>
                    <a:pt x="2729509" y="3490722"/>
                  </a:lnTo>
                  <a:lnTo>
                    <a:pt x="2737154" y="3481209"/>
                  </a:lnTo>
                  <a:lnTo>
                    <a:pt x="2920860" y="3665423"/>
                  </a:lnTo>
                  <a:lnTo>
                    <a:pt x="2920860" y="3604361"/>
                  </a:lnTo>
                  <a:lnTo>
                    <a:pt x="2797581" y="3481209"/>
                  </a:lnTo>
                  <a:lnTo>
                    <a:pt x="2760789" y="3444456"/>
                  </a:lnTo>
                  <a:lnTo>
                    <a:pt x="2768600" y="3429825"/>
                  </a:lnTo>
                  <a:lnTo>
                    <a:pt x="2775559" y="3414776"/>
                  </a:lnTo>
                  <a:lnTo>
                    <a:pt x="2781643" y="3399358"/>
                  </a:lnTo>
                  <a:lnTo>
                    <a:pt x="2786862" y="3383623"/>
                  </a:lnTo>
                  <a:lnTo>
                    <a:pt x="2821457" y="3383623"/>
                  </a:lnTo>
                  <a:lnTo>
                    <a:pt x="2821457" y="3340303"/>
                  </a:lnTo>
                  <a:lnTo>
                    <a:pt x="2797098" y="3340303"/>
                  </a:lnTo>
                  <a:lnTo>
                    <a:pt x="2800578" y="3300831"/>
                  </a:lnTo>
                  <a:lnTo>
                    <a:pt x="2798661" y="3261436"/>
                  </a:lnTo>
                  <a:lnTo>
                    <a:pt x="2791383" y="3222663"/>
                  </a:lnTo>
                  <a:lnTo>
                    <a:pt x="2778823" y="3185045"/>
                  </a:lnTo>
                  <a:lnTo>
                    <a:pt x="2778823" y="3108871"/>
                  </a:lnTo>
                  <a:lnTo>
                    <a:pt x="2778823" y="2971863"/>
                  </a:lnTo>
                  <a:lnTo>
                    <a:pt x="2756408" y="2971863"/>
                  </a:lnTo>
                  <a:lnTo>
                    <a:pt x="2756408" y="3296983"/>
                  </a:lnTo>
                  <a:lnTo>
                    <a:pt x="2752242" y="3343605"/>
                  </a:lnTo>
                  <a:lnTo>
                    <a:pt x="2740215" y="3387496"/>
                  </a:lnTo>
                  <a:lnTo>
                    <a:pt x="2721064" y="3427933"/>
                  </a:lnTo>
                  <a:lnTo>
                    <a:pt x="2695498" y="3464191"/>
                  </a:lnTo>
                  <a:lnTo>
                    <a:pt x="2664282" y="3495522"/>
                  </a:lnTo>
                  <a:lnTo>
                    <a:pt x="2628100" y="3521214"/>
                  </a:lnTo>
                  <a:lnTo>
                    <a:pt x="2587714" y="3540531"/>
                  </a:lnTo>
                  <a:lnTo>
                    <a:pt x="2543835" y="3552748"/>
                  </a:lnTo>
                  <a:lnTo>
                    <a:pt x="2497188" y="3557130"/>
                  </a:lnTo>
                  <a:lnTo>
                    <a:pt x="2450312" y="3553104"/>
                  </a:lnTo>
                  <a:lnTo>
                    <a:pt x="2406167" y="3541179"/>
                  </a:lnTo>
                  <a:lnTo>
                    <a:pt x="2365489" y="3522078"/>
                  </a:lnTo>
                  <a:lnTo>
                    <a:pt x="2329002" y="3496526"/>
                  </a:lnTo>
                  <a:lnTo>
                    <a:pt x="2297468" y="3465258"/>
                  </a:lnTo>
                  <a:lnTo>
                    <a:pt x="2271611" y="3429012"/>
                  </a:lnTo>
                  <a:lnTo>
                    <a:pt x="2252180" y="3388512"/>
                  </a:lnTo>
                  <a:lnTo>
                    <a:pt x="2239899" y="3344507"/>
                  </a:lnTo>
                  <a:lnTo>
                    <a:pt x="2235530" y="3297720"/>
                  </a:lnTo>
                  <a:lnTo>
                    <a:pt x="2235530" y="3296983"/>
                  </a:lnTo>
                  <a:lnTo>
                    <a:pt x="2239721" y="3250222"/>
                  </a:lnTo>
                  <a:lnTo>
                    <a:pt x="2251824" y="3206204"/>
                  </a:lnTo>
                  <a:lnTo>
                    <a:pt x="2271077" y="3165678"/>
                  </a:lnTo>
                  <a:lnTo>
                    <a:pt x="2296782" y="3129369"/>
                  </a:lnTo>
                  <a:lnTo>
                    <a:pt x="2317305" y="3108871"/>
                  </a:lnTo>
                  <a:lnTo>
                    <a:pt x="2328164" y="3098025"/>
                  </a:lnTo>
                  <a:lnTo>
                    <a:pt x="2364511" y="3072358"/>
                  </a:lnTo>
                  <a:lnTo>
                    <a:pt x="2405088" y="3053118"/>
                  </a:lnTo>
                  <a:lnTo>
                    <a:pt x="2449157" y="3041027"/>
                  </a:lnTo>
                  <a:lnTo>
                    <a:pt x="2495969" y="3036836"/>
                  </a:lnTo>
                  <a:lnTo>
                    <a:pt x="2542781" y="3041027"/>
                  </a:lnTo>
                  <a:lnTo>
                    <a:pt x="2586837" y="3053118"/>
                  </a:lnTo>
                  <a:lnTo>
                    <a:pt x="2627414" y="3072358"/>
                  </a:lnTo>
                  <a:lnTo>
                    <a:pt x="2663761" y="3098025"/>
                  </a:lnTo>
                  <a:lnTo>
                    <a:pt x="2695156" y="3129369"/>
                  </a:lnTo>
                  <a:lnTo>
                    <a:pt x="2720848" y="3165678"/>
                  </a:lnTo>
                  <a:lnTo>
                    <a:pt x="2740114" y="3206204"/>
                  </a:lnTo>
                  <a:lnTo>
                    <a:pt x="2752217" y="3250222"/>
                  </a:lnTo>
                  <a:lnTo>
                    <a:pt x="2756408" y="3296983"/>
                  </a:lnTo>
                  <a:lnTo>
                    <a:pt x="2756408" y="2971863"/>
                  </a:lnTo>
                  <a:lnTo>
                    <a:pt x="2734475" y="2971863"/>
                  </a:lnTo>
                  <a:lnTo>
                    <a:pt x="2734475" y="3108871"/>
                  </a:lnTo>
                  <a:lnTo>
                    <a:pt x="2724772" y="3097098"/>
                  </a:lnTo>
                  <a:lnTo>
                    <a:pt x="2714460" y="3085820"/>
                  </a:lnTo>
                  <a:lnTo>
                    <a:pt x="2703563" y="3075063"/>
                  </a:lnTo>
                  <a:lnTo>
                    <a:pt x="2692095" y="3064827"/>
                  </a:lnTo>
                  <a:lnTo>
                    <a:pt x="2692095" y="3036836"/>
                  </a:lnTo>
                  <a:lnTo>
                    <a:pt x="2692095" y="3035858"/>
                  </a:lnTo>
                  <a:lnTo>
                    <a:pt x="2692095" y="2885224"/>
                  </a:lnTo>
                  <a:lnTo>
                    <a:pt x="2647746" y="2885224"/>
                  </a:lnTo>
                  <a:lnTo>
                    <a:pt x="2647746" y="3035858"/>
                  </a:lnTo>
                  <a:lnTo>
                    <a:pt x="2645562" y="3034652"/>
                  </a:lnTo>
                  <a:lnTo>
                    <a:pt x="2637244" y="3030004"/>
                  </a:lnTo>
                  <a:lnTo>
                    <a:pt x="2626499" y="3024594"/>
                  </a:lnTo>
                  <a:lnTo>
                    <a:pt x="2615539" y="3019653"/>
                  </a:lnTo>
                  <a:lnTo>
                    <a:pt x="2604376" y="3015183"/>
                  </a:lnTo>
                  <a:lnTo>
                    <a:pt x="2604376" y="3000819"/>
                  </a:lnTo>
                  <a:lnTo>
                    <a:pt x="2604376" y="2798597"/>
                  </a:lnTo>
                  <a:lnTo>
                    <a:pt x="2561018" y="2798597"/>
                  </a:lnTo>
                  <a:lnTo>
                    <a:pt x="2561018" y="3000819"/>
                  </a:lnTo>
                  <a:lnTo>
                    <a:pt x="2557335" y="3000095"/>
                  </a:lnTo>
                  <a:lnTo>
                    <a:pt x="2550274" y="2998686"/>
                  </a:lnTo>
                  <a:lnTo>
                    <a:pt x="2539454" y="2996958"/>
                  </a:lnTo>
                  <a:lnTo>
                    <a:pt x="2528570" y="2995638"/>
                  </a:lnTo>
                  <a:lnTo>
                    <a:pt x="2517648" y="2994736"/>
                  </a:lnTo>
                  <a:lnTo>
                    <a:pt x="2517648" y="2841180"/>
                  </a:lnTo>
                  <a:lnTo>
                    <a:pt x="2474277" y="2841180"/>
                  </a:lnTo>
                  <a:lnTo>
                    <a:pt x="2474277" y="2994012"/>
                  </a:lnTo>
                  <a:lnTo>
                    <a:pt x="2463355" y="2994901"/>
                  </a:lnTo>
                  <a:lnTo>
                    <a:pt x="2452484" y="2996222"/>
                  </a:lnTo>
                  <a:lnTo>
                    <a:pt x="2441664" y="2997949"/>
                  </a:lnTo>
                  <a:lnTo>
                    <a:pt x="2430919" y="3000095"/>
                  </a:lnTo>
                  <a:lnTo>
                    <a:pt x="2430919" y="2927083"/>
                  </a:lnTo>
                  <a:lnTo>
                    <a:pt x="2387549" y="2927083"/>
                  </a:lnTo>
                  <a:lnTo>
                    <a:pt x="2387549" y="3013964"/>
                  </a:lnTo>
                  <a:lnTo>
                    <a:pt x="2376335" y="3018459"/>
                  </a:lnTo>
                  <a:lnTo>
                    <a:pt x="2365324" y="3023425"/>
                  </a:lnTo>
                  <a:lnTo>
                    <a:pt x="2354529" y="3028823"/>
                  </a:lnTo>
                  <a:lnTo>
                    <a:pt x="2343937" y="3034652"/>
                  </a:lnTo>
                  <a:lnTo>
                    <a:pt x="2343937" y="2906890"/>
                  </a:lnTo>
                  <a:lnTo>
                    <a:pt x="2300579" y="2906890"/>
                  </a:lnTo>
                  <a:lnTo>
                    <a:pt x="2300579" y="3064827"/>
                  </a:lnTo>
                  <a:lnTo>
                    <a:pt x="2289010" y="3075013"/>
                  </a:lnTo>
                  <a:lnTo>
                    <a:pt x="2277910" y="3085769"/>
                  </a:lnTo>
                  <a:lnTo>
                    <a:pt x="2267293" y="3097060"/>
                  </a:lnTo>
                  <a:lnTo>
                    <a:pt x="2257209" y="3108871"/>
                  </a:lnTo>
                  <a:lnTo>
                    <a:pt x="2257209" y="2950197"/>
                  </a:lnTo>
                  <a:lnTo>
                    <a:pt x="2213838" y="2950197"/>
                  </a:lnTo>
                  <a:lnTo>
                    <a:pt x="2213838" y="3185045"/>
                  </a:lnTo>
                  <a:lnTo>
                    <a:pt x="2201430" y="3222637"/>
                  </a:lnTo>
                  <a:lnTo>
                    <a:pt x="2194191" y="3261423"/>
                  </a:lnTo>
                  <a:lnTo>
                    <a:pt x="2192223" y="3300819"/>
                  </a:lnTo>
                  <a:lnTo>
                    <a:pt x="2195576" y="3340303"/>
                  </a:lnTo>
                  <a:lnTo>
                    <a:pt x="1910041" y="3340303"/>
                  </a:lnTo>
                  <a:lnTo>
                    <a:pt x="1910041" y="3383623"/>
                  </a:lnTo>
                  <a:lnTo>
                    <a:pt x="2204834" y="3383623"/>
                  </a:lnTo>
                  <a:lnTo>
                    <a:pt x="2222563" y="3429546"/>
                  </a:lnTo>
                  <a:lnTo>
                    <a:pt x="2246782" y="3470922"/>
                  </a:lnTo>
                  <a:lnTo>
                    <a:pt x="2276716" y="3507346"/>
                  </a:lnTo>
                  <a:lnTo>
                    <a:pt x="2311577" y="3538372"/>
                  </a:lnTo>
                  <a:lnTo>
                    <a:pt x="2350617" y="3563594"/>
                  </a:lnTo>
                  <a:lnTo>
                    <a:pt x="2393035" y="3582593"/>
                  </a:lnTo>
                  <a:lnTo>
                    <a:pt x="2438069" y="3594951"/>
                  </a:lnTo>
                  <a:lnTo>
                    <a:pt x="2484945" y="3600234"/>
                  </a:lnTo>
                  <a:lnTo>
                    <a:pt x="2532888" y="3598024"/>
                  </a:lnTo>
                  <a:lnTo>
                    <a:pt x="2581110" y="3587915"/>
                  </a:lnTo>
                  <a:lnTo>
                    <a:pt x="2627477" y="3570059"/>
                  </a:lnTo>
                  <a:lnTo>
                    <a:pt x="2651163" y="3557130"/>
                  </a:lnTo>
                  <a:lnTo>
                    <a:pt x="2669921" y="3544963"/>
                  </a:lnTo>
                  <a:lnTo>
                    <a:pt x="2870911" y="3745725"/>
                  </a:lnTo>
                  <a:lnTo>
                    <a:pt x="2878086" y="3750500"/>
                  </a:lnTo>
                  <a:lnTo>
                    <a:pt x="2886240" y="3752088"/>
                  </a:lnTo>
                  <a:lnTo>
                    <a:pt x="2894406" y="3750513"/>
                  </a:lnTo>
                  <a:lnTo>
                    <a:pt x="2901581" y="3745750"/>
                  </a:lnTo>
                  <a:lnTo>
                    <a:pt x="2947657" y="3699738"/>
                  </a:lnTo>
                  <a:lnTo>
                    <a:pt x="2966656" y="3680752"/>
                  </a:lnTo>
                  <a:lnTo>
                    <a:pt x="2971431" y="3673602"/>
                  </a:lnTo>
                  <a:lnTo>
                    <a:pt x="2973019" y="3665448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18537" y="8959850"/>
              <a:ext cx="193159" cy="1239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441194" y="7642218"/>
              <a:ext cx="4284345" cy="1649730"/>
            </a:xfrm>
            <a:custGeom>
              <a:avLst/>
              <a:gdLst/>
              <a:ahLst/>
              <a:cxnLst/>
              <a:rect l="l" t="t" r="r" b="b"/>
              <a:pathLst>
                <a:path w="4284345" h="1649729">
                  <a:moveTo>
                    <a:pt x="787831" y="654812"/>
                  </a:moveTo>
                  <a:lnTo>
                    <a:pt x="785787" y="645223"/>
                  </a:lnTo>
                  <a:lnTo>
                    <a:pt x="780110" y="637603"/>
                  </a:lnTo>
                  <a:lnTo>
                    <a:pt x="771575" y="632587"/>
                  </a:lnTo>
                  <a:lnTo>
                    <a:pt x="760907" y="630770"/>
                  </a:lnTo>
                  <a:lnTo>
                    <a:pt x="651421" y="630770"/>
                  </a:lnTo>
                  <a:lnTo>
                    <a:pt x="640778" y="632587"/>
                  </a:lnTo>
                  <a:lnTo>
                    <a:pt x="632294" y="637603"/>
                  </a:lnTo>
                  <a:lnTo>
                    <a:pt x="626681" y="645223"/>
                  </a:lnTo>
                  <a:lnTo>
                    <a:pt x="624662" y="654812"/>
                  </a:lnTo>
                  <a:lnTo>
                    <a:pt x="626681" y="663308"/>
                  </a:lnTo>
                  <a:lnTo>
                    <a:pt x="632294" y="670369"/>
                  </a:lnTo>
                  <a:lnTo>
                    <a:pt x="640778" y="675195"/>
                  </a:lnTo>
                  <a:lnTo>
                    <a:pt x="651421" y="676973"/>
                  </a:lnTo>
                  <a:lnTo>
                    <a:pt x="760907" y="676973"/>
                  </a:lnTo>
                  <a:lnTo>
                    <a:pt x="771575" y="675195"/>
                  </a:lnTo>
                  <a:lnTo>
                    <a:pt x="780110" y="670369"/>
                  </a:lnTo>
                  <a:lnTo>
                    <a:pt x="785787" y="663308"/>
                  </a:lnTo>
                  <a:lnTo>
                    <a:pt x="787831" y="654812"/>
                  </a:lnTo>
                  <a:close/>
                </a:path>
                <a:path w="4284345" h="1649729">
                  <a:moveTo>
                    <a:pt x="1008976" y="456196"/>
                  </a:moveTo>
                  <a:lnTo>
                    <a:pt x="1007046" y="447598"/>
                  </a:lnTo>
                  <a:lnTo>
                    <a:pt x="1005128" y="438861"/>
                  </a:lnTo>
                  <a:lnTo>
                    <a:pt x="999337" y="432003"/>
                  </a:lnTo>
                  <a:lnTo>
                    <a:pt x="993711" y="428510"/>
                  </a:lnTo>
                  <a:lnTo>
                    <a:pt x="938085" y="428510"/>
                  </a:lnTo>
                  <a:lnTo>
                    <a:pt x="938085" y="475284"/>
                  </a:lnTo>
                  <a:lnTo>
                    <a:pt x="909472" y="529056"/>
                  </a:lnTo>
                  <a:lnTo>
                    <a:pt x="497903" y="529056"/>
                  </a:lnTo>
                  <a:lnTo>
                    <a:pt x="469125" y="475284"/>
                  </a:lnTo>
                  <a:lnTo>
                    <a:pt x="938085" y="475284"/>
                  </a:lnTo>
                  <a:lnTo>
                    <a:pt x="938085" y="428510"/>
                  </a:lnTo>
                  <a:lnTo>
                    <a:pt x="897890" y="428510"/>
                  </a:lnTo>
                  <a:lnTo>
                    <a:pt x="897890" y="381558"/>
                  </a:lnTo>
                  <a:lnTo>
                    <a:pt x="894753" y="361365"/>
                  </a:lnTo>
                  <a:lnTo>
                    <a:pt x="885710" y="343039"/>
                  </a:lnTo>
                  <a:lnTo>
                    <a:pt x="881202" y="338328"/>
                  </a:lnTo>
                  <a:lnTo>
                    <a:pt x="871308" y="327977"/>
                  </a:lnTo>
                  <a:lnTo>
                    <a:pt x="852068" y="317487"/>
                  </a:lnTo>
                  <a:lnTo>
                    <a:pt x="846289" y="314718"/>
                  </a:lnTo>
                  <a:lnTo>
                    <a:pt x="846289" y="381558"/>
                  </a:lnTo>
                  <a:lnTo>
                    <a:pt x="846289" y="428510"/>
                  </a:lnTo>
                  <a:lnTo>
                    <a:pt x="566877" y="428510"/>
                  </a:lnTo>
                  <a:lnTo>
                    <a:pt x="566877" y="381596"/>
                  </a:lnTo>
                  <a:lnTo>
                    <a:pt x="564946" y="381596"/>
                  </a:lnTo>
                  <a:lnTo>
                    <a:pt x="626198" y="338328"/>
                  </a:lnTo>
                  <a:lnTo>
                    <a:pt x="668324" y="376504"/>
                  </a:lnTo>
                  <a:lnTo>
                    <a:pt x="676148" y="381558"/>
                  </a:lnTo>
                  <a:lnTo>
                    <a:pt x="685279" y="385991"/>
                  </a:lnTo>
                  <a:lnTo>
                    <a:pt x="695490" y="389140"/>
                  </a:lnTo>
                  <a:lnTo>
                    <a:pt x="706577" y="390347"/>
                  </a:lnTo>
                  <a:lnTo>
                    <a:pt x="716318" y="389636"/>
                  </a:lnTo>
                  <a:lnTo>
                    <a:pt x="725716" y="387299"/>
                  </a:lnTo>
                  <a:lnTo>
                    <a:pt x="735114" y="383032"/>
                  </a:lnTo>
                  <a:lnTo>
                    <a:pt x="744842" y="376504"/>
                  </a:lnTo>
                  <a:lnTo>
                    <a:pt x="779665" y="343420"/>
                  </a:lnTo>
                  <a:lnTo>
                    <a:pt x="785037" y="338328"/>
                  </a:lnTo>
                  <a:lnTo>
                    <a:pt x="831011" y="357416"/>
                  </a:lnTo>
                  <a:lnTo>
                    <a:pt x="846289" y="381558"/>
                  </a:lnTo>
                  <a:lnTo>
                    <a:pt x="846289" y="314718"/>
                  </a:lnTo>
                  <a:lnTo>
                    <a:pt x="786968" y="286156"/>
                  </a:lnTo>
                  <a:lnTo>
                    <a:pt x="786968" y="272326"/>
                  </a:lnTo>
                  <a:lnTo>
                    <a:pt x="786968" y="249745"/>
                  </a:lnTo>
                  <a:lnTo>
                    <a:pt x="827595" y="206679"/>
                  </a:lnTo>
                  <a:lnTo>
                    <a:pt x="842429" y="149199"/>
                  </a:lnTo>
                  <a:lnTo>
                    <a:pt x="842429" y="100545"/>
                  </a:lnTo>
                  <a:lnTo>
                    <a:pt x="833958" y="61417"/>
                  </a:lnTo>
                  <a:lnTo>
                    <a:pt x="824534" y="48526"/>
                  </a:lnTo>
                  <a:lnTo>
                    <a:pt x="810602" y="29451"/>
                  </a:lnTo>
                  <a:lnTo>
                    <a:pt x="788885" y="16154"/>
                  </a:lnTo>
                  <a:lnTo>
                    <a:pt x="788885" y="100545"/>
                  </a:lnTo>
                  <a:lnTo>
                    <a:pt x="788885" y="150952"/>
                  </a:lnTo>
                  <a:lnTo>
                    <a:pt x="782193" y="180860"/>
                  </a:lnTo>
                  <a:lnTo>
                    <a:pt x="764019" y="204482"/>
                  </a:lnTo>
                  <a:lnTo>
                    <a:pt x="740981" y="217817"/>
                  </a:lnTo>
                  <a:lnTo>
                    <a:pt x="740981" y="310489"/>
                  </a:lnTo>
                  <a:lnTo>
                    <a:pt x="706577" y="343420"/>
                  </a:lnTo>
                  <a:lnTo>
                    <a:pt x="702729" y="343420"/>
                  </a:lnTo>
                  <a:lnTo>
                    <a:pt x="697395" y="338328"/>
                  </a:lnTo>
                  <a:lnTo>
                    <a:pt x="668324" y="310489"/>
                  </a:lnTo>
                  <a:lnTo>
                    <a:pt x="672020" y="303644"/>
                  </a:lnTo>
                  <a:lnTo>
                    <a:pt x="673938" y="294906"/>
                  </a:lnTo>
                  <a:lnTo>
                    <a:pt x="673938" y="272326"/>
                  </a:lnTo>
                  <a:lnTo>
                    <a:pt x="681151" y="273342"/>
                  </a:lnTo>
                  <a:lnTo>
                    <a:pt x="688340" y="273862"/>
                  </a:lnTo>
                  <a:lnTo>
                    <a:pt x="695515" y="274053"/>
                  </a:lnTo>
                  <a:lnTo>
                    <a:pt x="702729" y="274078"/>
                  </a:lnTo>
                  <a:lnTo>
                    <a:pt x="709866" y="274053"/>
                  </a:lnTo>
                  <a:lnTo>
                    <a:pt x="717054" y="273862"/>
                  </a:lnTo>
                  <a:lnTo>
                    <a:pt x="724268" y="273342"/>
                  </a:lnTo>
                  <a:lnTo>
                    <a:pt x="731494" y="272326"/>
                  </a:lnTo>
                  <a:lnTo>
                    <a:pt x="731494" y="286156"/>
                  </a:lnTo>
                  <a:lnTo>
                    <a:pt x="733996" y="292442"/>
                  </a:lnTo>
                  <a:lnTo>
                    <a:pt x="736180" y="298386"/>
                  </a:lnTo>
                  <a:lnTo>
                    <a:pt x="738390" y="304292"/>
                  </a:lnTo>
                  <a:lnTo>
                    <a:pt x="740981" y="310489"/>
                  </a:lnTo>
                  <a:lnTo>
                    <a:pt x="740981" y="217817"/>
                  </a:lnTo>
                  <a:lnTo>
                    <a:pt x="737209" y="219989"/>
                  </a:lnTo>
                  <a:lnTo>
                    <a:pt x="704646" y="225552"/>
                  </a:lnTo>
                  <a:lnTo>
                    <a:pt x="702564" y="225704"/>
                  </a:lnTo>
                  <a:lnTo>
                    <a:pt x="698220" y="225704"/>
                  </a:lnTo>
                  <a:lnTo>
                    <a:pt x="667956" y="219837"/>
                  </a:lnTo>
                  <a:lnTo>
                    <a:pt x="643216" y="203847"/>
                  </a:lnTo>
                  <a:lnTo>
                    <a:pt x="626529" y="180086"/>
                  </a:lnTo>
                  <a:lnTo>
                    <a:pt x="620420" y="150952"/>
                  </a:lnTo>
                  <a:lnTo>
                    <a:pt x="620420" y="100545"/>
                  </a:lnTo>
                  <a:lnTo>
                    <a:pt x="624814" y="80733"/>
                  </a:lnTo>
                  <a:lnTo>
                    <a:pt x="636930" y="64147"/>
                  </a:lnTo>
                  <a:lnTo>
                    <a:pt x="655129" y="52755"/>
                  </a:lnTo>
                  <a:lnTo>
                    <a:pt x="677799" y="48526"/>
                  </a:lnTo>
                  <a:lnTo>
                    <a:pt x="731494" y="48526"/>
                  </a:lnTo>
                  <a:lnTo>
                    <a:pt x="753351" y="52755"/>
                  </a:lnTo>
                  <a:lnTo>
                    <a:pt x="771652" y="64147"/>
                  </a:lnTo>
                  <a:lnTo>
                    <a:pt x="784212" y="80733"/>
                  </a:lnTo>
                  <a:lnTo>
                    <a:pt x="788885" y="100545"/>
                  </a:lnTo>
                  <a:lnTo>
                    <a:pt x="788885" y="16154"/>
                  </a:lnTo>
                  <a:lnTo>
                    <a:pt x="775423" y="7899"/>
                  </a:lnTo>
                  <a:lnTo>
                    <a:pt x="731494" y="0"/>
                  </a:lnTo>
                  <a:lnTo>
                    <a:pt x="677799" y="0"/>
                  </a:lnTo>
                  <a:lnTo>
                    <a:pt x="634631" y="7683"/>
                  </a:lnTo>
                  <a:lnTo>
                    <a:pt x="599376" y="28854"/>
                  </a:lnTo>
                  <a:lnTo>
                    <a:pt x="575589" y="60731"/>
                  </a:lnTo>
                  <a:lnTo>
                    <a:pt x="566877" y="100545"/>
                  </a:lnTo>
                  <a:lnTo>
                    <a:pt x="566877" y="149199"/>
                  </a:lnTo>
                  <a:lnTo>
                    <a:pt x="570699" y="179095"/>
                  </a:lnTo>
                  <a:lnTo>
                    <a:pt x="581710" y="206032"/>
                  </a:lnTo>
                  <a:lnTo>
                    <a:pt x="599160" y="229692"/>
                  </a:lnTo>
                  <a:lnTo>
                    <a:pt x="622338" y="249745"/>
                  </a:lnTo>
                  <a:lnTo>
                    <a:pt x="622338" y="286156"/>
                  </a:lnTo>
                  <a:lnTo>
                    <a:pt x="557237" y="317487"/>
                  </a:lnTo>
                  <a:lnTo>
                    <a:pt x="523455" y="343700"/>
                  </a:lnTo>
                  <a:lnTo>
                    <a:pt x="511263" y="381558"/>
                  </a:lnTo>
                  <a:lnTo>
                    <a:pt x="511251" y="428510"/>
                  </a:lnTo>
                  <a:lnTo>
                    <a:pt x="417525" y="428510"/>
                  </a:lnTo>
                  <a:lnTo>
                    <a:pt x="411734" y="432003"/>
                  </a:lnTo>
                  <a:lnTo>
                    <a:pt x="405955" y="438861"/>
                  </a:lnTo>
                  <a:lnTo>
                    <a:pt x="403872" y="444385"/>
                  </a:lnTo>
                  <a:lnTo>
                    <a:pt x="403174" y="450367"/>
                  </a:lnTo>
                  <a:lnTo>
                    <a:pt x="403872" y="456679"/>
                  </a:lnTo>
                  <a:lnTo>
                    <a:pt x="461568" y="562127"/>
                  </a:lnTo>
                  <a:lnTo>
                    <a:pt x="484568" y="575970"/>
                  </a:lnTo>
                  <a:lnTo>
                    <a:pt x="513181" y="575970"/>
                  </a:lnTo>
                  <a:lnTo>
                    <a:pt x="513181" y="726922"/>
                  </a:lnTo>
                  <a:lnTo>
                    <a:pt x="515493" y="736536"/>
                  </a:lnTo>
                  <a:lnTo>
                    <a:pt x="521601" y="744194"/>
                  </a:lnTo>
                  <a:lnTo>
                    <a:pt x="530199" y="749261"/>
                  </a:lnTo>
                  <a:lnTo>
                    <a:pt x="540029" y="751103"/>
                  </a:lnTo>
                  <a:lnTo>
                    <a:pt x="550659" y="749261"/>
                  </a:lnTo>
                  <a:lnTo>
                    <a:pt x="559181" y="744194"/>
                  </a:lnTo>
                  <a:lnTo>
                    <a:pt x="564832" y="736536"/>
                  </a:lnTo>
                  <a:lnTo>
                    <a:pt x="566877" y="726922"/>
                  </a:lnTo>
                  <a:lnTo>
                    <a:pt x="566877" y="575970"/>
                  </a:lnTo>
                  <a:lnTo>
                    <a:pt x="846289" y="575970"/>
                  </a:lnTo>
                  <a:lnTo>
                    <a:pt x="846289" y="726922"/>
                  </a:lnTo>
                  <a:lnTo>
                    <a:pt x="848588" y="736536"/>
                  </a:lnTo>
                  <a:lnTo>
                    <a:pt x="854646" y="744194"/>
                  </a:lnTo>
                  <a:lnTo>
                    <a:pt x="863244" y="749261"/>
                  </a:lnTo>
                  <a:lnTo>
                    <a:pt x="873137" y="751103"/>
                  </a:lnTo>
                  <a:lnTo>
                    <a:pt x="883754" y="749261"/>
                  </a:lnTo>
                  <a:lnTo>
                    <a:pt x="892200" y="744194"/>
                  </a:lnTo>
                  <a:lnTo>
                    <a:pt x="897801" y="736536"/>
                  </a:lnTo>
                  <a:lnTo>
                    <a:pt x="899820" y="726922"/>
                  </a:lnTo>
                  <a:lnTo>
                    <a:pt x="899820" y="575970"/>
                  </a:lnTo>
                  <a:lnTo>
                    <a:pt x="928598" y="575970"/>
                  </a:lnTo>
                  <a:lnTo>
                    <a:pt x="970127" y="529056"/>
                  </a:lnTo>
                  <a:lnTo>
                    <a:pt x="1000277" y="475284"/>
                  </a:lnTo>
                  <a:lnTo>
                    <a:pt x="1007046" y="463194"/>
                  </a:lnTo>
                  <a:lnTo>
                    <a:pt x="1008976" y="456196"/>
                  </a:lnTo>
                  <a:close/>
                </a:path>
                <a:path w="4284345" h="1649729">
                  <a:moveTo>
                    <a:pt x="1436027" y="1437982"/>
                  </a:moveTo>
                  <a:lnTo>
                    <a:pt x="1424279" y="1404962"/>
                  </a:lnTo>
                  <a:lnTo>
                    <a:pt x="1406385" y="1377022"/>
                  </a:lnTo>
                  <a:lnTo>
                    <a:pt x="1386903" y="1359242"/>
                  </a:lnTo>
                  <a:lnTo>
                    <a:pt x="1382737" y="1355432"/>
                  </a:lnTo>
                  <a:lnTo>
                    <a:pt x="1353705" y="1340192"/>
                  </a:lnTo>
                  <a:lnTo>
                    <a:pt x="1284706" y="1314792"/>
                  </a:lnTo>
                  <a:lnTo>
                    <a:pt x="1284706" y="1305902"/>
                  </a:lnTo>
                  <a:lnTo>
                    <a:pt x="1284706" y="1291932"/>
                  </a:lnTo>
                  <a:lnTo>
                    <a:pt x="1307985" y="1271612"/>
                  </a:lnTo>
                  <a:lnTo>
                    <a:pt x="1325499" y="1247482"/>
                  </a:lnTo>
                  <a:lnTo>
                    <a:pt x="1336522" y="1220812"/>
                  </a:lnTo>
                  <a:lnTo>
                    <a:pt x="1340345" y="1192872"/>
                  </a:lnTo>
                  <a:lnTo>
                    <a:pt x="1340345" y="1128102"/>
                  </a:lnTo>
                  <a:lnTo>
                    <a:pt x="1322501" y="1073492"/>
                  </a:lnTo>
                  <a:lnTo>
                    <a:pt x="1292021" y="1046822"/>
                  </a:lnTo>
                  <a:lnTo>
                    <a:pt x="1290497" y="1046099"/>
                  </a:lnTo>
                  <a:lnTo>
                    <a:pt x="1290497" y="1131912"/>
                  </a:lnTo>
                  <a:lnTo>
                    <a:pt x="1290497" y="1194142"/>
                  </a:lnTo>
                  <a:lnTo>
                    <a:pt x="1285760" y="1214462"/>
                  </a:lnTo>
                  <a:lnTo>
                    <a:pt x="1277099" y="1232242"/>
                  </a:lnTo>
                  <a:lnTo>
                    <a:pt x="1264107" y="1247482"/>
                  </a:lnTo>
                  <a:lnTo>
                    <a:pt x="1246441" y="1258912"/>
                  </a:lnTo>
                  <a:lnTo>
                    <a:pt x="1238872" y="1263992"/>
                  </a:lnTo>
                  <a:lnTo>
                    <a:pt x="1235024" y="1270342"/>
                  </a:lnTo>
                  <a:lnTo>
                    <a:pt x="1235024" y="1305902"/>
                  </a:lnTo>
                  <a:lnTo>
                    <a:pt x="1175689" y="1305902"/>
                  </a:lnTo>
                  <a:lnTo>
                    <a:pt x="1175689" y="1270342"/>
                  </a:lnTo>
                  <a:lnTo>
                    <a:pt x="1169898" y="1263992"/>
                  </a:lnTo>
                  <a:lnTo>
                    <a:pt x="1162177" y="1258912"/>
                  </a:lnTo>
                  <a:lnTo>
                    <a:pt x="1145171" y="1247482"/>
                  </a:lnTo>
                  <a:lnTo>
                    <a:pt x="1131900" y="1232242"/>
                  </a:lnTo>
                  <a:lnTo>
                    <a:pt x="1123276" y="1214462"/>
                  </a:lnTo>
                  <a:lnTo>
                    <a:pt x="1120203" y="1194142"/>
                  </a:lnTo>
                  <a:lnTo>
                    <a:pt x="1120203" y="1131912"/>
                  </a:lnTo>
                  <a:lnTo>
                    <a:pt x="1124851" y="1111592"/>
                  </a:lnTo>
                  <a:lnTo>
                    <a:pt x="1126782" y="1109052"/>
                  </a:lnTo>
                  <a:lnTo>
                    <a:pt x="1137386" y="1095082"/>
                  </a:lnTo>
                  <a:lnTo>
                    <a:pt x="1155687" y="1083652"/>
                  </a:lnTo>
                  <a:lnTo>
                    <a:pt x="1162989" y="1082382"/>
                  </a:lnTo>
                  <a:lnTo>
                    <a:pt x="1177607" y="1079842"/>
                  </a:lnTo>
                  <a:lnTo>
                    <a:pt x="1233093" y="1079842"/>
                  </a:lnTo>
                  <a:lnTo>
                    <a:pt x="1273289" y="1093812"/>
                  </a:lnTo>
                  <a:lnTo>
                    <a:pt x="1290497" y="1131912"/>
                  </a:lnTo>
                  <a:lnTo>
                    <a:pt x="1290497" y="1046099"/>
                  </a:lnTo>
                  <a:lnTo>
                    <a:pt x="1273543" y="1037932"/>
                  </a:lnTo>
                  <a:lnTo>
                    <a:pt x="1253959" y="1032852"/>
                  </a:lnTo>
                  <a:lnTo>
                    <a:pt x="1233093" y="1031582"/>
                  </a:lnTo>
                  <a:lnTo>
                    <a:pt x="1177607" y="1031582"/>
                  </a:lnTo>
                  <a:lnTo>
                    <a:pt x="1148664" y="1035392"/>
                  </a:lnTo>
                  <a:lnTo>
                    <a:pt x="1122756" y="1044282"/>
                  </a:lnTo>
                  <a:lnTo>
                    <a:pt x="1100797" y="1059522"/>
                  </a:lnTo>
                  <a:lnTo>
                    <a:pt x="1083703" y="1079842"/>
                  </a:lnTo>
                  <a:lnTo>
                    <a:pt x="1037869" y="1063332"/>
                  </a:lnTo>
                  <a:lnTo>
                    <a:pt x="1037869" y="1055712"/>
                  </a:lnTo>
                  <a:lnTo>
                    <a:pt x="1037869" y="1040472"/>
                  </a:lnTo>
                  <a:lnTo>
                    <a:pt x="1061059" y="1020152"/>
                  </a:lnTo>
                  <a:lnTo>
                    <a:pt x="1078509" y="996022"/>
                  </a:lnTo>
                  <a:lnTo>
                    <a:pt x="1089520" y="969352"/>
                  </a:lnTo>
                  <a:lnTo>
                    <a:pt x="1093355" y="941412"/>
                  </a:lnTo>
                  <a:lnTo>
                    <a:pt x="1093355" y="876642"/>
                  </a:lnTo>
                  <a:lnTo>
                    <a:pt x="1085164" y="838542"/>
                  </a:lnTo>
                  <a:lnTo>
                    <a:pt x="1062634" y="806792"/>
                  </a:lnTo>
                  <a:lnTo>
                    <a:pt x="1037869" y="791552"/>
                  </a:lnTo>
                  <a:lnTo>
                    <a:pt x="1037869" y="945222"/>
                  </a:lnTo>
                  <a:lnTo>
                    <a:pt x="1035304" y="964272"/>
                  </a:lnTo>
                  <a:lnTo>
                    <a:pt x="1027531" y="982052"/>
                  </a:lnTo>
                  <a:lnTo>
                    <a:pt x="1014399" y="997292"/>
                  </a:lnTo>
                  <a:lnTo>
                    <a:pt x="995743" y="1009992"/>
                  </a:lnTo>
                  <a:lnTo>
                    <a:pt x="988009" y="1013802"/>
                  </a:lnTo>
                  <a:lnTo>
                    <a:pt x="984161" y="1021422"/>
                  </a:lnTo>
                  <a:lnTo>
                    <a:pt x="984161" y="1055712"/>
                  </a:lnTo>
                  <a:lnTo>
                    <a:pt x="922883" y="1055712"/>
                  </a:lnTo>
                  <a:lnTo>
                    <a:pt x="922883" y="1021422"/>
                  </a:lnTo>
                  <a:lnTo>
                    <a:pt x="919035" y="1013802"/>
                  </a:lnTo>
                  <a:lnTo>
                    <a:pt x="880338" y="982052"/>
                  </a:lnTo>
                  <a:lnTo>
                    <a:pt x="869340" y="945222"/>
                  </a:lnTo>
                  <a:lnTo>
                    <a:pt x="869340" y="881722"/>
                  </a:lnTo>
                  <a:lnTo>
                    <a:pt x="873734" y="862672"/>
                  </a:lnTo>
                  <a:lnTo>
                    <a:pt x="885863" y="846162"/>
                  </a:lnTo>
                  <a:lnTo>
                    <a:pt x="904074" y="834732"/>
                  </a:lnTo>
                  <a:lnTo>
                    <a:pt x="926744" y="829652"/>
                  </a:lnTo>
                  <a:lnTo>
                    <a:pt x="980300" y="829652"/>
                  </a:lnTo>
                  <a:lnTo>
                    <a:pt x="1022426" y="846162"/>
                  </a:lnTo>
                  <a:lnTo>
                    <a:pt x="1037869" y="945222"/>
                  </a:lnTo>
                  <a:lnTo>
                    <a:pt x="1037869" y="791552"/>
                  </a:lnTo>
                  <a:lnTo>
                    <a:pt x="1027252" y="786472"/>
                  </a:lnTo>
                  <a:lnTo>
                    <a:pt x="1007224" y="781392"/>
                  </a:lnTo>
                  <a:lnTo>
                    <a:pt x="986091" y="780122"/>
                  </a:lnTo>
                  <a:lnTo>
                    <a:pt x="930617" y="780122"/>
                  </a:lnTo>
                  <a:lnTo>
                    <a:pt x="888822" y="787742"/>
                  </a:lnTo>
                  <a:lnTo>
                    <a:pt x="854735" y="809332"/>
                  </a:lnTo>
                  <a:lnTo>
                    <a:pt x="831761" y="841082"/>
                  </a:lnTo>
                  <a:lnTo>
                    <a:pt x="823353" y="880452"/>
                  </a:lnTo>
                  <a:lnTo>
                    <a:pt x="823353" y="942682"/>
                  </a:lnTo>
                  <a:lnTo>
                    <a:pt x="827176" y="971892"/>
                  </a:lnTo>
                  <a:lnTo>
                    <a:pt x="838187" y="998562"/>
                  </a:lnTo>
                  <a:lnTo>
                    <a:pt x="855637" y="1022692"/>
                  </a:lnTo>
                  <a:lnTo>
                    <a:pt x="878827" y="1041742"/>
                  </a:lnTo>
                  <a:lnTo>
                    <a:pt x="878827" y="1064602"/>
                  </a:lnTo>
                  <a:lnTo>
                    <a:pt x="833005" y="1082382"/>
                  </a:lnTo>
                  <a:lnTo>
                    <a:pt x="831380" y="1079842"/>
                  </a:lnTo>
                  <a:lnTo>
                    <a:pt x="828929" y="1076032"/>
                  </a:lnTo>
                  <a:lnTo>
                    <a:pt x="825042" y="1070952"/>
                  </a:lnTo>
                  <a:lnTo>
                    <a:pt x="820788" y="1067142"/>
                  </a:lnTo>
                  <a:lnTo>
                    <a:pt x="815632" y="1063332"/>
                  </a:lnTo>
                  <a:lnTo>
                    <a:pt x="798830" y="1049362"/>
                  </a:lnTo>
                  <a:lnTo>
                    <a:pt x="788936" y="1044638"/>
                  </a:lnTo>
                  <a:lnTo>
                    <a:pt x="788936" y="1131912"/>
                  </a:lnTo>
                  <a:lnTo>
                    <a:pt x="788936" y="1194142"/>
                  </a:lnTo>
                  <a:lnTo>
                    <a:pt x="786117" y="1214462"/>
                  </a:lnTo>
                  <a:lnTo>
                    <a:pt x="777887" y="1232242"/>
                  </a:lnTo>
                  <a:lnTo>
                    <a:pt x="764654" y="1247482"/>
                  </a:lnTo>
                  <a:lnTo>
                    <a:pt x="746810" y="1258912"/>
                  </a:lnTo>
                  <a:lnTo>
                    <a:pt x="739089" y="1263992"/>
                  </a:lnTo>
                  <a:lnTo>
                    <a:pt x="735228" y="1270342"/>
                  </a:lnTo>
                  <a:lnTo>
                    <a:pt x="735228" y="1305902"/>
                  </a:lnTo>
                  <a:lnTo>
                    <a:pt x="673963" y="1305902"/>
                  </a:lnTo>
                  <a:lnTo>
                    <a:pt x="673963" y="1270342"/>
                  </a:lnTo>
                  <a:lnTo>
                    <a:pt x="670255" y="1263992"/>
                  </a:lnTo>
                  <a:lnTo>
                    <a:pt x="662533" y="1258912"/>
                  </a:lnTo>
                  <a:lnTo>
                    <a:pt x="644626" y="1247482"/>
                  </a:lnTo>
                  <a:lnTo>
                    <a:pt x="631405" y="1232242"/>
                  </a:lnTo>
                  <a:lnTo>
                    <a:pt x="623214" y="1214462"/>
                  </a:lnTo>
                  <a:lnTo>
                    <a:pt x="620407" y="1194142"/>
                  </a:lnTo>
                  <a:lnTo>
                    <a:pt x="620407" y="1131912"/>
                  </a:lnTo>
                  <a:lnTo>
                    <a:pt x="624814" y="1111592"/>
                  </a:lnTo>
                  <a:lnTo>
                    <a:pt x="626681" y="1109052"/>
                  </a:lnTo>
                  <a:lnTo>
                    <a:pt x="636930" y="1095082"/>
                  </a:lnTo>
                  <a:lnTo>
                    <a:pt x="655142" y="1083652"/>
                  </a:lnTo>
                  <a:lnTo>
                    <a:pt x="662698" y="1082382"/>
                  </a:lnTo>
                  <a:lnTo>
                    <a:pt x="677811" y="1079842"/>
                  </a:lnTo>
                  <a:lnTo>
                    <a:pt x="731532" y="1079842"/>
                  </a:lnTo>
                  <a:lnTo>
                    <a:pt x="742657" y="1081112"/>
                  </a:lnTo>
                  <a:lnTo>
                    <a:pt x="780796" y="1102702"/>
                  </a:lnTo>
                  <a:lnTo>
                    <a:pt x="788936" y="1131912"/>
                  </a:lnTo>
                  <a:lnTo>
                    <a:pt x="788936" y="1044638"/>
                  </a:lnTo>
                  <a:lnTo>
                    <a:pt x="780249" y="1040472"/>
                  </a:lnTo>
                  <a:lnTo>
                    <a:pt x="760234" y="1035392"/>
                  </a:lnTo>
                  <a:lnTo>
                    <a:pt x="739089" y="1032852"/>
                  </a:lnTo>
                  <a:lnTo>
                    <a:pt x="683602" y="1032852"/>
                  </a:lnTo>
                  <a:lnTo>
                    <a:pt x="654964" y="1036662"/>
                  </a:lnTo>
                  <a:lnTo>
                    <a:pt x="629716" y="1046822"/>
                  </a:lnTo>
                  <a:lnTo>
                    <a:pt x="608418" y="1062062"/>
                  </a:lnTo>
                  <a:lnTo>
                    <a:pt x="591629" y="1082382"/>
                  </a:lnTo>
                  <a:lnTo>
                    <a:pt x="545795" y="1064602"/>
                  </a:lnTo>
                  <a:lnTo>
                    <a:pt x="545795" y="1055712"/>
                  </a:lnTo>
                  <a:lnTo>
                    <a:pt x="545795" y="1041742"/>
                  </a:lnTo>
                  <a:lnTo>
                    <a:pt x="568172" y="1022692"/>
                  </a:lnTo>
                  <a:lnTo>
                    <a:pt x="585711" y="998562"/>
                  </a:lnTo>
                  <a:lnTo>
                    <a:pt x="597166" y="971892"/>
                  </a:lnTo>
                  <a:lnTo>
                    <a:pt x="601268" y="942682"/>
                  </a:lnTo>
                  <a:lnTo>
                    <a:pt x="601268" y="880452"/>
                  </a:lnTo>
                  <a:lnTo>
                    <a:pt x="598881" y="861402"/>
                  </a:lnTo>
                  <a:lnTo>
                    <a:pt x="592201" y="842352"/>
                  </a:lnTo>
                  <a:lnTo>
                    <a:pt x="584301" y="829652"/>
                  </a:lnTo>
                  <a:lnTo>
                    <a:pt x="581939" y="825842"/>
                  </a:lnTo>
                  <a:lnTo>
                    <a:pt x="568794" y="810602"/>
                  </a:lnTo>
                  <a:lnTo>
                    <a:pt x="551967" y="797902"/>
                  </a:lnTo>
                  <a:lnTo>
                    <a:pt x="540004" y="791387"/>
                  </a:lnTo>
                  <a:lnTo>
                    <a:pt x="540004" y="945222"/>
                  </a:lnTo>
                  <a:lnTo>
                    <a:pt x="537197" y="964272"/>
                  </a:lnTo>
                  <a:lnTo>
                    <a:pt x="529005" y="982052"/>
                  </a:lnTo>
                  <a:lnTo>
                    <a:pt x="515785" y="997292"/>
                  </a:lnTo>
                  <a:lnTo>
                    <a:pt x="497878" y="1009992"/>
                  </a:lnTo>
                  <a:lnTo>
                    <a:pt x="490156" y="1013802"/>
                  </a:lnTo>
                  <a:lnTo>
                    <a:pt x="486460" y="1021422"/>
                  </a:lnTo>
                  <a:lnTo>
                    <a:pt x="486460" y="1055712"/>
                  </a:lnTo>
                  <a:lnTo>
                    <a:pt x="425183" y="1055712"/>
                  </a:lnTo>
                  <a:lnTo>
                    <a:pt x="425183" y="1021422"/>
                  </a:lnTo>
                  <a:lnTo>
                    <a:pt x="421335" y="1013802"/>
                  </a:lnTo>
                  <a:lnTo>
                    <a:pt x="382473" y="982052"/>
                  </a:lnTo>
                  <a:lnTo>
                    <a:pt x="371475" y="945222"/>
                  </a:lnTo>
                  <a:lnTo>
                    <a:pt x="371475" y="881722"/>
                  </a:lnTo>
                  <a:lnTo>
                    <a:pt x="375881" y="862672"/>
                  </a:lnTo>
                  <a:lnTo>
                    <a:pt x="387997" y="846162"/>
                  </a:lnTo>
                  <a:lnTo>
                    <a:pt x="406209" y="834732"/>
                  </a:lnTo>
                  <a:lnTo>
                    <a:pt x="428891" y="829652"/>
                  </a:lnTo>
                  <a:lnTo>
                    <a:pt x="482600" y="829652"/>
                  </a:lnTo>
                  <a:lnTo>
                    <a:pt x="524725" y="846162"/>
                  </a:lnTo>
                  <a:lnTo>
                    <a:pt x="540004" y="945222"/>
                  </a:lnTo>
                  <a:lnTo>
                    <a:pt x="540004" y="791387"/>
                  </a:lnTo>
                  <a:lnTo>
                    <a:pt x="533336" y="787742"/>
                  </a:lnTo>
                  <a:lnTo>
                    <a:pt x="513245" y="782662"/>
                  </a:lnTo>
                  <a:lnTo>
                    <a:pt x="492086" y="781392"/>
                  </a:lnTo>
                  <a:lnTo>
                    <a:pt x="438531" y="781392"/>
                  </a:lnTo>
                  <a:lnTo>
                    <a:pt x="395630" y="789012"/>
                  </a:lnTo>
                  <a:lnTo>
                    <a:pt x="360959" y="811872"/>
                  </a:lnTo>
                  <a:lnTo>
                    <a:pt x="337794" y="843622"/>
                  </a:lnTo>
                  <a:lnTo>
                    <a:pt x="329349" y="881722"/>
                  </a:lnTo>
                  <a:lnTo>
                    <a:pt x="329349" y="945222"/>
                  </a:lnTo>
                  <a:lnTo>
                    <a:pt x="333451" y="973162"/>
                  </a:lnTo>
                  <a:lnTo>
                    <a:pt x="344919" y="1001102"/>
                  </a:lnTo>
                  <a:lnTo>
                    <a:pt x="362521" y="1025232"/>
                  </a:lnTo>
                  <a:lnTo>
                    <a:pt x="384987" y="1045552"/>
                  </a:lnTo>
                  <a:lnTo>
                    <a:pt x="384987" y="1065872"/>
                  </a:lnTo>
                  <a:lnTo>
                    <a:pt x="339001" y="1083652"/>
                  </a:lnTo>
                  <a:lnTo>
                    <a:pt x="337070" y="1079842"/>
                  </a:lnTo>
                  <a:lnTo>
                    <a:pt x="335127" y="1076032"/>
                  </a:lnTo>
                  <a:lnTo>
                    <a:pt x="329349" y="1070952"/>
                  </a:lnTo>
                  <a:lnTo>
                    <a:pt x="323723" y="1064602"/>
                  </a:lnTo>
                  <a:lnTo>
                    <a:pt x="306082" y="1051902"/>
                  </a:lnTo>
                  <a:lnTo>
                    <a:pt x="291071" y="1044714"/>
                  </a:lnTo>
                  <a:lnTo>
                    <a:pt x="291071" y="1131912"/>
                  </a:lnTo>
                  <a:lnTo>
                    <a:pt x="291071" y="1194142"/>
                  </a:lnTo>
                  <a:lnTo>
                    <a:pt x="288264" y="1214462"/>
                  </a:lnTo>
                  <a:lnTo>
                    <a:pt x="280073" y="1232242"/>
                  </a:lnTo>
                  <a:lnTo>
                    <a:pt x="266852" y="1247482"/>
                  </a:lnTo>
                  <a:lnTo>
                    <a:pt x="248932" y="1258912"/>
                  </a:lnTo>
                  <a:lnTo>
                    <a:pt x="241376" y="1263992"/>
                  </a:lnTo>
                  <a:lnTo>
                    <a:pt x="237528" y="1270342"/>
                  </a:lnTo>
                  <a:lnTo>
                    <a:pt x="237528" y="1305902"/>
                  </a:lnTo>
                  <a:lnTo>
                    <a:pt x="176263" y="1305902"/>
                  </a:lnTo>
                  <a:lnTo>
                    <a:pt x="176263" y="1270342"/>
                  </a:lnTo>
                  <a:lnTo>
                    <a:pt x="172389" y="1263992"/>
                  </a:lnTo>
                  <a:lnTo>
                    <a:pt x="164680" y="1258912"/>
                  </a:lnTo>
                  <a:lnTo>
                    <a:pt x="146824" y="1247482"/>
                  </a:lnTo>
                  <a:lnTo>
                    <a:pt x="133604" y="1232242"/>
                  </a:lnTo>
                  <a:lnTo>
                    <a:pt x="125374" y="1214462"/>
                  </a:lnTo>
                  <a:lnTo>
                    <a:pt x="122542" y="1194142"/>
                  </a:lnTo>
                  <a:lnTo>
                    <a:pt x="122542" y="1131912"/>
                  </a:lnTo>
                  <a:lnTo>
                    <a:pt x="126949" y="1111592"/>
                  </a:lnTo>
                  <a:lnTo>
                    <a:pt x="139090" y="1095082"/>
                  </a:lnTo>
                  <a:lnTo>
                    <a:pt x="157353" y="1083652"/>
                  </a:lnTo>
                  <a:lnTo>
                    <a:pt x="180111" y="1079842"/>
                  </a:lnTo>
                  <a:lnTo>
                    <a:pt x="233654" y="1079842"/>
                  </a:lnTo>
                  <a:lnTo>
                    <a:pt x="275793" y="1093812"/>
                  </a:lnTo>
                  <a:lnTo>
                    <a:pt x="291071" y="1131912"/>
                  </a:lnTo>
                  <a:lnTo>
                    <a:pt x="291071" y="1044714"/>
                  </a:lnTo>
                  <a:lnTo>
                    <a:pt x="287528" y="1043012"/>
                  </a:lnTo>
                  <a:lnTo>
                    <a:pt x="267906" y="1037932"/>
                  </a:lnTo>
                  <a:lnTo>
                    <a:pt x="247015" y="1036662"/>
                  </a:lnTo>
                  <a:lnTo>
                    <a:pt x="191541" y="1036662"/>
                  </a:lnTo>
                  <a:lnTo>
                    <a:pt x="149745" y="1044282"/>
                  </a:lnTo>
                  <a:lnTo>
                    <a:pt x="115646" y="1065872"/>
                  </a:lnTo>
                  <a:lnTo>
                    <a:pt x="92684" y="1097622"/>
                  </a:lnTo>
                  <a:lnTo>
                    <a:pt x="84277" y="1135722"/>
                  </a:lnTo>
                  <a:lnTo>
                    <a:pt x="84277" y="1197952"/>
                  </a:lnTo>
                  <a:lnTo>
                    <a:pt x="88074" y="1227162"/>
                  </a:lnTo>
                  <a:lnTo>
                    <a:pt x="98882" y="1253832"/>
                  </a:lnTo>
                  <a:lnTo>
                    <a:pt x="115811" y="1277962"/>
                  </a:lnTo>
                  <a:lnTo>
                    <a:pt x="137972" y="1298282"/>
                  </a:lnTo>
                  <a:lnTo>
                    <a:pt x="137972" y="1319872"/>
                  </a:lnTo>
                  <a:lnTo>
                    <a:pt x="68999" y="1345272"/>
                  </a:lnTo>
                  <a:lnTo>
                    <a:pt x="19418" y="1382102"/>
                  </a:lnTo>
                  <a:lnTo>
                    <a:pt x="0" y="1437982"/>
                  </a:lnTo>
                  <a:lnTo>
                    <a:pt x="0" y="1586572"/>
                  </a:lnTo>
                  <a:lnTo>
                    <a:pt x="2044" y="1596732"/>
                  </a:lnTo>
                  <a:lnTo>
                    <a:pt x="7708" y="1604352"/>
                  </a:lnTo>
                  <a:lnTo>
                    <a:pt x="16217" y="1609432"/>
                  </a:lnTo>
                  <a:lnTo>
                    <a:pt x="26860" y="1610702"/>
                  </a:lnTo>
                  <a:lnTo>
                    <a:pt x="36385" y="1609432"/>
                  </a:lnTo>
                  <a:lnTo>
                    <a:pt x="44335" y="1604352"/>
                  </a:lnTo>
                  <a:lnTo>
                    <a:pt x="49771" y="1596732"/>
                  </a:lnTo>
                  <a:lnTo>
                    <a:pt x="51790" y="1586572"/>
                  </a:lnTo>
                  <a:lnTo>
                    <a:pt x="51790" y="1437982"/>
                  </a:lnTo>
                  <a:lnTo>
                    <a:pt x="54508" y="1421472"/>
                  </a:lnTo>
                  <a:lnTo>
                    <a:pt x="62064" y="1407502"/>
                  </a:lnTo>
                  <a:lnTo>
                    <a:pt x="73571" y="1396072"/>
                  </a:lnTo>
                  <a:lnTo>
                    <a:pt x="88125" y="1389722"/>
                  </a:lnTo>
                  <a:lnTo>
                    <a:pt x="170472" y="1359242"/>
                  </a:lnTo>
                  <a:lnTo>
                    <a:pt x="270002" y="1359242"/>
                  </a:lnTo>
                  <a:lnTo>
                    <a:pt x="352336" y="1389722"/>
                  </a:lnTo>
                  <a:lnTo>
                    <a:pt x="384340" y="1421472"/>
                  </a:lnTo>
                  <a:lnTo>
                    <a:pt x="386753" y="1437982"/>
                  </a:lnTo>
                  <a:lnTo>
                    <a:pt x="386753" y="1586572"/>
                  </a:lnTo>
                  <a:lnTo>
                    <a:pt x="389077" y="1596732"/>
                  </a:lnTo>
                  <a:lnTo>
                    <a:pt x="395173" y="1604352"/>
                  </a:lnTo>
                  <a:lnTo>
                    <a:pt x="403783" y="1609432"/>
                  </a:lnTo>
                  <a:lnTo>
                    <a:pt x="413613" y="1610702"/>
                  </a:lnTo>
                  <a:lnTo>
                    <a:pt x="424256" y="1609432"/>
                  </a:lnTo>
                  <a:lnTo>
                    <a:pt x="432765" y="1604352"/>
                  </a:lnTo>
                  <a:lnTo>
                    <a:pt x="438416" y="1596732"/>
                  </a:lnTo>
                  <a:lnTo>
                    <a:pt x="440461" y="1586572"/>
                  </a:lnTo>
                  <a:lnTo>
                    <a:pt x="440461" y="1437982"/>
                  </a:lnTo>
                  <a:lnTo>
                    <a:pt x="435610" y="1407502"/>
                  </a:lnTo>
                  <a:lnTo>
                    <a:pt x="421767" y="1382102"/>
                  </a:lnTo>
                  <a:lnTo>
                    <a:pt x="400037" y="1360512"/>
                  </a:lnTo>
                  <a:lnTo>
                    <a:pt x="397649" y="1359242"/>
                  </a:lnTo>
                  <a:lnTo>
                    <a:pt x="371475" y="1345272"/>
                  </a:lnTo>
                  <a:lnTo>
                    <a:pt x="300710" y="1319872"/>
                  </a:lnTo>
                  <a:lnTo>
                    <a:pt x="300710" y="1305902"/>
                  </a:lnTo>
                  <a:lnTo>
                    <a:pt x="300710" y="1298282"/>
                  </a:lnTo>
                  <a:lnTo>
                    <a:pt x="323900" y="1277962"/>
                  </a:lnTo>
                  <a:lnTo>
                    <a:pt x="341363" y="1253832"/>
                  </a:lnTo>
                  <a:lnTo>
                    <a:pt x="352374" y="1227162"/>
                  </a:lnTo>
                  <a:lnTo>
                    <a:pt x="356196" y="1197952"/>
                  </a:lnTo>
                  <a:lnTo>
                    <a:pt x="356196" y="1131912"/>
                  </a:lnTo>
                  <a:lnTo>
                    <a:pt x="419392" y="1109052"/>
                  </a:lnTo>
                  <a:lnTo>
                    <a:pt x="518934" y="1109052"/>
                  </a:lnTo>
                  <a:lnTo>
                    <a:pt x="582129" y="1131912"/>
                  </a:lnTo>
                  <a:lnTo>
                    <a:pt x="582129" y="1197952"/>
                  </a:lnTo>
                  <a:lnTo>
                    <a:pt x="585927" y="1227162"/>
                  </a:lnTo>
                  <a:lnTo>
                    <a:pt x="596722" y="1253832"/>
                  </a:lnTo>
                  <a:lnTo>
                    <a:pt x="613613" y="1277962"/>
                  </a:lnTo>
                  <a:lnTo>
                    <a:pt x="635685" y="1298282"/>
                  </a:lnTo>
                  <a:lnTo>
                    <a:pt x="635685" y="1319872"/>
                  </a:lnTo>
                  <a:lnTo>
                    <a:pt x="566851" y="1345272"/>
                  </a:lnTo>
                  <a:lnTo>
                    <a:pt x="517283" y="1382102"/>
                  </a:lnTo>
                  <a:lnTo>
                    <a:pt x="497878" y="1437982"/>
                  </a:lnTo>
                  <a:lnTo>
                    <a:pt x="497878" y="1586572"/>
                  </a:lnTo>
                  <a:lnTo>
                    <a:pt x="499897" y="1596732"/>
                  </a:lnTo>
                  <a:lnTo>
                    <a:pt x="505510" y="1604352"/>
                  </a:lnTo>
                  <a:lnTo>
                    <a:pt x="514019" y="1609432"/>
                  </a:lnTo>
                  <a:lnTo>
                    <a:pt x="524725" y="1610702"/>
                  </a:lnTo>
                  <a:lnTo>
                    <a:pt x="534225" y="1609432"/>
                  </a:lnTo>
                  <a:lnTo>
                    <a:pt x="542112" y="1604352"/>
                  </a:lnTo>
                  <a:lnTo>
                    <a:pt x="547497" y="1596732"/>
                  </a:lnTo>
                  <a:lnTo>
                    <a:pt x="549490" y="1586572"/>
                  </a:lnTo>
                  <a:lnTo>
                    <a:pt x="549490" y="1437982"/>
                  </a:lnTo>
                  <a:lnTo>
                    <a:pt x="552234" y="1421472"/>
                  </a:lnTo>
                  <a:lnTo>
                    <a:pt x="559841" y="1407502"/>
                  </a:lnTo>
                  <a:lnTo>
                    <a:pt x="571398" y="1396072"/>
                  </a:lnTo>
                  <a:lnTo>
                    <a:pt x="585990" y="1389722"/>
                  </a:lnTo>
                  <a:lnTo>
                    <a:pt x="668324" y="1359242"/>
                  </a:lnTo>
                  <a:lnTo>
                    <a:pt x="767880" y="1359242"/>
                  </a:lnTo>
                  <a:lnTo>
                    <a:pt x="850201" y="1389722"/>
                  </a:lnTo>
                  <a:lnTo>
                    <a:pt x="882205" y="1421472"/>
                  </a:lnTo>
                  <a:lnTo>
                    <a:pt x="884618" y="1437982"/>
                  </a:lnTo>
                  <a:lnTo>
                    <a:pt x="884618" y="1586572"/>
                  </a:lnTo>
                  <a:lnTo>
                    <a:pt x="886917" y="1596732"/>
                  </a:lnTo>
                  <a:lnTo>
                    <a:pt x="892975" y="1604352"/>
                  </a:lnTo>
                  <a:lnTo>
                    <a:pt x="901573" y="1609432"/>
                  </a:lnTo>
                  <a:lnTo>
                    <a:pt x="911466" y="1610702"/>
                  </a:lnTo>
                  <a:lnTo>
                    <a:pt x="922083" y="1609432"/>
                  </a:lnTo>
                  <a:lnTo>
                    <a:pt x="930541" y="1604352"/>
                  </a:lnTo>
                  <a:lnTo>
                    <a:pt x="936142" y="1596732"/>
                  </a:lnTo>
                  <a:lnTo>
                    <a:pt x="938161" y="1586572"/>
                  </a:lnTo>
                  <a:lnTo>
                    <a:pt x="938161" y="1437982"/>
                  </a:lnTo>
                  <a:lnTo>
                    <a:pt x="919556" y="1382102"/>
                  </a:lnTo>
                  <a:lnTo>
                    <a:pt x="869340" y="1345272"/>
                  </a:lnTo>
                  <a:lnTo>
                    <a:pt x="798423" y="1319872"/>
                  </a:lnTo>
                  <a:lnTo>
                    <a:pt x="798423" y="1305902"/>
                  </a:lnTo>
                  <a:lnTo>
                    <a:pt x="798423" y="1298282"/>
                  </a:lnTo>
                  <a:lnTo>
                    <a:pt x="821702" y="1277962"/>
                  </a:lnTo>
                  <a:lnTo>
                    <a:pt x="839216" y="1253832"/>
                  </a:lnTo>
                  <a:lnTo>
                    <a:pt x="850226" y="1227162"/>
                  </a:lnTo>
                  <a:lnTo>
                    <a:pt x="854062" y="1197952"/>
                  </a:lnTo>
                  <a:lnTo>
                    <a:pt x="854062" y="1131912"/>
                  </a:lnTo>
                  <a:lnTo>
                    <a:pt x="917105" y="1109052"/>
                  </a:lnTo>
                  <a:lnTo>
                    <a:pt x="1016800" y="1109052"/>
                  </a:lnTo>
                  <a:lnTo>
                    <a:pt x="1079842" y="1131912"/>
                  </a:lnTo>
                  <a:lnTo>
                    <a:pt x="1079842" y="1197952"/>
                  </a:lnTo>
                  <a:lnTo>
                    <a:pt x="1083640" y="1227162"/>
                  </a:lnTo>
                  <a:lnTo>
                    <a:pt x="1094460" y="1253832"/>
                  </a:lnTo>
                  <a:lnTo>
                    <a:pt x="1111389" y="1277962"/>
                  </a:lnTo>
                  <a:lnTo>
                    <a:pt x="1133551" y="1298282"/>
                  </a:lnTo>
                  <a:lnTo>
                    <a:pt x="1133551" y="1319872"/>
                  </a:lnTo>
                  <a:lnTo>
                    <a:pt x="1064564" y="1345272"/>
                  </a:lnTo>
                  <a:lnTo>
                    <a:pt x="1015072" y="1382102"/>
                  </a:lnTo>
                  <a:lnTo>
                    <a:pt x="995743" y="1437982"/>
                  </a:lnTo>
                  <a:lnTo>
                    <a:pt x="995743" y="1586572"/>
                  </a:lnTo>
                  <a:lnTo>
                    <a:pt x="997762" y="1596732"/>
                  </a:lnTo>
                  <a:lnTo>
                    <a:pt x="1003363" y="1604352"/>
                  </a:lnTo>
                  <a:lnTo>
                    <a:pt x="1011821" y="1609432"/>
                  </a:lnTo>
                  <a:lnTo>
                    <a:pt x="1022426" y="1610702"/>
                  </a:lnTo>
                  <a:lnTo>
                    <a:pt x="1032027" y="1609432"/>
                  </a:lnTo>
                  <a:lnTo>
                    <a:pt x="1039952" y="1604352"/>
                  </a:lnTo>
                  <a:lnTo>
                    <a:pt x="1045362" y="1596732"/>
                  </a:lnTo>
                  <a:lnTo>
                    <a:pt x="1047356" y="1586572"/>
                  </a:lnTo>
                  <a:lnTo>
                    <a:pt x="1047356" y="1437982"/>
                  </a:lnTo>
                  <a:lnTo>
                    <a:pt x="1050074" y="1421472"/>
                  </a:lnTo>
                  <a:lnTo>
                    <a:pt x="1057630" y="1407502"/>
                  </a:lnTo>
                  <a:lnTo>
                    <a:pt x="1069136" y="1396072"/>
                  </a:lnTo>
                  <a:lnTo>
                    <a:pt x="1083703" y="1389722"/>
                  </a:lnTo>
                  <a:lnTo>
                    <a:pt x="1166025" y="1359242"/>
                  </a:lnTo>
                  <a:lnTo>
                    <a:pt x="1265580" y="1359242"/>
                  </a:lnTo>
                  <a:lnTo>
                    <a:pt x="1347914" y="1389722"/>
                  </a:lnTo>
                  <a:lnTo>
                    <a:pt x="1380045" y="1421472"/>
                  </a:lnTo>
                  <a:lnTo>
                    <a:pt x="1382483" y="1437982"/>
                  </a:lnTo>
                  <a:lnTo>
                    <a:pt x="1382483" y="1586572"/>
                  </a:lnTo>
                  <a:lnTo>
                    <a:pt x="1384782" y="1596732"/>
                  </a:lnTo>
                  <a:lnTo>
                    <a:pt x="1390827" y="1604352"/>
                  </a:lnTo>
                  <a:lnTo>
                    <a:pt x="1399374" y="1609432"/>
                  </a:lnTo>
                  <a:lnTo>
                    <a:pt x="1409179" y="1610702"/>
                  </a:lnTo>
                  <a:lnTo>
                    <a:pt x="1419885" y="1609432"/>
                  </a:lnTo>
                  <a:lnTo>
                    <a:pt x="1428394" y="1604352"/>
                  </a:lnTo>
                  <a:lnTo>
                    <a:pt x="1434007" y="1596732"/>
                  </a:lnTo>
                  <a:lnTo>
                    <a:pt x="1436027" y="1586572"/>
                  </a:lnTo>
                  <a:lnTo>
                    <a:pt x="1436027" y="1437982"/>
                  </a:lnTo>
                  <a:close/>
                </a:path>
                <a:path w="4284345" h="1649729">
                  <a:moveTo>
                    <a:pt x="3701440" y="1065936"/>
                  </a:moveTo>
                  <a:lnTo>
                    <a:pt x="3699357" y="1059014"/>
                  </a:lnTo>
                  <a:lnTo>
                    <a:pt x="3695255" y="1053299"/>
                  </a:lnTo>
                  <a:lnTo>
                    <a:pt x="3689540" y="1049185"/>
                  </a:lnTo>
                  <a:lnTo>
                    <a:pt x="3682631" y="1047089"/>
                  </a:lnTo>
                  <a:lnTo>
                    <a:pt x="3468268" y="1047089"/>
                  </a:lnTo>
                  <a:lnTo>
                    <a:pt x="3460077" y="1049858"/>
                  </a:lnTo>
                  <a:lnTo>
                    <a:pt x="3453803" y="1055370"/>
                  </a:lnTo>
                  <a:lnTo>
                    <a:pt x="3450069" y="1062850"/>
                  </a:lnTo>
                  <a:lnTo>
                    <a:pt x="3449459" y="1071499"/>
                  </a:lnTo>
                  <a:lnTo>
                    <a:pt x="3451529" y="1078420"/>
                  </a:lnTo>
                  <a:lnTo>
                    <a:pt x="3455632" y="1084135"/>
                  </a:lnTo>
                  <a:lnTo>
                    <a:pt x="3461347" y="1088250"/>
                  </a:lnTo>
                  <a:lnTo>
                    <a:pt x="3468268" y="1090345"/>
                  </a:lnTo>
                  <a:lnTo>
                    <a:pt x="3682631" y="1090345"/>
                  </a:lnTo>
                  <a:lnTo>
                    <a:pt x="3690823" y="1087577"/>
                  </a:lnTo>
                  <a:lnTo>
                    <a:pt x="3697084" y="1082052"/>
                  </a:lnTo>
                  <a:lnTo>
                    <a:pt x="3700830" y="1074585"/>
                  </a:lnTo>
                  <a:lnTo>
                    <a:pt x="3701440" y="1065936"/>
                  </a:lnTo>
                  <a:close/>
                </a:path>
                <a:path w="4284345" h="1649729">
                  <a:moveTo>
                    <a:pt x="3747185" y="1380451"/>
                  </a:moveTo>
                  <a:lnTo>
                    <a:pt x="3745509" y="1372095"/>
                  </a:lnTo>
                  <a:lnTo>
                    <a:pt x="3740924" y="1365288"/>
                  </a:lnTo>
                  <a:lnTo>
                    <a:pt x="3734117" y="1360690"/>
                  </a:lnTo>
                  <a:lnTo>
                    <a:pt x="3725786" y="1359001"/>
                  </a:lnTo>
                  <a:lnTo>
                    <a:pt x="3717506" y="1360766"/>
                  </a:lnTo>
                  <a:lnTo>
                    <a:pt x="3710736" y="1365377"/>
                  </a:lnTo>
                  <a:lnTo>
                    <a:pt x="3706152" y="1372158"/>
                  </a:lnTo>
                  <a:lnTo>
                    <a:pt x="3704386" y="1380451"/>
                  </a:lnTo>
                  <a:lnTo>
                    <a:pt x="3697224" y="1424914"/>
                  </a:lnTo>
                  <a:lnTo>
                    <a:pt x="3677310" y="1463522"/>
                  </a:lnTo>
                  <a:lnTo>
                    <a:pt x="3646919" y="1493964"/>
                  </a:lnTo>
                  <a:lnTo>
                    <a:pt x="3608400" y="1513941"/>
                  </a:lnTo>
                  <a:lnTo>
                    <a:pt x="3564039" y="1521104"/>
                  </a:lnTo>
                  <a:lnTo>
                    <a:pt x="3519690" y="1513941"/>
                  </a:lnTo>
                  <a:lnTo>
                    <a:pt x="3481159" y="1493964"/>
                  </a:lnTo>
                  <a:lnTo>
                    <a:pt x="3450780" y="1463522"/>
                  </a:lnTo>
                  <a:lnTo>
                    <a:pt x="3430854" y="1424914"/>
                  </a:lnTo>
                  <a:lnTo>
                    <a:pt x="3423704" y="1380451"/>
                  </a:lnTo>
                  <a:lnTo>
                    <a:pt x="3430854" y="1335989"/>
                  </a:lnTo>
                  <a:lnTo>
                    <a:pt x="3450780" y="1297381"/>
                  </a:lnTo>
                  <a:lnTo>
                    <a:pt x="3481159" y="1266939"/>
                  </a:lnTo>
                  <a:lnTo>
                    <a:pt x="3519690" y="1246962"/>
                  </a:lnTo>
                  <a:lnTo>
                    <a:pt x="3564039" y="1239786"/>
                  </a:lnTo>
                  <a:lnTo>
                    <a:pt x="3586403" y="1241526"/>
                  </a:lnTo>
                  <a:lnTo>
                    <a:pt x="3608057" y="1246822"/>
                  </a:lnTo>
                  <a:lnTo>
                    <a:pt x="3628580" y="1255560"/>
                  </a:lnTo>
                  <a:lnTo>
                    <a:pt x="3647541" y="1267574"/>
                  </a:lnTo>
                  <a:lnTo>
                    <a:pt x="3655377" y="1271193"/>
                  </a:lnTo>
                  <a:lnTo>
                    <a:pt x="3681819" y="1246644"/>
                  </a:lnTo>
                  <a:lnTo>
                    <a:pt x="3678974" y="1238796"/>
                  </a:lnTo>
                  <a:lnTo>
                    <a:pt x="3673157" y="1232408"/>
                  </a:lnTo>
                  <a:lnTo>
                    <a:pt x="3630561" y="1208455"/>
                  </a:lnTo>
                  <a:lnTo>
                    <a:pt x="3584765" y="1196949"/>
                  </a:lnTo>
                  <a:lnTo>
                    <a:pt x="3538194" y="1197546"/>
                  </a:lnTo>
                  <a:lnTo>
                    <a:pt x="3493287" y="1209916"/>
                  </a:lnTo>
                  <a:lnTo>
                    <a:pt x="3452469" y="1233703"/>
                  </a:lnTo>
                  <a:lnTo>
                    <a:pt x="3418167" y="1268552"/>
                  </a:lnTo>
                  <a:lnTo>
                    <a:pt x="3390912" y="1320622"/>
                  </a:lnTo>
                  <a:lnTo>
                    <a:pt x="3381603" y="1378699"/>
                  </a:lnTo>
                  <a:lnTo>
                    <a:pt x="3382657" y="1380451"/>
                  </a:lnTo>
                  <a:lnTo>
                    <a:pt x="3387039" y="1429296"/>
                  </a:lnTo>
                  <a:lnTo>
                    <a:pt x="3403498" y="1473746"/>
                  </a:lnTo>
                  <a:lnTo>
                    <a:pt x="3430384" y="1511973"/>
                  </a:lnTo>
                  <a:lnTo>
                    <a:pt x="3466020" y="1542161"/>
                  </a:lnTo>
                  <a:lnTo>
                    <a:pt x="3508756" y="1562493"/>
                  </a:lnTo>
                  <a:lnTo>
                    <a:pt x="3556927" y="1571155"/>
                  </a:lnTo>
                  <a:lnTo>
                    <a:pt x="3605657" y="1566760"/>
                  </a:lnTo>
                  <a:lnTo>
                    <a:pt x="3650005" y="1550250"/>
                  </a:lnTo>
                  <a:lnTo>
                    <a:pt x="3688143" y="1523314"/>
                  </a:lnTo>
                  <a:lnTo>
                    <a:pt x="3718268" y="1487589"/>
                  </a:lnTo>
                  <a:lnTo>
                    <a:pt x="3738549" y="1444764"/>
                  </a:lnTo>
                  <a:lnTo>
                    <a:pt x="3747185" y="1396492"/>
                  </a:lnTo>
                  <a:lnTo>
                    <a:pt x="3747185" y="1380451"/>
                  </a:lnTo>
                  <a:close/>
                </a:path>
                <a:path w="4284345" h="1649729">
                  <a:moveTo>
                    <a:pt x="3919105" y="961288"/>
                  </a:moveTo>
                  <a:lnTo>
                    <a:pt x="3917429" y="952881"/>
                  </a:lnTo>
                  <a:lnTo>
                    <a:pt x="3912857" y="945984"/>
                  </a:lnTo>
                  <a:lnTo>
                    <a:pt x="3906062" y="941285"/>
                  </a:lnTo>
                  <a:lnTo>
                    <a:pt x="3897706" y="939482"/>
                  </a:lnTo>
                  <a:lnTo>
                    <a:pt x="3468268" y="939482"/>
                  </a:lnTo>
                  <a:lnTo>
                    <a:pt x="3460077" y="942251"/>
                  </a:lnTo>
                  <a:lnTo>
                    <a:pt x="3453803" y="947775"/>
                  </a:lnTo>
                  <a:lnTo>
                    <a:pt x="3450069" y="955243"/>
                  </a:lnTo>
                  <a:lnTo>
                    <a:pt x="3449459" y="963891"/>
                  </a:lnTo>
                  <a:lnTo>
                    <a:pt x="3451529" y="970813"/>
                  </a:lnTo>
                  <a:lnTo>
                    <a:pt x="3455632" y="976528"/>
                  </a:lnTo>
                  <a:lnTo>
                    <a:pt x="3461347" y="980643"/>
                  </a:lnTo>
                  <a:lnTo>
                    <a:pt x="3468268" y="982738"/>
                  </a:lnTo>
                  <a:lnTo>
                    <a:pt x="3897706" y="982738"/>
                  </a:lnTo>
                  <a:lnTo>
                    <a:pt x="3905974" y="980973"/>
                  </a:lnTo>
                  <a:lnTo>
                    <a:pt x="3912743" y="976363"/>
                  </a:lnTo>
                  <a:lnTo>
                    <a:pt x="3917340" y="969581"/>
                  </a:lnTo>
                  <a:lnTo>
                    <a:pt x="3919105" y="961288"/>
                  </a:lnTo>
                  <a:close/>
                </a:path>
                <a:path w="4284345" h="1649729">
                  <a:moveTo>
                    <a:pt x="3937901" y="1065936"/>
                  </a:moveTo>
                  <a:lnTo>
                    <a:pt x="3935831" y="1059014"/>
                  </a:lnTo>
                  <a:lnTo>
                    <a:pt x="3931729" y="1053299"/>
                  </a:lnTo>
                  <a:lnTo>
                    <a:pt x="3926014" y="1049185"/>
                  </a:lnTo>
                  <a:lnTo>
                    <a:pt x="3919105" y="1047089"/>
                  </a:lnTo>
                  <a:lnTo>
                    <a:pt x="3768941" y="1047089"/>
                  </a:lnTo>
                  <a:lnTo>
                    <a:pt x="3760317" y="1047724"/>
                  </a:lnTo>
                  <a:lnTo>
                    <a:pt x="3752875" y="1051471"/>
                  </a:lnTo>
                  <a:lnTo>
                    <a:pt x="3747363" y="1057757"/>
                  </a:lnTo>
                  <a:lnTo>
                    <a:pt x="3744595" y="1065936"/>
                  </a:lnTo>
                  <a:lnTo>
                    <a:pt x="3745217" y="1074585"/>
                  </a:lnTo>
                  <a:lnTo>
                    <a:pt x="3748976" y="1082052"/>
                  </a:lnTo>
                  <a:lnTo>
                    <a:pt x="3755237" y="1087577"/>
                  </a:lnTo>
                  <a:lnTo>
                    <a:pt x="3763429" y="1090345"/>
                  </a:lnTo>
                  <a:lnTo>
                    <a:pt x="3767112" y="1090587"/>
                  </a:lnTo>
                  <a:lnTo>
                    <a:pt x="3768941" y="1090345"/>
                  </a:lnTo>
                  <a:lnTo>
                    <a:pt x="3919105" y="1090345"/>
                  </a:lnTo>
                  <a:lnTo>
                    <a:pt x="3927284" y="1087577"/>
                  </a:lnTo>
                  <a:lnTo>
                    <a:pt x="3933558" y="1082052"/>
                  </a:lnTo>
                  <a:lnTo>
                    <a:pt x="3937292" y="1074585"/>
                  </a:lnTo>
                  <a:lnTo>
                    <a:pt x="3937901" y="1065936"/>
                  </a:lnTo>
                  <a:close/>
                </a:path>
                <a:path w="4284345" h="1649729">
                  <a:moveTo>
                    <a:pt x="4029062" y="684326"/>
                  </a:moveTo>
                  <a:lnTo>
                    <a:pt x="4028427" y="675690"/>
                  </a:lnTo>
                  <a:lnTo>
                    <a:pt x="4024680" y="668210"/>
                  </a:lnTo>
                  <a:lnTo>
                    <a:pt x="4018407" y="662698"/>
                  </a:lnTo>
                  <a:lnTo>
                    <a:pt x="4008386" y="659676"/>
                  </a:lnTo>
                  <a:lnTo>
                    <a:pt x="3577374" y="659930"/>
                  </a:lnTo>
                  <a:lnTo>
                    <a:pt x="3569182" y="662698"/>
                  </a:lnTo>
                  <a:lnTo>
                    <a:pt x="3562921" y="668210"/>
                  </a:lnTo>
                  <a:lnTo>
                    <a:pt x="3559175" y="675690"/>
                  </a:lnTo>
                  <a:lnTo>
                    <a:pt x="3558565" y="684326"/>
                  </a:lnTo>
                  <a:lnTo>
                    <a:pt x="3560648" y="691248"/>
                  </a:lnTo>
                  <a:lnTo>
                    <a:pt x="3564750" y="696976"/>
                  </a:lnTo>
                  <a:lnTo>
                    <a:pt x="3570465" y="701090"/>
                  </a:lnTo>
                  <a:lnTo>
                    <a:pt x="3577374" y="703173"/>
                  </a:lnTo>
                  <a:lnTo>
                    <a:pt x="4004703" y="703173"/>
                  </a:lnTo>
                  <a:lnTo>
                    <a:pt x="4013327" y="702551"/>
                  </a:lnTo>
                  <a:lnTo>
                    <a:pt x="4020782" y="698792"/>
                  </a:lnTo>
                  <a:lnTo>
                    <a:pt x="4026281" y="692518"/>
                  </a:lnTo>
                  <a:lnTo>
                    <a:pt x="4029062" y="684326"/>
                  </a:lnTo>
                  <a:close/>
                </a:path>
                <a:path w="4284345" h="1649729">
                  <a:moveTo>
                    <a:pt x="4089958" y="509422"/>
                  </a:moveTo>
                  <a:lnTo>
                    <a:pt x="4088282" y="501065"/>
                  </a:lnTo>
                  <a:lnTo>
                    <a:pt x="4083697" y="494258"/>
                  </a:lnTo>
                  <a:lnTo>
                    <a:pt x="4076890" y="489661"/>
                  </a:lnTo>
                  <a:lnTo>
                    <a:pt x="4068559" y="487972"/>
                  </a:lnTo>
                  <a:lnTo>
                    <a:pt x="3511423" y="487972"/>
                  </a:lnTo>
                  <a:lnTo>
                    <a:pt x="3503053" y="489508"/>
                  </a:lnTo>
                  <a:lnTo>
                    <a:pt x="3496183" y="493991"/>
                  </a:lnTo>
                  <a:lnTo>
                    <a:pt x="3491484" y="500748"/>
                  </a:lnTo>
                  <a:lnTo>
                    <a:pt x="3489668" y="509422"/>
                  </a:lnTo>
                  <a:lnTo>
                    <a:pt x="3489668" y="595579"/>
                  </a:lnTo>
                  <a:lnTo>
                    <a:pt x="3491344" y="603923"/>
                  </a:lnTo>
                  <a:lnTo>
                    <a:pt x="3495929" y="610743"/>
                  </a:lnTo>
                  <a:lnTo>
                    <a:pt x="3502736" y="615340"/>
                  </a:lnTo>
                  <a:lnTo>
                    <a:pt x="3511067" y="617029"/>
                  </a:lnTo>
                  <a:lnTo>
                    <a:pt x="4068559" y="617029"/>
                  </a:lnTo>
                  <a:lnTo>
                    <a:pt x="4076890" y="615340"/>
                  </a:lnTo>
                  <a:lnTo>
                    <a:pt x="4083697" y="610743"/>
                  </a:lnTo>
                  <a:lnTo>
                    <a:pt x="4088282" y="603923"/>
                  </a:lnTo>
                  <a:lnTo>
                    <a:pt x="4089958" y="595579"/>
                  </a:lnTo>
                  <a:lnTo>
                    <a:pt x="4088282" y="587222"/>
                  </a:lnTo>
                  <a:lnTo>
                    <a:pt x="4083697" y="580402"/>
                  </a:lnTo>
                  <a:lnTo>
                    <a:pt x="4076890" y="575805"/>
                  </a:lnTo>
                  <a:lnTo>
                    <a:pt x="4068559" y="574128"/>
                  </a:lnTo>
                  <a:lnTo>
                    <a:pt x="3532822" y="574128"/>
                  </a:lnTo>
                  <a:lnTo>
                    <a:pt x="3532822" y="530872"/>
                  </a:lnTo>
                  <a:lnTo>
                    <a:pt x="4068559" y="530872"/>
                  </a:lnTo>
                  <a:lnTo>
                    <a:pt x="4076890" y="529183"/>
                  </a:lnTo>
                  <a:lnTo>
                    <a:pt x="4083697" y="524586"/>
                  </a:lnTo>
                  <a:lnTo>
                    <a:pt x="4088282" y="517779"/>
                  </a:lnTo>
                  <a:lnTo>
                    <a:pt x="4089958" y="509422"/>
                  </a:lnTo>
                  <a:close/>
                </a:path>
                <a:path w="4284345" h="1649729">
                  <a:moveTo>
                    <a:pt x="4157815" y="963891"/>
                  </a:moveTo>
                  <a:lnTo>
                    <a:pt x="4135297" y="939241"/>
                  </a:lnTo>
                  <a:lnTo>
                    <a:pt x="4133469" y="939482"/>
                  </a:lnTo>
                  <a:lnTo>
                    <a:pt x="3983304" y="939482"/>
                  </a:lnTo>
                  <a:lnTo>
                    <a:pt x="3975112" y="942251"/>
                  </a:lnTo>
                  <a:lnTo>
                    <a:pt x="3968851" y="947775"/>
                  </a:lnTo>
                  <a:lnTo>
                    <a:pt x="3965105" y="955243"/>
                  </a:lnTo>
                  <a:lnTo>
                    <a:pt x="3964495" y="963891"/>
                  </a:lnTo>
                  <a:lnTo>
                    <a:pt x="3966578" y="970813"/>
                  </a:lnTo>
                  <a:lnTo>
                    <a:pt x="3970680" y="976528"/>
                  </a:lnTo>
                  <a:lnTo>
                    <a:pt x="3976395" y="980643"/>
                  </a:lnTo>
                  <a:lnTo>
                    <a:pt x="3983304" y="982738"/>
                  </a:lnTo>
                  <a:lnTo>
                    <a:pt x="4133469" y="982738"/>
                  </a:lnTo>
                  <a:lnTo>
                    <a:pt x="4142092" y="982103"/>
                  </a:lnTo>
                  <a:lnTo>
                    <a:pt x="4149534" y="978357"/>
                  </a:lnTo>
                  <a:lnTo>
                    <a:pt x="4155046" y="972083"/>
                  </a:lnTo>
                  <a:lnTo>
                    <a:pt x="4157815" y="963891"/>
                  </a:lnTo>
                  <a:close/>
                </a:path>
                <a:path w="4284345" h="1649729">
                  <a:moveTo>
                    <a:pt x="4157815" y="834834"/>
                  </a:moveTo>
                  <a:lnTo>
                    <a:pt x="4157192" y="826185"/>
                  </a:lnTo>
                  <a:lnTo>
                    <a:pt x="4153433" y="818718"/>
                  </a:lnTo>
                  <a:lnTo>
                    <a:pt x="4147172" y="813206"/>
                  </a:lnTo>
                  <a:lnTo>
                    <a:pt x="4137152" y="810183"/>
                  </a:lnTo>
                  <a:lnTo>
                    <a:pt x="4133469" y="810437"/>
                  </a:lnTo>
                  <a:lnTo>
                    <a:pt x="3661575" y="810437"/>
                  </a:lnTo>
                  <a:lnTo>
                    <a:pt x="3653396" y="813206"/>
                  </a:lnTo>
                  <a:lnTo>
                    <a:pt x="3647122" y="818718"/>
                  </a:lnTo>
                  <a:lnTo>
                    <a:pt x="3643388" y="826185"/>
                  </a:lnTo>
                  <a:lnTo>
                    <a:pt x="3642779" y="834834"/>
                  </a:lnTo>
                  <a:lnTo>
                    <a:pt x="3644849" y="841756"/>
                  </a:lnTo>
                  <a:lnTo>
                    <a:pt x="3648951" y="847483"/>
                  </a:lnTo>
                  <a:lnTo>
                    <a:pt x="3654666" y="851585"/>
                  </a:lnTo>
                  <a:lnTo>
                    <a:pt x="3661575" y="853681"/>
                  </a:lnTo>
                  <a:lnTo>
                    <a:pt x="4133469" y="853681"/>
                  </a:lnTo>
                  <a:lnTo>
                    <a:pt x="4142092" y="853059"/>
                  </a:lnTo>
                  <a:lnTo>
                    <a:pt x="4149534" y="849299"/>
                  </a:lnTo>
                  <a:lnTo>
                    <a:pt x="4155046" y="843026"/>
                  </a:lnTo>
                  <a:lnTo>
                    <a:pt x="4157815" y="834834"/>
                  </a:lnTo>
                  <a:close/>
                </a:path>
                <a:path w="4284345" h="1649729">
                  <a:moveTo>
                    <a:pt x="4283989" y="423265"/>
                  </a:moveTo>
                  <a:lnTo>
                    <a:pt x="4278820" y="398195"/>
                  </a:lnTo>
                  <a:lnTo>
                    <a:pt x="4264952" y="377748"/>
                  </a:lnTo>
                  <a:lnTo>
                    <a:pt x="4244467" y="363969"/>
                  </a:lnTo>
                  <a:lnTo>
                    <a:pt x="4219422" y="358914"/>
                  </a:lnTo>
                  <a:lnTo>
                    <a:pt x="3360902" y="358914"/>
                  </a:lnTo>
                  <a:lnTo>
                    <a:pt x="3335909" y="363969"/>
                  </a:lnTo>
                  <a:lnTo>
                    <a:pt x="3315500" y="377761"/>
                  </a:lnTo>
                  <a:lnTo>
                    <a:pt x="3301746" y="398221"/>
                  </a:lnTo>
                  <a:lnTo>
                    <a:pt x="3296704" y="423265"/>
                  </a:lnTo>
                  <a:lnTo>
                    <a:pt x="3296704" y="1583702"/>
                  </a:lnTo>
                  <a:lnTo>
                    <a:pt x="3301200" y="1608848"/>
                  </a:lnTo>
                  <a:lnTo>
                    <a:pt x="3314509" y="1629613"/>
                  </a:lnTo>
                  <a:lnTo>
                    <a:pt x="3334613" y="1643849"/>
                  </a:lnTo>
                  <a:lnTo>
                    <a:pt x="3360902" y="1649463"/>
                  </a:lnTo>
                  <a:lnTo>
                    <a:pt x="4219422" y="1649463"/>
                  </a:lnTo>
                  <a:lnTo>
                    <a:pt x="4244556" y="1644370"/>
                  </a:lnTo>
                  <a:lnTo>
                    <a:pt x="4265066" y="1630502"/>
                  </a:lnTo>
                  <a:lnTo>
                    <a:pt x="4278909" y="1609940"/>
                  </a:lnTo>
                  <a:lnTo>
                    <a:pt x="4283989" y="1584756"/>
                  </a:lnTo>
                  <a:lnTo>
                    <a:pt x="4283989" y="1369898"/>
                  </a:lnTo>
                  <a:lnTo>
                    <a:pt x="4247096" y="1354734"/>
                  </a:lnTo>
                  <a:lnTo>
                    <a:pt x="4240835" y="1584756"/>
                  </a:lnTo>
                  <a:lnTo>
                    <a:pt x="4239285" y="1593138"/>
                  </a:lnTo>
                  <a:lnTo>
                    <a:pt x="4234815" y="1600022"/>
                  </a:lnTo>
                  <a:lnTo>
                    <a:pt x="4228084" y="1604733"/>
                  </a:lnTo>
                  <a:lnTo>
                    <a:pt x="4219422" y="1606562"/>
                  </a:lnTo>
                  <a:lnTo>
                    <a:pt x="3360902" y="1606562"/>
                  </a:lnTo>
                  <a:lnTo>
                    <a:pt x="3352546" y="1604759"/>
                  </a:lnTo>
                  <a:lnTo>
                    <a:pt x="3345738" y="1600060"/>
                  </a:lnTo>
                  <a:lnTo>
                    <a:pt x="3341166" y="1593164"/>
                  </a:lnTo>
                  <a:lnTo>
                    <a:pt x="3339503" y="1584756"/>
                  </a:lnTo>
                  <a:lnTo>
                    <a:pt x="3339503" y="424319"/>
                  </a:lnTo>
                  <a:lnTo>
                    <a:pt x="3341268" y="416026"/>
                  </a:lnTo>
                  <a:lnTo>
                    <a:pt x="3345865" y="409244"/>
                  </a:lnTo>
                  <a:lnTo>
                    <a:pt x="3352622" y="404647"/>
                  </a:lnTo>
                  <a:lnTo>
                    <a:pt x="3360902" y="402869"/>
                  </a:lnTo>
                  <a:lnTo>
                    <a:pt x="4219422" y="402869"/>
                  </a:lnTo>
                  <a:lnTo>
                    <a:pt x="4227754" y="404558"/>
                  </a:lnTo>
                  <a:lnTo>
                    <a:pt x="4234561" y="409155"/>
                  </a:lnTo>
                  <a:lnTo>
                    <a:pt x="4239145" y="415975"/>
                  </a:lnTo>
                  <a:lnTo>
                    <a:pt x="4240835" y="424319"/>
                  </a:lnTo>
                  <a:lnTo>
                    <a:pt x="4240835" y="827316"/>
                  </a:lnTo>
                  <a:lnTo>
                    <a:pt x="4243590" y="835520"/>
                  </a:lnTo>
                  <a:lnTo>
                    <a:pt x="4249090" y="841794"/>
                  </a:lnTo>
                  <a:lnTo>
                    <a:pt x="4256557" y="845553"/>
                  </a:lnTo>
                  <a:lnTo>
                    <a:pt x="4265180" y="846162"/>
                  </a:lnTo>
                  <a:lnTo>
                    <a:pt x="4272077" y="844080"/>
                  </a:lnTo>
                  <a:lnTo>
                    <a:pt x="4277792" y="839965"/>
                  </a:lnTo>
                  <a:lnTo>
                    <a:pt x="4281894" y="834237"/>
                  </a:lnTo>
                  <a:lnTo>
                    <a:pt x="4283989" y="827316"/>
                  </a:lnTo>
                  <a:lnTo>
                    <a:pt x="4283989" y="423265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3890893" y="7853846"/>
            <a:ext cx="5735320" cy="1432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Nota:</a:t>
            </a:r>
            <a:r>
              <a:rPr sz="1300" spc="254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Este</a:t>
            </a:r>
            <a:r>
              <a:rPr sz="1300" spc="2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programa</a:t>
            </a:r>
            <a:r>
              <a:rPr sz="1300" spc="2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254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información</a:t>
            </a:r>
            <a:r>
              <a:rPr sz="1300" spc="2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da</a:t>
            </a:r>
            <a:r>
              <a:rPr sz="1300" spc="2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continuidad</a:t>
            </a:r>
            <a:r>
              <a:rPr sz="1300" spc="2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</a:t>
            </a:r>
            <a:r>
              <a:rPr sz="1300" spc="254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la</a:t>
            </a:r>
            <a:r>
              <a:rPr sz="1300" spc="2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serie</a:t>
            </a:r>
            <a:r>
              <a:rPr sz="1300" spc="2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estadística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generada</a:t>
            </a:r>
            <a:r>
              <a:rPr sz="1300" spc="10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por</a:t>
            </a:r>
            <a:r>
              <a:rPr sz="1300" spc="9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el</a:t>
            </a:r>
            <a:r>
              <a:rPr sz="1300" spc="10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Censo</a:t>
            </a:r>
            <a:r>
              <a:rPr sz="1300" spc="10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Nacional</a:t>
            </a:r>
            <a:r>
              <a:rPr sz="1300" spc="9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0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Gobierno,</a:t>
            </a:r>
            <a:r>
              <a:rPr sz="1300" spc="10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Seguridad</a:t>
            </a:r>
            <a:r>
              <a:rPr sz="1300" spc="10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Pública</a:t>
            </a:r>
            <a:r>
              <a:rPr sz="1300" spc="8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y</a:t>
            </a:r>
            <a:r>
              <a:rPr sz="1300" spc="9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Sistema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Penitenciario</a:t>
            </a:r>
            <a:r>
              <a:rPr sz="1300" spc="18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Estatales</a:t>
            </a:r>
            <a:r>
              <a:rPr sz="1300" spc="18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(CNGSPSPE)</a:t>
            </a:r>
            <a:r>
              <a:rPr sz="1300" spc="18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7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2011</a:t>
            </a:r>
            <a:r>
              <a:rPr sz="1300" spc="18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</a:t>
            </a:r>
            <a:r>
              <a:rPr sz="1300" spc="19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2020,</a:t>
            </a:r>
            <a:r>
              <a:rPr sz="1300" spc="17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específicamente</a:t>
            </a:r>
            <a:r>
              <a:rPr sz="1300" spc="19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808080"/>
                </a:solidFill>
                <a:latin typeface="Arial MT"/>
                <a:cs typeface="Arial MT"/>
              </a:rPr>
              <a:t>en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el</a:t>
            </a:r>
            <a:r>
              <a:rPr sz="1300" spc="1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tema</a:t>
            </a:r>
            <a:r>
              <a:rPr sz="1300" spc="114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Gobierno.</a:t>
            </a:r>
            <a:r>
              <a:rPr sz="1300" spc="1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</a:t>
            </a:r>
            <a:r>
              <a:rPr sz="1300" spc="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partir</a:t>
            </a:r>
            <a:r>
              <a:rPr sz="1300" spc="1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la</a:t>
            </a:r>
            <a:r>
              <a:rPr sz="1300" spc="114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edición</a:t>
            </a:r>
            <a:r>
              <a:rPr sz="1300" spc="1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2021,</a:t>
            </a:r>
            <a:r>
              <a:rPr sz="1300" spc="12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el</a:t>
            </a:r>
            <a:r>
              <a:rPr sz="1300" spc="1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CNGSPSPE</a:t>
            </a:r>
            <a:r>
              <a:rPr sz="1300" spc="1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</a:t>
            </a:r>
            <a:r>
              <a:rPr sz="1300" spc="114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separó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en</a:t>
            </a:r>
            <a:r>
              <a:rPr sz="1300" spc="40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tres</a:t>
            </a:r>
            <a:r>
              <a:rPr sz="1300" spc="409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programas</a:t>
            </a:r>
            <a:r>
              <a:rPr sz="1300" spc="409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estadísticos,</a:t>
            </a:r>
            <a:r>
              <a:rPr sz="1300" spc="39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</a:t>
            </a:r>
            <a:r>
              <a:rPr sz="1300" spc="40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saber:</a:t>
            </a:r>
            <a:r>
              <a:rPr sz="1300" spc="40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Censo</a:t>
            </a:r>
            <a:r>
              <a:rPr sz="1300" spc="40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Nacional</a:t>
            </a:r>
            <a:r>
              <a:rPr sz="1300" spc="409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39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Gobiernos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Estatales</a:t>
            </a:r>
            <a:r>
              <a:rPr sz="1300" spc="15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(CNGE);</a:t>
            </a:r>
            <a:r>
              <a:rPr sz="1300" spc="1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Censo</a:t>
            </a:r>
            <a:r>
              <a:rPr sz="1300" spc="1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Nacional</a:t>
            </a:r>
            <a:r>
              <a:rPr sz="1300" spc="1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1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Seguridad</a:t>
            </a:r>
            <a:r>
              <a:rPr sz="1300" spc="15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Pública</a:t>
            </a:r>
            <a:r>
              <a:rPr sz="1300" spc="1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Estatal</a:t>
            </a:r>
            <a:r>
              <a:rPr sz="1300" spc="1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(CNSPE),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y</a:t>
            </a:r>
            <a:r>
              <a:rPr sz="130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Censo</a:t>
            </a:r>
            <a:r>
              <a:rPr sz="1300" spc="3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Nacional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4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Sistemas</a:t>
            </a:r>
            <a:r>
              <a:rPr sz="130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Penitenciarios</a:t>
            </a:r>
            <a:r>
              <a:rPr sz="1300" spc="1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Estatales</a:t>
            </a:r>
            <a:r>
              <a:rPr sz="1300" spc="3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(CNSIPEE).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07769" y="10006608"/>
            <a:ext cx="2768600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*La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unidad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análisis se</a:t>
            </a:r>
            <a:r>
              <a:rPr sz="1300" spc="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incorpora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50" dirty="0">
                <a:solidFill>
                  <a:srgbClr val="808080"/>
                </a:solidFill>
                <a:latin typeface="Arial MT"/>
                <a:cs typeface="Arial MT"/>
              </a:rPr>
              <a:t>a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partir</a:t>
            </a:r>
            <a:r>
              <a:rPr sz="1300" spc="2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la edición</a:t>
            </a:r>
            <a:r>
              <a:rPr sz="1300" spc="-10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2023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808080"/>
                </a:solidFill>
                <a:latin typeface="Arial MT"/>
                <a:cs typeface="Arial MT"/>
              </a:rPr>
              <a:t>del</a:t>
            </a:r>
            <a:r>
              <a:rPr sz="1300" spc="5" dirty="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808080"/>
                </a:solidFill>
                <a:latin typeface="Arial MT"/>
                <a:cs typeface="Arial MT"/>
              </a:rPr>
              <a:t>CNGE.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740" y="5102543"/>
            <a:ext cx="805370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10" dirty="0">
                <a:solidFill>
                  <a:srgbClr val="FFFFFF"/>
                </a:solidFill>
              </a:rPr>
              <a:t>Contrataciones</a:t>
            </a:r>
            <a:r>
              <a:rPr sz="5450" spc="-29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públicas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81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3467" y="1842293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276313" y="127990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701"/>
                </a:lnTo>
                <a:lnTo>
                  <a:pt x="181825" y="6527"/>
                </a:lnTo>
                <a:lnTo>
                  <a:pt x="138163" y="0"/>
                </a:lnTo>
                <a:lnTo>
                  <a:pt x="94488" y="6527"/>
                </a:lnTo>
                <a:lnTo>
                  <a:pt x="56565" y="24701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90"/>
                </a:lnTo>
                <a:lnTo>
                  <a:pt x="7048" y="168414"/>
                </a:lnTo>
                <a:lnTo>
                  <a:pt x="26644" y="203542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15"/>
                </a:lnTo>
                <a:lnTo>
                  <a:pt x="197269" y="241998"/>
                </a:lnTo>
                <a:lnTo>
                  <a:pt x="219710" y="231241"/>
                </a:lnTo>
                <a:lnTo>
                  <a:pt x="249605" y="203542"/>
                </a:lnTo>
                <a:lnTo>
                  <a:pt x="269214" y="168440"/>
                </a:lnTo>
                <a:lnTo>
                  <a:pt x="27631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420" y="184228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39">
                <a:moveTo>
                  <a:pt x="138280" y="255968"/>
                </a:moveTo>
                <a:lnTo>
                  <a:pt x="94606" y="249484"/>
                </a:lnTo>
                <a:lnTo>
                  <a:pt x="56658" y="231353"/>
                </a:lnTo>
                <a:lnTo>
                  <a:pt x="26718" y="203680"/>
                </a:lnTo>
                <a:lnTo>
                  <a:pt x="7063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67" y="87666"/>
                </a:lnTo>
                <a:lnTo>
                  <a:pt x="26538" y="52515"/>
                </a:lnTo>
                <a:lnTo>
                  <a:pt x="56413" y="24780"/>
                </a:lnTo>
                <a:lnTo>
                  <a:pt x="94317" y="6572"/>
                </a:lnTo>
                <a:lnTo>
                  <a:pt x="137975" y="0"/>
                </a:lnTo>
                <a:lnTo>
                  <a:pt x="181648" y="6477"/>
                </a:lnTo>
                <a:lnTo>
                  <a:pt x="197918" y="14251"/>
                </a:lnTo>
                <a:lnTo>
                  <a:pt x="138280" y="14251"/>
                </a:lnTo>
                <a:lnTo>
                  <a:pt x="90420" y="23148"/>
                </a:lnTo>
                <a:lnTo>
                  <a:pt x="51314" y="47507"/>
                </a:lnTo>
                <a:lnTo>
                  <a:pt x="24922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04" y="172321"/>
                </a:lnTo>
                <a:lnTo>
                  <a:pt x="51099" y="208549"/>
                </a:lnTo>
                <a:lnTo>
                  <a:pt x="90139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39">
                <a:moveTo>
                  <a:pt x="197349" y="241998"/>
                </a:moveTo>
                <a:lnTo>
                  <a:pt x="137975" y="241998"/>
                </a:lnTo>
                <a:lnTo>
                  <a:pt x="185833" y="233107"/>
                </a:lnTo>
                <a:lnTo>
                  <a:pt x="224936" y="208748"/>
                </a:lnTo>
                <a:lnTo>
                  <a:pt x="251327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57" y="83738"/>
                </a:lnTo>
                <a:lnTo>
                  <a:pt x="225042" y="47602"/>
                </a:lnTo>
                <a:lnTo>
                  <a:pt x="186039" y="23224"/>
                </a:lnTo>
                <a:lnTo>
                  <a:pt x="138280" y="14251"/>
                </a:lnTo>
                <a:lnTo>
                  <a:pt x="197918" y="14251"/>
                </a:lnTo>
                <a:lnTo>
                  <a:pt x="219592" y="24608"/>
                </a:lnTo>
                <a:lnTo>
                  <a:pt x="249531" y="52283"/>
                </a:lnTo>
                <a:lnTo>
                  <a:pt x="269186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355" y="1842293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39">
                <a:moveTo>
                  <a:pt x="276313" y="127990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701"/>
                </a:lnTo>
                <a:lnTo>
                  <a:pt x="181825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701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90"/>
                </a:lnTo>
                <a:lnTo>
                  <a:pt x="7048" y="168440"/>
                </a:lnTo>
                <a:lnTo>
                  <a:pt x="26657" y="203568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25" y="249440"/>
                </a:lnTo>
                <a:lnTo>
                  <a:pt x="197358" y="241998"/>
                </a:lnTo>
                <a:lnTo>
                  <a:pt x="219748" y="231279"/>
                </a:lnTo>
                <a:lnTo>
                  <a:pt x="249656" y="203568"/>
                </a:lnTo>
                <a:lnTo>
                  <a:pt x="269265" y="168440"/>
                </a:lnTo>
                <a:lnTo>
                  <a:pt x="276313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6283" y="2240810"/>
            <a:ext cx="17723485" cy="2664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32</a:t>
            </a:r>
            <a:r>
              <a:rPr sz="2650" b="1" spc="5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administraciones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5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52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alguna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disposición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normativa</a:t>
            </a:r>
            <a:r>
              <a:rPr sz="2650" spc="5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propia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que </a:t>
            </a:r>
            <a:r>
              <a:rPr sz="2650" dirty="0">
                <a:latin typeface="Arial MT"/>
                <a:cs typeface="Arial MT"/>
              </a:rPr>
              <a:t>regulara</a:t>
            </a:r>
            <a:r>
              <a:rPr sz="2650" spc="-3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-2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contrataciones</a:t>
            </a:r>
            <a:r>
              <a:rPr sz="2650" spc="-2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-1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2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-2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20" dirty="0">
                <a:latin typeface="Arial MT"/>
                <a:cs typeface="Arial MT"/>
              </a:rPr>
              <a:t> 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adquisiciones,</a:t>
            </a:r>
            <a:r>
              <a:rPr sz="2650" b="1" i="1" spc="-3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arrendamientos</a:t>
            </a:r>
            <a:r>
              <a:rPr sz="2650" b="1" i="1" spc="-3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-2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2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mientras</a:t>
            </a:r>
            <a:r>
              <a:rPr sz="2650" spc="-25" dirty="0">
                <a:latin typeface="Arial MT"/>
                <a:cs typeface="Arial MT"/>
              </a:rPr>
              <a:t>  que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31</a:t>
            </a:r>
            <a:r>
              <a:rPr sz="2650" b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-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alguna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disposición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obra</a:t>
            </a:r>
            <a:r>
              <a:rPr sz="2650" b="1" i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pública</a:t>
            </a:r>
            <a:r>
              <a:rPr sz="2650" b="1" i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b="1" i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relacionados</a:t>
            </a:r>
            <a:r>
              <a:rPr sz="2650" b="1" i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con</a:t>
            </a:r>
            <a:r>
              <a:rPr sz="2650" b="1" i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la</a:t>
            </a:r>
            <a:r>
              <a:rPr sz="2650" b="1" i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misma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  <a:p>
            <a:pPr marL="6336030" marR="840740" indent="-5708650">
              <a:lnSpc>
                <a:spcPct val="101499"/>
              </a:lnSpc>
              <a:spcBef>
                <a:spcPts val="1925"/>
              </a:spcBef>
            </a:pP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Condición</a:t>
            </a:r>
            <a:r>
              <a:rPr sz="1950" b="1" i="1" spc="4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de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existencia</a:t>
            </a:r>
            <a:r>
              <a:rPr sz="1950" b="1" i="1" spc="6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disposiciones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normativas</a:t>
            </a:r>
            <a:r>
              <a:rPr sz="1950" b="1" i="1" spc="6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propias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para</a:t>
            </a:r>
            <a:r>
              <a:rPr sz="1950" b="1" i="1" spc="6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regular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las</a:t>
            </a:r>
            <a:r>
              <a:rPr sz="1950" b="1" i="1" spc="6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contrataciones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en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las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administraciones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pública</a:t>
            </a:r>
            <a:r>
              <a:rPr sz="1950" b="1" i="1" spc="4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6F9CC0"/>
                </a:solidFill>
                <a:latin typeface="Arial"/>
                <a:cs typeface="Arial"/>
              </a:rPr>
              <a:t>estatales,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materia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y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entidad</a:t>
            </a:r>
            <a:r>
              <a:rPr sz="1950" b="1" i="1" spc="5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federativa,</a:t>
            </a:r>
            <a:r>
              <a:rPr sz="1950" b="1" i="1" spc="5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6F9CC0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  <a:p>
            <a:pPr marL="1723389">
              <a:lnSpc>
                <a:spcPct val="100000"/>
              </a:lnSpc>
              <a:spcBef>
                <a:spcPts val="2145"/>
              </a:spcBef>
              <a:tabLst>
                <a:tab pos="10286365" algn="l"/>
              </a:tabLst>
            </a:pP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Adquisiciones,</a:t>
            </a:r>
            <a:r>
              <a:rPr sz="1950" b="1" i="1" spc="6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arrendamientos</a:t>
            </a:r>
            <a:r>
              <a:rPr sz="1950" b="1" i="1" spc="80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y</a:t>
            </a:r>
            <a:r>
              <a:rPr sz="1950" b="1" i="1" spc="75" dirty="0">
                <a:solidFill>
                  <a:srgbClr val="6F9CC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6F9CC0"/>
                </a:solidFill>
                <a:latin typeface="Arial"/>
                <a:cs typeface="Arial"/>
              </a:rPr>
              <a:t>servicios</a:t>
            </a:r>
            <a:r>
              <a:rPr sz="1950" b="1" i="1" dirty="0">
                <a:solidFill>
                  <a:srgbClr val="6F9CC0"/>
                </a:solidFill>
                <a:latin typeface="Arial"/>
                <a:cs typeface="Arial"/>
              </a:rPr>
              <a:t>	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Obra</a:t>
            </a:r>
            <a:r>
              <a:rPr sz="1950" b="1" i="1" spc="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pública</a:t>
            </a:r>
            <a:r>
              <a:rPr sz="1950" b="1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1950" b="1" i="1" spc="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servicios</a:t>
            </a:r>
            <a:r>
              <a:rPr sz="1950" b="1" i="1" spc="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relacionados</a:t>
            </a:r>
            <a:r>
              <a:rPr sz="1950" b="1" i="1" spc="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con</a:t>
            </a:r>
            <a:r>
              <a:rPr sz="1950" b="1" i="1" spc="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r>
              <a:rPr sz="1950" b="1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A6A6A6"/>
                </a:solidFill>
                <a:latin typeface="Arial"/>
                <a:cs typeface="Arial"/>
              </a:rPr>
              <a:t>misma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6283" y="392726"/>
            <a:ext cx="11880850" cy="11715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640"/>
              </a:spcBef>
            </a:pPr>
            <a:r>
              <a:rPr dirty="0"/>
              <a:t>Elementos</a:t>
            </a:r>
            <a:r>
              <a:rPr spc="15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mecanismos</a:t>
            </a:r>
            <a:r>
              <a:rPr spc="25" dirty="0"/>
              <a:t> </a:t>
            </a:r>
            <a:r>
              <a:rPr dirty="0"/>
              <a:t>institucionales</a:t>
            </a:r>
            <a:r>
              <a:rPr spc="25" dirty="0"/>
              <a:t> </a:t>
            </a:r>
            <a:r>
              <a:rPr dirty="0"/>
              <a:t>para</a:t>
            </a:r>
            <a:r>
              <a:rPr spc="-10" dirty="0"/>
              <a:t> </a:t>
            </a:r>
            <a:r>
              <a:rPr spc="-25" dirty="0"/>
              <a:t>las </a:t>
            </a:r>
            <a:r>
              <a:rPr dirty="0"/>
              <a:t>contrataciones</a:t>
            </a:r>
            <a:r>
              <a:rPr spc="15" dirty="0"/>
              <a:t> </a:t>
            </a:r>
            <a:r>
              <a:rPr spc="-10" dirty="0"/>
              <a:t>públicas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55465" y="5090106"/>
            <a:ext cx="8760460" cy="6005195"/>
            <a:chOff x="1055465" y="5090106"/>
            <a:chExt cx="8760460" cy="60051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9810" y="6002331"/>
              <a:ext cx="251301" cy="228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465" y="5090106"/>
              <a:ext cx="8760360" cy="600484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303122" y="5591449"/>
            <a:ext cx="3512185" cy="6527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50" b="1" dirty="0">
                <a:latin typeface="Arial"/>
                <a:cs typeface="Arial"/>
              </a:rPr>
              <a:t>Disposición</a:t>
            </a:r>
            <a:r>
              <a:rPr sz="1450" b="1" spc="9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normativa</a:t>
            </a:r>
            <a:r>
              <a:rPr sz="1450" b="1" spc="14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regulatoria</a:t>
            </a:r>
            <a:endParaRPr sz="1450">
              <a:latin typeface="Arial"/>
              <a:cs typeface="Arial"/>
            </a:endParaRPr>
          </a:p>
          <a:p>
            <a:pPr marL="251460">
              <a:lnSpc>
                <a:spcPct val="100000"/>
              </a:lnSpc>
              <a:spcBef>
                <a:spcPts val="625"/>
              </a:spcBef>
            </a:pPr>
            <a:r>
              <a:rPr sz="1650" dirty="0">
                <a:latin typeface="Arial MT"/>
                <a:cs typeface="Arial MT"/>
              </a:rPr>
              <a:t>Sí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contó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(32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entidades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federativas)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49536" y="5439415"/>
            <a:ext cx="0" cy="5743575"/>
          </a:xfrm>
          <a:custGeom>
            <a:avLst/>
            <a:gdLst/>
            <a:ahLst/>
            <a:cxnLst/>
            <a:rect l="l" t="t" r="r" b="b"/>
            <a:pathLst>
              <a:path h="5743575">
                <a:moveTo>
                  <a:pt x="0" y="0"/>
                </a:moveTo>
                <a:lnTo>
                  <a:pt x="0" y="5743154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126183" y="5090107"/>
            <a:ext cx="8815705" cy="6104255"/>
            <a:chOff x="10126183" y="5090107"/>
            <a:chExt cx="8815705" cy="6104255"/>
          </a:xfrm>
        </p:grpSpPr>
        <p:sp>
          <p:nvSpPr>
            <p:cNvPr id="14" name="object 14"/>
            <p:cNvSpPr/>
            <p:nvPr/>
          </p:nvSpPr>
          <p:spPr>
            <a:xfrm>
              <a:off x="15241420" y="6183267"/>
              <a:ext cx="297815" cy="171450"/>
            </a:xfrm>
            <a:custGeom>
              <a:avLst/>
              <a:gdLst/>
              <a:ahLst/>
              <a:cxnLst/>
              <a:rect l="l" t="t" r="r" b="b"/>
              <a:pathLst>
                <a:path w="297815" h="171450">
                  <a:moveTo>
                    <a:pt x="269311" y="0"/>
                  </a:moveTo>
                  <a:lnTo>
                    <a:pt x="28480" y="0"/>
                  </a:lnTo>
                  <a:lnTo>
                    <a:pt x="17395" y="2238"/>
                  </a:lnTo>
                  <a:lnTo>
                    <a:pt x="8342" y="8342"/>
                  </a:lnTo>
                  <a:lnTo>
                    <a:pt x="2238" y="17395"/>
                  </a:lnTo>
                  <a:lnTo>
                    <a:pt x="0" y="28480"/>
                  </a:lnTo>
                  <a:lnTo>
                    <a:pt x="0" y="142404"/>
                  </a:lnTo>
                  <a:lnTo>
                    <a:pt x="2238" y="153489"/>
                  </a:lnTo>
                  <a:lnTo>
                    <a:pt x="8342" y="162542"/>
                  </a:lnTo>
                  <a:lnTo>
                    <a:pt x="17395" y="168646"/>
                  </a:lnTo>
                  <a:lnTo>
                    <a:pt x="28480" y="170884"/>
                  </a:lnTo>
                  <a:lnTo>
                    <a:pt x="269311" y="170884"/>
                  </a:lnTo>
                  <a:lnTo>
                    <a:pt x="280396" y="168646"/>
                  </a:lnTo>
                  <a:lnTo>
                    <a:pt x="289449" y="162542"/>
                  </a:lnTo>
                  <a:lnTo>
                    <a:pt x="295553" y="153489"/>
                  </a:lnTo>
                  <a:lnTo>
                    <a:pt x="297791" y="142404"/>
                  </a:lnTo>
                  <a:lnTo>
                    <a:pt x="297791" y="28480"/>
                  </a:lnTo>
                  <a:lnTo>
                    <a:pt x="295553" y="17395"/>
                  </a:lnTo>
                  <a:lnTo>
                    <a:pt x="289449" y="8342"/>
                  </a:lnTo>
                  <a:lnTo>
                    <a:pt x="280396" y="2238"/>
                  </a:lnTo>
                  <a:lnTo>
                    <a:pt x="26931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1420" y="5948301"/>
              <a:ext cx="297815" cy="171450"/>
            </a:xfrm>
            <a:custGeom>
              <a:avLst/>
              <a:gdLst/>
              <a:ahLst/>
              <a:cxnLst/>
              <a:rect l="l" t="t" r="r" b="b"/>
              <a:pathLst>
                <a:path w="297815" h="171450">
                  <a:moveTo>
                    <a:pt x="269311" y="0"/>
                  </a:moveTo>
                  <a:lnTo>
                    <a:pt x="28480" y="0"/>
                  </a:lnTo>
                  <a:lnTo>
                    <a:pt x="17395" y="2238"/>
                  </a:lnTo>
                  <a:lnTo>
                    <a:pt x="8342" y="8342"/>
                  </a:lnTo>
                  <a:lnTo>
                    <a:pt x="2238" y="17395"/>
                  </a:lnTo>
                  <a:lnTo>
                    <a:pt x="0" y="28480"/>
                  </a:lnTo>
                  <a:lnTo>
                    <a:pt x="0" y="142404"/>
                  </a:lnTo>
                  <a:lnTo>
                    <a:pt x="2238" y="153489"/>
                  </a:lnTo>
                  <a:lnTo>
                    <a:pt x="8342" y="162542"/>
                  </a:lnTo>
                  <a:lnTo>
                    <a:pt x="17395" y="168646"/>
                  </a:lnTo>
                  <a:lnTo>
                    <a:pt x="28480" y="170884"/>
                  </a:lnTo>
                  <a:lnTo>
                    <a:pt x="269311" y="170884"/>
                  </a:lnTo>
                  <a:lnTo>
                    <a:pt x="280396" y="168646"/>
                  </a:lnTo>
                  <a:lnTo>
                    <a:pt x="289449" y="162542"/>
                  </a:lnTo>
                  <a:lnTo>
                    <a:pt x="295553" y="153489"/>
                  </a:lnTo>
                  <a:lnTo>
                    <a:pt x="297791" y="142404"/>
                  </a:lnTo>
                  <a:lnTo>
                    <a:pt x="297791" y="28480"/>
                  </a:lnTo>
                  <a:lnTo>
                    <a:pt x="295553" y="17395"/>
                  </a:lnTo>
                  <a:lnTo>
                    <a:pt x="289449" y="8342"/>
                  </a:lnTo>
                  <a:lnTo>
                    <a:pt x="280396" y="2238"/>
                  </a:lnTo>
                  <a:lnTo>
                    <a:pt x="269311" y="0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6183" y="5090107"/>
              <a:ext cx="8815645" cy="610410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242869" y="5573810"/>
            <a:ext cx="3793490" cy="82041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50" b="1" dirty="0">
                <a:latin typeface="Arial"/>
                <a:cs typeface="Arial"/>
              </a:rPr>
              <a:t>Disposición</a:t>
            </a:r>
            <a:r>
              <a:rPr sz="1450" b="1" spc="9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normativa</a:t>
            </a:r>
            <a:r>
              <a:rPr sz="1450" b="1" spc="14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regulatoria</a:t>
            </a:r>
            <a:endParaRPr sz="1450">
              <a:latin typeface="Arial"/>
              <a:cs typeface="Arial"/>
            </a:endParaRPr>
          </a:p>
          <a:p>
            <a:pPr marL="357505" marR="5080" indent="-635">
              <a:lnSpc>
                <a:spcPts val="1789"/>
              </a:lnSpc>
              <a:spcBef>
                <a:spcPts val="595"/>
              </a:spcBef>
            </a:pPr>
            <a:r>
              <a:rPr sz="1650" dirty="0">
                <a:latin typeface="Arial MT"/>
                <a:cs typeface="Arial MT"/>
              </a:rPr>
              <a:t>Sí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contó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(31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entidades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federativas) </a:t>
            </a:r>
            <a:r>
              <a:rPr sz="1650" dirty="0">
                <a:latin typeface="Arial MT"/>
                <a:cs typeface="Arial MT"/>
              </a:rPr>
              <a:t>No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identificado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(1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entidad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federativa)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82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832184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59" h="255269">
                <a:moveTo>
                  <a:pt x="276313" y="127393"/>
                </a:moveTo>
                <a:lnTo>
                  <a:pt x="269265" y="87122"/>
                </a:lnTo>
                <a:lnTo>
                  <a:pt x="249656" y="52158"/>
                </a:lnTo>
                <a:lnTo>
                  <a:pt x="219748" y="24574"/>
                </a:lnTo>
                <a:lnTo>
                  <a:pt x="197954" y="14185"/>
                </a:lnTo>
                <a:lnTo>
                  <a:pt x="181825" y="6489"/>
                </a:lnTo>
                <a:lnTo>
                  <a:pt x="138163" y="0"/>
                </a:lnTo>
                <a:lnTo>
                  <a:pt x="94488" y="6489"/>
                </a:lnTo>
                <a:lnTo>
                  <a:pt x="56565" y="24574"/>
                </a:lnTo>
                <a:lnTo>
                  <a:pt x="26657" y="52158"/>
                </a:lnTo>
                <a:lnTo>
                  <a:pt x="7048" y="87122"/>
                </a:lnTo>
                <a:lnTo>
                  <a:pt x="0" y="127393"/>
                </a:lnTo>
                <a:lnTo>
                  <a:pt x="7048" y="167640"/>
                </a:lnTo>
                <a:lnTo>
                  <a:pt x="26644" y="202590"/>
                </a:lnTo>
                <a:lnTo>
                  <a:pt x="56565" y="230200"/>
                </a:lnTo>
                <a:lnTo>
                  <a:pt x="94488" y="248285"/>
                </a:lnTo>
                <a:lnTo>
                  <a:pt x="138163" y="254787"/>
                </a:lnTo>
                <a:lnTo>
                  <a:pt x="181800" y="248259"/>
                </a:lnTo>
                <a:lnTo>
                  <a:pt x="197269" y="240880"/>
                </a:lnTo>
                <a:lnTo>
                  <a:pt x="219710" y="230162"/>
                </a:lnTo>
                <a:lnTo>
                  <a:pt x="249605" y="202590"/>
                </a:lnTo>
                <a:lnTo>
                  <a:pt x="269214" y="167652"/>
                </a:lnTo>
                <a:lnTo>
                  <a:pt x="276313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832175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138280" y="254788"/>
                </a:moveTo>
                <a:lnTo>
                  <a:pt x="94606" y="248335"/>
                </a:lnTo>
                <a:lnTo>
                  <a:pt x="56658" y="230287"/>
                </a:lnTo>
                <a:lnTo>
                  <a:pt x="26718" y="202741"/>
                </a:lnTo>
                <a:lnTo>
                  <a:pt x="7063" y="167792"/>
                </a:lnTo>
                <a:lnTo>
                  <a:pt x="0" y="127675"/>
                </a:lnTo>
                <a:lnTo>
                  <a:pt x="24" y="127253"/>
                </a:lnTo>
                <a:lnTo>
                  <a:pt x="6967" y="87262"/>
                </a:lnTo>
                <a:lnTo>
                  <a:pt x="26538" y="52273"/>
                </a:lnTo>
                <a:lnTo>
                  <a:pt x="56413" y="24666"/>
                </a:lnTo>
                <a:lnTo>
                  <a:pt x="94317" y="6541"/>
                </a:lnTo>
                <a:lnTo>
                  <a:pt x="137975" y="0"/>
                </a:lnTo>
                <a:lnTo>
                  <a:pt x="181648" y="6447"/>
                </a:lnTo>
                <a:lnTo>
                  <a:pt x="197918" y="14186"/>
                </a:lnTo>
                <a:lnTo>
                  <a:pt x="138280" y="14186"/>
                </a:lnTo>
                <a:lnTo>
                  <a:pt x="90420" y="23041"/>
                </a:lnTo>
                <a:lnTo>
                  <a:pt x="51314" y="47288"/>
                </a:lnTo>
                <a:lnTo>
                  <a:pt x="24922" y="83285"/>
                </a:lnTo>
                <a:lnTo>
                  <a:pt x="15238" y="127253"/>
                </a:lnTo>
                <a:lnTo>
                  <a:pt x="15268" y="127675"/>
                </a:lnTo>
                <a:lnTo>
                  <a:pt x="24804" y="171527"/>
                </a:lnTo>
                <a:lnTo>
                  <a:pt x="51099" y="207588"/>
                </a:lnTo>
                <a:lnTo>
                  <a:pt x="90139" y="231924"/>
                </a:lnTo>
                <a:lnTo>
                  <a:pt x="137975" y="240883"/>
                </a:lnTo>
                <a:lnTo>
                  <a:pt x="197349" y="240883"/>
                </a:lnTo>
                <a:lnTo>
                  <a:pt x="181906" y="248261"/>
                </a:lnTo>
                <a:lnTo>
                  <a:pt x="138280" y="254788"/>
                </a:lnTo>
                <a:close/>
              </a:path>
              <a:path w="276860" h="255269">
                <a:moveTo>
                  <a:pt x="197349" y="240883"/>
                </a:moveTo>
                <a:lnTo>
                  <a:pt x="137975" y="240883"/>
                </a:lnTo>
                <a:lnTo>
                  <a:pt x="185833" y="232033"/>
                </a:lnTo>
                <a:lnTo>
                  <a:pt x="224936" y="207786"/>
                </a:lnTo>
                <a:lnTo>
                  <a:pt x="251327" y="171785"/>
                </a:lnTo>
                <a:lnTo>
                  <a:pt x="261049" y="127675"/>
                </a:lnTo>
                <a:lnTo>
                  <a:pt x="261018" y="127253"/>
                </a:lnTo>
                <a:lnTo>
                  <a:pt x="251357" y="83352"/>
                </a:lnTo>
                <a:lnTo>
                  <a:pt x="225042" y="47383"/>
                </a:lnTo>
                <a:lnTo>
                  <a:pt x="186039" y="23116"/>
                </a:lnTo>
                <a:lnTo>
                  <a:pt x="138280" y="14186"/>
                </a:lnTo>
                <a:lnTo>
                  <a:pt x="197918" y="14186"/>
                </a:lnTo>
                <a:lnTo>
                  <a:pt x="219592" y="24494"/>
                </a:lnTo>
                <a:lnTo>
                  <a:pt x="249531" y="52042"/>
                </a:lnTo>
                <a:lnTo>
                  <a:pt x="269186" y="86995"/>
                </a:lnTo>
                <a:lnTo>
                  <a:pt x="276280" y="127253"/>
                </a:lnTo>
                <a:lnTo>
                  <a:pt x="276231" y="127675"/>
                </a:lnTo>
                <a:lnTo>
                  <a:pt x="269247" y="167631"/>
                </a:lnTo>
                <a:lnTo>
                  <a:pt x="249660" y="202585"/>
                </a:lnTo>
                <a:lnTo>
                  <a:pt x="219790" y="230161"/>
                </a:lnTo>
                <a:lnTo>
                  <a:pt x="197349" y="24088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832184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276301" y="127393"/>
                </a:moveTo>
                <a:lnTo>
                  <a:pt x="269265" y="87134"/>
                </a:lnTo>
                <a:lnTo>
                  <a:pt x="249643" y="52158"/>
                </a:lnTo>
                <a:lnTo>
                  <a:pt x="219748" y="24574"/>
                </a:lnTo>
                <a:lnTo>
                  <a:pt x="197942" y="14185"/>
                </a:lnTo>
                <a:lnTo>
                  <a:pt x="181813" y="6489"/>
                </a:lnTo>
                <a:lnTo>
                  <a:pt x="138150" y="0"/>
                </a:lnTo>
                <a:lnTo>
                  <a:pt x="94488" y="6489"/>
                </a:lnTo>
                <a:lnTo>
                  <a:pt x="56565" y="24574"/>
                </a:lnTo>
                <a:lnTo>
                  <a:pt x="26657" y="52158"/>
                </a:lnTo>
                <a:lnTo>
                  <a:pt x="7048" y="87134"/>
                </a:lnTo>
                <a:lnTo>
                  <a:pt x="0" y="127393"/>
                </a:lnTo>
                <a:lnTo>
                  <a:pt x="7048" y="167665"/>
                </a:lnTo>
                <a:lnTo>
                  <a:pt x="26657" y="202628"/>
                </a:lnTo>
                <a:lnTo>
                  <a:pt x="56565" y="230212"/>
                </a:lnTo>
                <a:lnTo>
                  <a:pt x="94488" y="248297"/>
                </a:lnTo>
                <a:lnTo>
                  <a:pt x="138150" y="254787"/>
                </a:lnTo>
                <a:lnTo>
                  <a:pt x="181813" y="248297"/>
                </a:lnTo>
                <a:lnTo>
                  <a:pt x="197358" y="240880"/>
                </a:lnTo>
                <a:lnTo>
                  <a:pt x="219748" y="230212"/>
                </a:lnTo>
                <a:lnTo>
                  <a:pt x="249643" y="202628"/>
                </a:lnTo>
                <a:lnTo>
                  <a:pt x="269265" y="167665"/>
                </a:lnTo>
                <a:lnTo>
                  <a:pt x="276301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1675" y="2143240"/>
            <a:ext cx="17820005" cy="12325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Por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parte,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32</a:t>
            </a:r>
            <a:r>
              <a:rPr sz="2650" b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spc="-10" dirty="0">
                <a:latin typeface="Arial MT"/>
                <a:cs typeface="Arial MT"/>
              </a:rPr>
              <a:t>administraciones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100" dirty="0">
                <a:latin typeface="Arial MT"/>
                <a:cs typeface="Arial MT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mecanismos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salvaguarda</a:t>
            </a:r>
            <a:r>
              <a:rPr sz="2650" b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institucional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para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las </a:t>
            </a:r>
            <a:r>
              <a:rPr sz="2650" dirty="0">
                <a:latin typeface="Arial MT"/>
                <a:cs typeface="Arial MT"/>
              </a:rPr>
              <a:t>contrataciones</a:t>
            </a:r>
            <a:r>
              <a:rPr sz="2650" spc="4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45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4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459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adquisiciones,</a:t>
            </a:r>
            <a:r>
              <a:rPr sz="2650" b="1" i="1" spc="4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arrendamientos</a:t>
            </a:r>
            <a:r>
              <a:rPr sz="2650" b="1" i="1" spc="4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45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b="1" i="1" dirty="0">
                <a:latin typeface="Arial"/>
                <a:cs typeface="Arial"/>
              </a:rPr>
              <a:t>,</a:t>
            </a:r>
            <a:r>
              <a:rPr sz="2650" b="1" i="1" spc="459" dirty="0"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mientras</a:t>
            </a:r>
            <a:r>
              <a:rPr sz="2650" spc="45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459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31</a:t>
            </a:r>
            <a:r>
              <a:rPr sz="2650" b="1" spc="459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4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46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dichos mecanismos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obra</a:t>
            </a:r>
            <a:r>
              <a:rPr sz="2650" b="1" i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pública</a:t>
            </a:r>
            <a:r>
              <a:rPr sz="2650" b="1" i="1" spc="-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b="1" i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relacionados</a:t>
            </a:r>
            <a:r>
              <a:rPr sz="2650" b="1" i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con</a:t>
            </a:r>
            <a:r>
              <a:rPr sz="2650" b="1" i="1" spc="-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la</a:t>
            </a:r>
            <a:r>
              <a:rPr sz="2650" b="1" i="1" spc="-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misma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6518" y="367869"/>
            <a:ext cx="11880850" cy="11715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640"/>
              </a:spcBef>
            </a:pPr>
            <a:r>
              <a:rPr dirty="0"/>
              <a:t>Elementos</a:t>
            </a:r>
            <a:r>
              <a:rPr spc="15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mecanismos</a:t>
            </a:r>
            <a:r>
              <a:rPr spc="25" dirty="0"/>
              <a:t> </a:t>
            </a:r>
            <a:r>
              <a:rPr dirty="0"/>
              <a:t>institucionales</a:t>
            </a:r>
            <a:r>
              <a:rPr spc="25" dirty="0"/>
              <a:t> </a:t>
            </a:r>
            <a:r>
              <a:rPr dirty="0"/>
              <a:t>para</a:t>
            </a:r>
            <a:r>
              <a:rPr spc="-10" dirty="0"/>
              <a:t> </a:t>
            </a:r>
            <a:r>
              <a:rPr spc="-25" dirty="0"/>
              <a:t>las </a:t>
            </a:r>
            <a:r>
              <a:rPr dirty="0"/>
              <a:t>contrataciones</a:t>
            </a:r>
            <a:r>
              <a:rPr spc="15" dirty="0"/>
              <a:t> </a:t>
            </a:r>
            <a:r>
              <a:rPr spc="-10" dirty="0"/>
              <a:t>públicas</a:t>
            </a:r>
          </a:p>
        </p:txBody>
      </p:sp>
      <p:sp>
        <p:nvSpPr>
          <p:cNvPr id="8" name="object 8"/>
          <p:cNvSpPr/>
          <p:nvPr/>
        </p:nvSpPr>
        <p:spPr>
          <a:xfrm>
            <a:off x="7255068" y="3769518"/>
            <a:ext cx="0" cy="6327140"/>
          </a:xfrm>
          <a:custGeom>
            <a:avLst/>
            <a:gdLst/>
            <a:ahLst/>
            <a:cxnLst/>
            <a:rect l="l" t="t" r="r" b="b"/>
            <a:pathLst>
              <a:path h="6327140">
                <a:moveTo>
                  <a:pt x="0" y="0"/>
                </a:moveTo>
                <a:lnTo>
                  <a:pt x="0" y="6326948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9934" y="3788362"/>
            <a:ext cx="524700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Administraciones</a:t>
            </a:r>
            <a:r>
              <a:rPr sz="1950" b="1" i="1" spc="7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públicas</a:t>
            </a:r>
            <a:r>
              <a:rPr sz="1950" b="1" i="1" spc="8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estatales,</a:t>
            </a:r>
            <a:r>
              <a:rPr sz="1950" b="1" i="1" spc="9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según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condición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existencia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mecanismos</a:t>
            </a:r>
            <a:r>
              <a:rPr sz="1950" b="1" i="1" spc="7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CE941F"/>
                </a:solidFill>
                <a:latin typeface="Arial"/>
                <a:cs typeface="Arial"/>
              </a:rPr>
              <a:t>de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salvaguarda</a:t>
            </a:r>
            <a:r>
              <a:rPr sz="1950" b="1" i="1" spc="8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institucional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para</a:t>
            </a:r>
            <a:r>
              <a:rPr sz="1950" b="1" i="1" spc="8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CE941F"/>
                </a:solidFill>
                <a:latin typeface="Arial"/>
                <a:cs typeface="Arial"/>
              </a:rPr>
              <a:t>las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contrataciones,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por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tipo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materia,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2022*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72986" y="3983398"/>
            <a:ext cx="909319" cy="55949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" algn="ctr">
              <a:lnSpc>
                <a:spcPts val="2280"/>
              </a:lnSpc>
            </a:pP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Administraciones</a:t>
            </a:r>
            <a:r>
              <a:rPr sz="1950" b="1" i="1" spc="7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públicas</a:t>
            </a:r>
            <a:r>
              <a:rPr sz="1950" b="1" i="1" spc="8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estatales,</a:t>
            </a:r>
            <a:r>
              <a:rPr sz="1950" b="1" i="1" spc="9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06098"/>
                </a:solidFill>
                <a:latin typeface="Arial"/>
                <a:cs typeface="Arial"/>
              </a:rPr>
              <a:t>según</a:t>
            </a:r>
            <a:endParaRPr sz="1950">
              <a:latin typeface="Arial"/>
              <a:cs typeface="Arial"/>
            </a:endParaRPr>
          </a:p>
          <a:p>
            <a:pPr marL="12065" marR="5080" algn="ctr">
              <a:lnSpc>
                <a:spcPct val="101499"/>
              </a:lnSpc>
            </a:pP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mecanismos</a:t>
            </a:r>
            <a:r>
              <a:rPr sz="1950" b="1" i="1" spc="8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7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salvaguarda</a:t>
            </a:r>
            <a:r>
              <a:rPr sz="1950" b="1" i="1" spc="8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institucional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06098"/>
                </a:solidFill>
                <a:latin typeface="Arial"/>
                <a:cs typeface="Arial"/>
              </a:rPr>
              <a:t>para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las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contrataciones,</a:t>
            </a:r>
            <a:r>
              <a:rPr sz="1950" b="1" i="1" spc="6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por</a:t>
            </a:r>
            <a:r>
              <a:rPr sz="1950" b="1" i="1" spc="4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tipo</a:t>
            </a:r>
            <a:r>
              <a:rPr sz="1950" b="1" i="1" spc="30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06098"/>
                </a:solidFill>
                <a:latin typeface="Arial"/>
                <a:cs typeface="Arial"/>
              </a:rPr>
              <a:t>materia,</a:t>
            </a:r>
            <a:r>
              <a:rPr sz="1950" b="1" i="1" spc="45" dirty="0">
                <a:solidFill>
                  <a:srgbClr val="006098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06098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6818" y="10320280"/>
            <a:ext cx="5772785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latin typeface="Arial MT"/>
                <a:cs typeface="Arial MT"/>
              </a:rPr>
              <a:t>*En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caso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“Obra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pública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servicios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relacionados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misma”,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Oaxaca </a:t>
            </a:r>
            <a:r>
              <a:rPr sz="1300" dirty="0">
                <a:latin typeface="Arial MT"/>
                <a:cs typeface="Arial MT"/>
              </a:rPr>
              <a:t>no contó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datos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elementos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responder.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826438" y="3564707"/>
            <a:ext cx="3690620" cy="7050405"/>
            <a:chOff x="13826438" y="3564707"/>
            <a:chExt cx="3690620" cy="70504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0364" y="3778314"/>
              <a:ext cx="3460417" cy="2550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0364" y="4248247"/>
              <a:ext cx="3573502" cy="63654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0364" y="3609943"/>
              <a:ext cx="3686589" cy="2563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0364" y="4079875"/>
              <a:ext cx="3573502" cy="63667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830364" y="3799674"/>
              <a:ext cx="3394075" cy="167640"/>
            </a:xfrm>
            <a:custGeom>
              <a:avLst/>
              <a:gdLst/>
              <a:ahLst/>
              <a:cxnLst/>
              <a:rect l="l" t="t" r="r" b="b"/>
              <a:pathLst>
                <a:path w="3394075" h="167639">
                  <a:moveTo>
                    <a:pt x="3393823" y="0"/>
                  </a:moveTo>
                  <a:lnTo>
                    <a:pt x="0" y="0"/>
                  </a:lnTo>
                  <a:lnTo>
                    <a:pt x="0" y="167115"/>
                  </a:lnTo>
                  <a:lnTo>
                    <a:pt x="3393823" y="167115"/>
                  </a:lnTo>
                  <a:lnTo>
                    <a:pt x="3393823" y="0"/>
                  </a:lnTo>
                  <a:close/>
                </a:path>
              </a:pathLst>
            </a:custGeom>
            <a:solidFill>
              <a:srgbClr val="084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30364" y="4269619"/>
              <a:ext cx="3507104" cy="6277610"/>
            </a:xfrm>
            <a:custGeom>
              <a:avLst/>
              <a:gdLst/>
              <a:ahLst/>
              <a:cxnLst/>
              <a:rect l="l" t="t" r="r" b="b"/>
              <a:pathLst>
                <a:path w="3507105" h="6277609">
                  <a:moveTo>
                    <a:pt x="339255" y="6110389"/>
                  </a:moveTo>
                  <a:lnTo>
                    <a:pt x="0" y="6110389"/>
                  </a:lnTo>
                  <a:lnTo>
                    <a:pt x="0" y="6277495"/>
                  </a:lnTo>
                  <a:lnTo>
                    <a:pt x="339255" y="6277495"/>
                  </a:lnTo>
                  <a:lnTo>
                    <a:pt x="339255" y="6110389"/>
                  </a:lnTo>
                  <a:close/>
                </a:path>
                <a:path w="3507105" h="6277609">
                  <a:moveTo>
                    <a:pt x="1245196" y="5169255"/>
                  </a:moveTo>
                  <a:lnTo>
                    <a:pt x="0" y="5169255"/>
                  </a:lnTo>
                  <a:lnTo>
                    <a:pt x="0" y="5337632"/>
                  </a:lnTo>
                  <a:lnTo>
                    <a:pt x="1245196" y="5337632"/>
                  </a:lnTo>
                  <a:lnTo>
                    <a:pt x="1245196" y="5169255"/>
                  </a:lnTo>
                  <a:close/>
                </a:path>
                <a:path w="3507105" h="6277609">
                  <a:moveTo>
                    <a:pt x="1584452" y="4699330"/>
                  </a:moveTo>
                  <a:lnTo>
                    <a:pt x="0" y="4699330"/>
                  </a:lnTo>
                  <a:lnTo>
                    <a:pt x="0" y="4867694"/>
                  </a:lnTo>
                  <a:lnTo>
                    <a:pt x="1584452" y="4867694"/>
                  </a:lnTo>
                  <a:lnTo>
                    <a:pt x="1584452" y="4699330"/>
                  </a:lnTo>
                  <a:close/>
                </a:path>
                <a:path w="3507105" h="6277609">
                  <a:moveTo>
                    <a:pt x="2036787" y="5639206"/>
                  </a:moveTo>
                  <a:lnTo>
                    <a:pt x="0" y="5639206"/>
                  </a:lnTo>
                  <a:lnTo>
                    <a:pt x="0" y="5807570"/>
                  </a:lnTo>
                  <a:lnTo>
                    <a:pt x="2036787" y="5807570"/>
                  </a:lnTo>
                  <a:lnTo>
                    <a:pt x="2036787" y="5639206"/>
                  </a:lnTo>
                  <a:close/>
                </a:path>
                <a:path w="3507105" h="6277609">
                  <a:moveTo>
                    <a:pt x="2602217" y="3759466"/>
                  </a:moveTo>
                  <a:lnTo>
                    <a:pt x="0" y="3759466"/>
                  </a:lnTo>
                  <a:lnTo>
                    <a:pt x="0" y="3927830"/>
                  </a:lnTo>
                  <a:lnTo>
                    <a:pt x="2602217" y="3927830"/>
                  </a:lnTo>
                  <a:lnTo>
                    <a:pt x="2602217" y="3759466"/>
                  </a:lnTo>
                  <a:close/>
                </a:path>
                <a:path w="3507105" h="6277609">
                  <a:moveTo>
                    <a:pt x="2715310" y="4229405"/>
                  </a:moveTo>
                  <a:lnTo>
                    <a:pt x="0" y="4229405"/>
                  </a:lnTo>
                  <a:lnTo>
                    <a:pt x="0" y="4397768"/>
                  </a:lnTo>
                  <a:lnTo>
                    <a:pt x="2715310" y="4397768"/>
                  </a:lnTo>
                  <a:lnTo>
                    <a:pt x="2715310" y="4229405"/>
                  </a:lnTo>
                  <a:close/>
                </a:path>
                <a:path w="3507105" h="6277609">
                  <a:moveTo>
                    <a:pt x="2828391" y="939863"/>
                  </a:moveTo>
                  <a:lnTo>
                    <a:pt x="0" y="939863"/>
                  </a:lnTo>
                  <a:lnTo>
                    <a:pt x="0" y="1106982"/>
                  </a:lnTo>
                  <a:lnTo>
                    <a:pt x="2828391" y="1106982"/>
                  </a:lnTo>
                  <a:lnTo>
                    <a:pt x="2828391" y="939863"/>
                  </a:lnTo>
                  <a:close/>
                </a:path>
                <a:path w="3507105" h="6277609">
                  <a:moveTo>
                    <a:pt x="2941472" y="3289528"/>
                  </a:moveTo>
                  <a:lnTo>
                    <a:pt x="0" y="3289528"/>
                  </a:lnTo>
                  <a:lnTo>
                    <a:pt x="0" y="3457905"/>
                  </a:lnTo>
                  <a:lnTo>
                    <a:pt x="2941472" y="3457905"/>
                  </a:lnTo>
                  <a:lnTo>
                    <a:pt x="2941472" y="3289528"/>
                  </a:lnTo>
                  <a:close/>
                </a:path>
                <a:path w="3507105" h="6277609">
                  <a:moveTo>
                    <a:pt x="3054566" y="2819603"/>
                  </a:moveTo>
                  <a:lnTo>
                    <a:pt x="0" y="2819603"/>
                  </a:lnTo>
                  <a:lnTo>
                    <a:pt x="0" y="2987967"/>
                  </a:lnTo>
                  <a:lnTo>
                    <a:pt x="3054566" y="2987967"/>
                  </a:lnTo>
                  <a:lnTo>
                    <a:pt x="3054566" y="2819603"/>
                  </a:lnTo>
                  <a:close/>
                </a:path>
                <a:path w="3507105" h="6277609">
                  <a:moveTo>
                    <a:pt x="3167646" y="1879727"/>
                  </a:moveTo>
                  <a:lnTo>
                    <a:pt x="0" y="1879727"/>
                  </a:lnTo>
                  <a:lnTo>
                    <a:pt x="0" y="2048103"/>
                  </a:lnTo>
                  <a:lnTo>
                    <a:pt x="3167646" y="2048103"/>
                  </a:lnTo>
                  <a:lnTo>
                    <a:pt x="3167646" y="1879727"/>
                  </a:lnTo>
                  <a:close/>
                </a:path>
                <a:path w="3507105" h="6277609">
                  <a:moveTo>
                    <a:pt x="3167646" y="1409788"/>
                  </a:moveTo>
                  <a:lnTo>
                    <a:pt x="0" y="1409788"/>
                  </a:lnTo>
                  <a:lnTo>
                    <a:pt x="0" y="1576908"/>
                  </a:lnTo>
                  <a:lnTo>
                    <a:pt x="3167646" y="1576908"/>
                  </a:lnTo>
                  <a:lnTo>
                    <a:pt x="3167646" y="1409788"/>
                  </a:lnTo>
                  <a:close/>
                </a:path>
                <a:path w="3507105" h="6277609">
                  <a:moveTo>
                    <a:pt x="3167646" y="469912"/>
                  </a:moveTo>
                  <a:lnTo>
                    <a:pt x="0" y="469912"/>
                  </a:lnTo>
                  <a:lnTo>
                    <a:pt x="0" y="637044"/>
                  </a:lnTo>
                  <a:lnTo>
                    <a:pt x="3167646" y="637044"/>
                  </a:lnTo>
                  <a:lnTo>
                    <a:pt x="3167646" y="469912"/>
                  </a:lnTo>
                  <a:close/>
                </a:path>
                <a:path w="3507105" h="6277609">
                  <a:moveTo>
                    <a:pt x="3393821" y="0"/>
                  </a:moveTo>
                  <a:lnTo>
                    <a:pt x="0" y="0"/>
                  </a:lnTo>
                  <a:lnTo>
                    <a:pt x="0" y="167106"/>
                  </a:lnTo>
                  <a:lnTo>
                    <a:pt x="3393821" y="167106"/>
                  </a:lnTo>
                  <a:lnTo>
                    <a:pt x="3393821" y="0"/>
                  </a:lnTo>
                  <a:close/>
                </a:path>
                <a:path w="3507105" h="6277609">
                  <a:moveTo>
                    <a:pt x="3506901" y="2349665"/>
                  </a:moveTo>
                  <a:lnTo>
                    <a:pt x="0" y="2349665"/>
                  </a:lnTo>
                  <a:lnTo>
                    <a:pt x="0" y="2518029"/>
                  </a:lnTo>
                  <a:lnTo>
                    <a:pt x="3506901" y="2518029"/>
                  </a:lnTo>
                  <a:lnTo>
                    <a:pt x="3506901" y="2349665"/>
                  </a:lnTo>
                  <a:close/>
                </a:path>
              </a:pathLst>
            </a:custGeom>
            <a:solidFill>
              <a:srgbClr val="006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30364" y="3631303"/>
              <a:ext cx="3620135" cy="168910"/>
            </a:xfrm>
            <a:custGeom>
              <a:avLst/>
              <a:gdLst/>
              <a:ahLst/>
              <a:cxnLst/>
              <a:rect l="l" t="t" r="r" b="b"/>
              <a:pathLst>
                <a:path w="3620134" h="168910">
                  <a:moveTo>
                    <a:pt x="3619994" y="0"/>
                  </a:moveTo>
                  <a:lnTo>
                    <a:pt x="0" y="0"/>
                  </a:lnTo>
                  <a:lnTo>
                    <a:pt x="0" y="168371"/>
                  </a:lnTo>
                  <a:lnTo>
                    <a:pt x="3619994" y="168371"/>
                  </a:lnTo>
                  <a:lnTo>
                    <a:pt x="3619994" y="0"/>
                  </a:lnTo>
                  <a:close/>
                </a:path>
              </a:pathLst>
            </a:custGeom>
            <a:solidFill>
              <a:srgbClr val="C12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30364" y="4101242"/>
              <a:ext cx="3507104" cy="6278880"/>
            </a:xfrm>
            <a:custGeom>
              <a:avLst/>
              <a:gdLst/>
              <a:ahLst/>
              <a:cxnLst/>
              <a:rect l="l" t="t" r="r" b="b"/>
              <a:pathLst>
                <a:path w="3507105" h="6278880">
                  <a:moveTo>
                    <a:pt x="452335" y="6110389"/>
                  </a:moveTo>
                  <a:lnTo>
                    <a:pt x="0" y="6110389"/>
                  </a:lnTo>
                  <a:lnTo>
                    <a:pt x="0" y="6278765"/>
                  </a:lnTo>
                  <a:lnTo>
                    <a:pt x="452335" y="6278765"/>
                  </a:lnTo>
                  <a:lnTo>
                    <a:pt x="452335" y="6110389"/>
                  </a:lnTo>
                  <a:close/>
                </a:path>
                <a:path w="3507105" h="6278880">
                  <a:moveTo>
                    <a:pt x="1358277" y="5640451"/>
                  </a:moveTo>
                  <a:lnTo>
                    <a:pt x="0" y="5640451"/>
                  </a:lnTo>
                  <a:lnTo>
                    <a:pt x="0" y="5807570"/>
                  </a:lnTo>
                  <a:lnTo>
                    <a:pt x="1358277" y="5807570"/>
                  </a:lnTo>
                  <a:lnTo>
                    <a:pt x="1358277" y="5640451"/>
                  </a:lnTo>
                  <a:close/>
                </a:path>
                <a:path w="3507105" h="6278880">
                  <a:moveTo>
                    <a:pt x="1697532" y="5170525"/>
                  </a:moveTo>
                  <a:lnTo>
                    <a:pt x="0" y="5170525"/>
                  </a:lnTo>
                  <a:lnTo>
                    <a:pt x="0" y="5337632"/>
                  </a:lnTo>
                  <a:lnTo>
                    <a:pt x="1697532" y="5337632"/>
                  </a:lnTo>
                  <a:lnTo>
                    <a:pt x="1697532" y="5170525"/>
                  </a:lnTo>
                  <a:close/>
                </a:path>
                <a:path w="3507105" h="6278880">
                  <a:moveTo>
                    <a:pt x="1810626" y="4700587"/>
                  </a:moveTo>
                  <a:lnTo>
                    <a:pt x="0" y="4700587"/>
                  </a:lnTo>
                  <a:lnTo>
                    <a:pt x="0" y="4867707"/>
                  </a:lnTo>
                  <a:lnTo>
                    <a:pt x="1810626" y="4867707"/>
                  </a:lnTo>
                  <a:lnTo>
                    <a:pt x="1810626" y="4700587"/>
                  </a:lnTo>
                  <a:close/>
                </a:path>
                <a:path w="3507105" h="6278880">
                  <a:moveTo>
                    <a:pt x="2489136" y="4230649"/>
                  </a:moveTo>
                  <a:lnTo>
                    <a:pt x="0" y="4230649"/>
                  </a:lnTo>
                  <a:lnTo>
                    <a:pt x="0" y="4397768"/>
                  </a:lnTo>
                  <a:lnTo>
                    <a:pt x="2489136" y="4397768"/>
                  </a:lnTo>
                  <a:lnTo>
                    <a:pt x="2489136" y="4230649"/>
                  </a:lnTo>
                  <a:close/>
                </a:path>
                <a:path w="3507105" h="6278880">
                  <a:moveTo>
                    <a:pt x="2715310" y="3760724"/>
                  </a:moveTo>
                  <a:lnTo>
                    <a:pt x="0" y="3760724"/>
                  </a:lnTo>
                  <a:lnTo>
                    <a:pt x="0" y="3927843"/>
                  </a:lnTo>
                  <a:lnTo>
                    <a:pt x="2715310" y="3927843"/>
                  </a:lnTo>
                  <a:lnTo>
                    <a:pt x="2715310" y="3760724"/>
                  </a:lnTo>
                  <a:close/>
                </a:path>
                <a:path w="3507105" h="6278880">
                  <a:moveTo>
                    <a:pt x="3054566" y="3290786"/>
                  </a:moveTo>
                  <a:lnTo>
                    <a:pt x="0" y="3290786"/>
                  </a:lnTo>
                  <a:lnTo>
                    <a:pt x="0" y="3457905"/>
                  </a:lnTo>
                  <a:lnTo>
                    <a:pt x="3054566" y="3457905"/>
                  </a:lnTo>
                  <a:lnTo>
                    <a:pt x="3054566" y="3290786"/>
                  </a:lnTo>
                  <a:close/>
                </a:path>
                <a:path w="3507105" h="6278880">
                  <a:moveTo>
                    <a:pt x="3167646" y="2819603"/>
                  </a:moveTo>
                  <a:lnTo>
                    <a:pt x="0" y="2819603"/>
                  </a:lnTo>
                  <a:lnTo>
                    <a:pt x="0" y="2987967"/>
                  </a:lnTo>
                  <a:lnTo>
                    <a:pt x="3167646" y="2987967"/>
                  </a:lnTo>
                  <a:lnTo>
                    <a:pt x="3167646" y="2819603"/>
                  </a:lnTo>
                  <a:close/>
                </a:path>
                <a:path w="3507105" h="6278880">
                  <a:moveTo>
                    <a:pt x="3280727" y="2349665"/>
                  </a:moveTo>
                  <a:lnTo>
                    <a:pt x="0" y="2349665"/>
                  </a:lnTo>
                  <a:lnTo>
                    <a:pt x="0" y="2518041"/>
                  </a:lnTo>
                  <a:lnTo>
                    <a:pt x="3280727" y="2518041"/>
                  </a:lnTo>
                  <a:lnTo>
                    <a:pt x="3280727" y="2349665"/>
                  </a:lnTo>
                  <a:close/>
                </a:path>
                <a:path w="3507105" h="6278880">
                  <a:moveTo>
                    <a:pt x="3393821" y="1879739"/>
                  </a:moveTo>
                  <a:lnTo>
                    <a:pt x="0" y="1879739"/>
                  </a:lnTo>
                  <a:lnTo>
                    <a:pt x="0" y="2048103"/>
                  </a:lnTo>
                  <a:lnTo>
                    <a:pt x="3393821" y="2048103"/>
                  </a:lnTo>
                  <a:lnTo>
                    <a:pt x="3393821" y="1879739"/>
                  </a:lnTo>
                  <a:close/>
                </a:path>
                <a:path w="3507105" h="6278880">
                  <a:moveTo>
                    <a:pt x="3393821" y="1409801"/>
                  </a:moveTo>
                  <a:lnTo>
                    <a:pt x="0" y="1409801"/>
                  </a:lnTo>
                  <a:lnTo>
                    <a:pt x="0" y="1578165"/>
                  </a:lnTo>
                  <a:lnTo>
                    <a:pt x="3393821" y="1578165"/>
                  </a:lnTo>
                  <a:lnTo>
                    <a:pt x="3393821" y="1409801"/>
                  </a:lnTo>
                  <a:close/>
                </a:path>
                <a:path w="3507105" h="6278880">
                  <a:moveTo>
                    <a:pt x="3506901" y="939863"/>
                  </a:moveTo>
                  <a:lnTo>
                    <a:pt x="0" y="939863"/>
                  </a:lnTo>
                  <a:lnTo>
                    <a:pt x="0" y="1108240"/>
                  </a:lnTo>
                  <a:lnTo>
                    <a:pt x="3506901" y="1108240"/>
                  </a:lnTo>
                  <a:lnTo>
                    <a:pt x="3506901" y="939863"/>
                  </a:lnTo>
                  <a:close/>
                </a:path>
                <a:path w="3507105" h="6278880">
                  <a:moveTo>
                    <a:pt x="3506901" y="469938"/>
                  </a:moveTo>
                  <a:lnTo>
                    <a:pt x="0" y="469938"/>
                  </a:lnTo>
                  <a:lnTo>
                    <a:pt x="0" y="638302"/>
                  </a:lnTo>
                  <a:lnTo>
                    <a:pt x="3506901" y="638302"/>
                  </a:lnTo>
                  <a:lnTo>
                    <a:pt x="3506901" y="469938"/>
                  </a:lnTo>
                  <a:close/>
                </a:path>
                <a:path w="3507105" h="6278880">
                  <a:moveTo>
                    <a:pt x="3506901" y="0"/>
                  </a:moveTo>
                  <a:lnTo>
                    <a:pt x="0" y="0"/>
                  </a:lnTo>
                  <a:lnTo>
                    <a:pt x="0" y="168376"/>
                  </a:lnTo>
                  <a:lnTo>
                    <a:pt x="3506901" y="168376"/>
                  </a:lnTo>
                  <a:lnTo>
                    <a:pt x="3506901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30364" y="3564707"/>
              <a:ext cx="0" cy="7050405"/>
            </a:xfrm>
            <a:custGeom>
              <a:avLst/>
              <a:gdLst/>
              <a:ahLst/>
              <a:cxnLst/>
              <a:rect l="l" t="t" r="r" b="b"/>
              <a:pathLst>
                <a:path h="7050405">
                  <a:moveTo>
                    <a:pt x="0" y="7050256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220376" y="10316372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Arial MT"/>
                <a:cs typeface="Arial MT"/>
              </a:rPr>
              <a:t>3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16275" y="9846339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24141" y="9376305"/>
            <a:ext cx="2311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85" dirty="0">
                <a:latin typeface="Arial MT"/>
                <a:cs typeface="Arial MT"/>
              </a:rPr>
              <a:t>11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63657" y="8906271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14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94886" y="8436237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24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81784" y="7966203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23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821091" y="7496169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26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934192" y="7026136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27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386600" y="6556102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latin typeface="Arial"/>
                <a:cs typeface="Arial"/>
              </a:rPr>
              <a:t>31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47294" y="6086068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047294" y="5616034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07989" y="514600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047294" y="4675966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73497" y="4205932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30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273497" y="3735898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30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33269" y="10148293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Arial MT"/>
                <a:cs typeface="Arial MT"/>
              </a:rPr>
              <a:t>4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37454" y="967826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76759" y="9208226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689862" y="8738192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16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368683" y="8268158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94886" y="7798124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24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934192" y="732809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27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047294" y="6858056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160395" y="6388023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29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273497" y="5917989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30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273497" y="5447955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30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386600" y="4977921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386600" y="4507888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386600" y="4037853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499702" y="3567819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latin typeface="Arial"/>
                <a:cs typeface="Arial"/>
              </a:rPr>
              <a:t>32</a:t>
            </a:r>
            <a:endParaRPr sz="1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283940" y="10253109"/>
            <a:ext cx="3367404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Otro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mecanismo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salvaguarda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institucional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90215" y="9783013"/>
            <a:ext cx="200850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Personas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testigos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sociales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96557" y="9312918"/>
            <a:ext cx="250190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Control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prácticas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monopólicas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639340" y="8276635"/>
            <a:ext cx="6058535" cy="8890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87094" marR="5080" indent="-875030" algn="r">
              <a:lnSpc>
                <a:spcPts val="1520"/>
              </a:lnSpc>
              <a:spcBef>
                <a:spcPts val="200"/>
              </a:spcBef>
            </a:pPr>
            <a:r>
              <a:rPr sz="1300" dirty="0">
                <a:latin typeface="Arial MT"/>
                <a:cs typeface="Arial MT"/>
              </a:rPr>
              <a:t>Perfiles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requerimientos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mínimos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competencias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personas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servidoras </a:t>
            </a:r>
            <a:r>
              <a:rPr sz="1300" dirty="0">
                <a:latin typeface="Arial MT"/>
                <a:cs typeface="Arial MT"/>
              </a:rPr>
              <a:t>públicas que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participan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procedimientos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contratación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</a:t>
            </a:r>
            <a:endParaRPr sz="1300">
              <a:latin typeface="Arial MT"/>
              <a:cs typeface="Arial MT"/>
            </a:endParaRPr>
          </a:p>
          <a:p>
            <a:pPr marR="5715" algn="r">
              <a:lnSpc>
                <a:spcPts val="1540"/>
              </a:lnSpc>
              <a:spcBef>
                <a:spcPts val="575"/>
              </a:spcBef>
            </a:pPr>
            <a:r>
              <a:rPr sz="1300" dirty="0">
                <a:latin typeface="Arial MT"/>
                <a:cs typeface="Arial MT"/>
              </a:rPr>
              <a:t>Metodologías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homólogas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riesgos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(incluyendo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corrupción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mayor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uso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TIC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ts val="1540"/>
              </a:lnSpc>
            </a:pP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gestión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riesgos,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controles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seguimiento)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563524" y="7902966"/>
            <a:ext cx="313499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Mecanismos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solución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controversias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14022" y="7336612"/>
            <a:ext cx="5185410" cy="419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715" algn="r">
              <a:lnSpc>
                <a:spcPts val="154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Integridad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particulares que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participan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procedimientos </a:t>
            </a:r>
            <a:r>
              <a:rPr sz="1300" spc="-25" dirty="0">
                <a:latin typeface="Arial MT"/>
                <a:cs typeface="Arial MT"/>
              </a:rPr>
              <a:t>de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ts val="1540"/>
              </a:lnSpc>
            </a:pPr>
            <a:r>
              <a:rPr sz="1300" dirty="0">
                <a:latin typeface="Arial MT"/>
                <a:cs typeface="Arial MT"/>
              </a:rPr>
              <a:t>contratación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845150" y="6962942"/>
            <a:ext cx="80772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0" dirty="0">
                <a:latin typeface="Arial MT"/>
                <a:cs typeface="Arial MT"/>
              </a:rPr>
              <a:t>Sanciones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33240" y="6396588"/>
            <a:ext cx="5165725" cy="419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715" algn="r">
              <a:lnSpc>
                <a:spcPts val="154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Criterios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justificación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técnica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económica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definición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las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ts val="1540"/>
              </a:lnSpc>
            </a:pPr>
            <a:r>
              <a:rPr sz="1300" dirty="0">
                <a:latin typeface="Arial MT"/>
                <a:cs typeface="Arial MT"/>
              </a:rPr>
              <a:t>contrataciones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764749" y="6022918"/>
            <a:ext cx="193357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Investigación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mercado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87571" y="5456564"/>
            <a:ext cx="5911215" cy="419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6350" algn="r">
              <a:lnSpc>
                <a:spcPts val="154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Mecanismos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denuncia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irregularidades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hechos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corrupción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los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ts val="1540"/>
              </a:lnSpc>
            </a:pPr>
            <a:r>
              <a:rPr sz="1300" dirty="0">
                <a:latin typeface="Arial MT"/>
                <a:cs typeface="Arial MT"/>
              </a:rPr>
              <a:t>procedimientos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contratación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26490" y="5082894"/>
            <a:ext cx="507111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Comités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adquisiciones,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arrendamientos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servicios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/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obra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88072" y="4612799"/>
            <a:ext cx="590994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Verificación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del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cumplimiento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condiciones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contrataciones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76513" y="4046445"/>
            <a:ext cx="5621655" cy="419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ts val="154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Instituciones de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vigilancia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auditoría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procedimientos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contratación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ts val="1540"/>
              </a:lnSpc>
            </a:pPr>
            <a:r>
              <a:rPr sz="1300" spc="-10" dirty="0">
                <a:latin typeface="Arial MT"/>
                <a:cs typeface="Arial MT"/>
              </a:rPr>
              <a:t>pública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190690" y="3672775"/>
            <a:ext cx="350837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Programas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anuales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contrataciones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públicas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923707" y="1086752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EC6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064895" y="10764568"/>
            <a:ext cx="392557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Arial MT"/>
                <a:cs typeface="Arial MT"/>
              </a:rPr>
              <a:t>Adquisiciones,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arrendamientos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y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servicios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3639375" y="1086752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006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3780541" y="10764568"/>
            <a:ext cx="478726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Arial MT"/>
                <a:cs typeface="Arial MT"/>
              </a:rPr>
              <a:t>Obra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pública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y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servicios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relacionados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con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la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misma</a:t>
            </a:r>
            <a:endParaRPr sz="1650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088134" y="6182010"/>
            <a:ext cx="5793105" cy="2411730"/>
            <a:chOff x="1088134" y="6182010"/>
            <a:chExt cx="5793105" cy="2411730"/>
          </a:xfrm>
        </p:grpSpPr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0982" y="6182010"/>
              <a:ext cx="1711361" cy="241123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1652" y="6380538"/>
              <a:ext cx="1711360" cy="221270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142343" y="6203371"/>
              <a:ext cx="1623695" cy="2382520"/>
            </a:xfrm>
            <a:custGeom>
              <a:avLst/>
              <a:gdLst/>
              <a:ahLst/>
              <a:cxnLst/>
              <a:rect l="l" t="t" r="r" b="b"/>
              <a:pathLst>
                <a:path w="1623695" h="2382520">
                  <a:moveTo>
                    <a:pt x="1623406" y="0"/>
                  </a:moveTo>
                  <a:lnTo>
                    <a:pt x="0" y="0"/>
                  </a:lnTo>
                  <a:lnTo>
                    <a:pt x="0" y="2382335"/>
                  </a:lnTo>
                  <a:lnTo>
                    <a:pt x="1623406" y="2382335"/>
                  </a:lnTo>
                  <a:lnTo>
                    <a:pt x="1623406" y="0"/>
                  </a:lnTo>
                  <a:close/>
                </a:path>
              </a:pathLst>
            </a:custGeom>
            <a:solidFill>
              <a:srgbClr val="CE9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03013" y="6401899"/>
              <a:ext cx="1623695" cy="2184400"/>
            </a:xfrm>
            <a:custGeom>
              <a:avLst/>
              <a:gdLst/>
              <a:ahLst/>
              <a:cxnLst/>
              <a:rect l="l" t="t" r="r" b="b"/>
              <a:pathLst>
                <a:path w="1623695" h="2184400">
                  <a:moveTo>
                    <a:pt x="1623406" y="0"/>
                  </a:moveTo>
                  <a:lnTo>
                    <a:pt x="0" y="0"/>
                  </a:lnTo>
                  <a:lnTo>
                    <a:pt x="0" y="2183807"/>
                  </a:lnTo>
                  <a:lnTo>
                    <a:pt x="1623406" y="2183807"/>
                  </a:lnTo>
                  <a:lnTo>
                    <a:pt x="1623406" y="0"/>
                  </a:lnTo>
                  <a:close/>
                </a:path>
              </a:pathLst>
            </a:custGeom>
            <a:solidFill>
              <a:srgbClr val="006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88134" y="8585707"/>
              <a:ext cx="5793105" cy="0"/>
            </a:xfrm>
            <a:custGeom>
              <a:avLst/>
              <a:gdLst/>
              <a:ahLst/>
              <a:cxnLst/>
              <a:rect l="l" t="t" r="r" b="b"/>
              <a:pathLst>
                <a:path w="5793105">
                  <a:moveTo>
                    <a:pt x="0" y="0"/>
                  </a:moveTo>
                  <a:lnTo>
                    <a:pt x="5792493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824158" y="5888292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latin typeface="Arial"/>
                <a:cs typeface="Arial"/>
              </a:rPr>
              <a:t>32</a:t>
            </a:r>
            <a:endParaRPr sz="16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84753" y="6086797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31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501524" y="9186317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94237" y="0"/>
                </a:moveTo>
                <a:lnTo>
                  <a:pt x="0" y="0"/>
                </a:lnTo>
                <a:lnTo>
                  <a:pt x="0" y="94237"/>
                </a:lnTo>
                <a:lnTo>
                  <a:pt x="94237" y="94237"/>
                </a:lnTo>
                <a:lnTo>
                  <a:pt x="94237" y="0"/>
                </a:lnTo>
                <a:close/>
              </a:path>
            </a:pathLst>
          </a:custGeom>
          <a:solidFill>
            <a:srgbClr val="CE9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627000" y="9092149"/>
            <a:ext cx="124142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Arial MT"/>
                <a:cs typeface="Arial MT"/>
              </a:rPr>
              <a:t>Adquisiciones,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156522" y="9186317"/>
            <a:ext cx="95885" cy="94615"/>
          </a:xfrm>
          <a:custGeom>
            <a:avLst/>
            <a:gdLst/>
            <a:ahLst/>
            <a:cxnLst/>
            <a:rect l="l" t="t" r="r" b="b"/>
            <a:pathLst>
              <a:path w="95885" h="94615">
                <a:moveTo>
                  <a:pt x="95494" y="0"/>
                </a:moveTo>
                <a:lnTo>
                  <a:pt x="0" y="0"/>
                </a:lnTo>
                <a:lnTo>
                  <a:pt x="0" y="94237"/>
                </a:lnTo>
                <a:lnTo>
                  <a:pt x="95494" y="94237"/>
                </a:lnTo>
                <a:lnTo>
                  <a:pt x="95494" y="0"/>
                </a:lnTo>
                <a:close/>
              </a:path>
            </a:pathLst>
          </a:custGeom>
          <a:solidFill>
            <a:srgbClr val="006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587543" y="8678908"/>
            <a:ext cx="272034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Arial MT"/>
                <a:cs typeface="Arial MT"/>
              </a:rPr>
              <a:t>Sí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contó</a:t>
            </a:r>
            <a:endParaRPr sz="1650">
              <a:latin typeface="Arial MT"/>
              <a:cs typeface="Arial MT"/>
            </a:endParaRPr>
          </a:p>
          <a:p>
            <a:pPr marL="707390">
              <a:lnSpc>
                <a:spcPct val="100000"/>
              </a:lnSpc>
              <a:spcBef>
                <a:spcPts val="1305"/>
              </a:spcBef>
            </a:pPr>
            <a:r>
              <a:rPr sz="1450" dirty="0">
                <a:latin typeface="Arial MT"/>
                <a:cs typeface="Arial MT"/>
              </a:rPr>
              <a:t>Obra</a:t>
            </a:r>
            <a:r>
              <a:rPr sz="1450" spc="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pública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y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servicios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27000" y="9308896"/>
            <a:ext cx="491172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67635" algn="l"/>
              </a:tabLst>
            </a:pPr>
            <a:r>
              <a:rPr sz="1450" dirty="0">
                <a:latin typeface="Arial MT"/>
                <a:cs typeface="Arial MT"/>
              </a:rPr>
              <a:t>arrendamientos</a:t>
            </a:r>
            <a:r>
              <a:rPr sz="1450" spc="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y</a:t>
            </a:r>
            <a:r>
              <a:rPr sz="1450" spc="6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servicios</a:t>
            </a:r>
            <a:r>
              <a:rPr sz="1450" dirty="0">
                <a:latin typeface="Arial MT"/>
                <a:cs typeface="Arial MT"/>
              </a:rPr>
              <a:t>	relacionados</a:t>
            </a:r>
            <a:r>
              <a:rPr sz="1450" spc="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la</a:t>
            </a:r>
            <a:r>
              <a:rPr sz="1450" spc="4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misma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83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7102" y="1824703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276593" y="127977"/>
                </a:moveTo>
                <a:lnTo>
                  <a:pt x="269544" y="87528"/>
                </a:lnTo>
                <a:lnTo>
                  <a:pt x="249910" y="52400"/>
                </a:lnTo>
                <a:lnTo>
                  <a:pt x="219976" y="24688"/>
                </a:lnTo>
                <a:lnTo>
                  <a:pt x="182016" y="6527"/>
                </a:lnTo>
                <a:lnTo>
                  <a:pt x="138303" y="0"/>
                </a:lnTo>
                <a:lnTo>
                  <a:pt x="94589" y="6527"/>
                </a:lnTo>
                <a:lnTo>
                  <a:pt x="56629" y="24688"/>
                </a:lnTo>
                <a:lnTo>
                  <a:pt x="26695" y="52400"/>
                </a:lnTo>
                <a:lnTo>
                  <a:pt x="7061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70" y="203530"/>
                </a:lnTo>
                <a:lnTo>
                  <a:pt x="56629" y="231267"/>
                </a:lnTo>
                <a:lnTo>
                  <a:pt x="94589" y="249440"/>
                </a:lnTo>
                <a:lnTo>
                  <a:pt x="138303" y="255968"/>
                </a:lnTo>
                <a:lnTo>
                  <a:pt x="181991" y="249415"/>
                </a:lnTo>
                <a:lnTo>
                  <a:pt x="219938" y="231228"/>
                </a:lnTo>
                <a:lnTo>
                  <a:pt x="249859" y="203530"/>
                </a:lnTo>
                <a:lnTo>
                  <a:pt x="269494" y="168427"/>
                </a:lnTo>
                <a:lnTo>
                  <a:pt x="27659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8531" y="182469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39">
                <a:moveTo>
                  <a:pt x="138423" y="255968"/>
                </a:moveTo>
                <a:lnTo>
                  <a:pt x="94705" y="249484"/>
                </a:lnTo>
                <a:lnTo>
                  <a:pt x="56721" y="231353"/>
                </a:lnTo>
                <a:lnTo>
                  <a:pt x="26752" y="203680"/>
                </a:lnTo>
                <a:lnTo>
                  <a:pt x="7076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80" y="87666"/>
                </a:lnTo>
                <a:lnTo>
                  <a:pt x="26572" y="52515"/>
                </a:lnTo>
                <a:lnTo>
                  <a:pt x="56476" y="24780"/>
                </a:lnTo>
                <a:lnTo>
                  <a:pt x="94416" y="6572"/>
                </a:lnTo>
                <a:lnTo>
                  <a:pt x="138118" y="0"/>
                </a:lnTo>
                <a:lnTo>
                  <a:pt x="181837" y="6477"/>
                </a:lnTo>
                <a:lnTo>
                  <a:pt x="198125" y="14251"/>
                </a:lnTo>
                <a:lnTo>
                  <a:pt x="138423" y="14251"/>
                </a:lnTo>
                <a:lnTo>
                  <a:pt x="90516" y="23148"/>
                </a:lnTo>
                <a:lnTo>
                  <a:pt x="51373" y="47507"/>
                </a:lnTo>
                <a:lnTo>
                  <a:pt x="24954" y="83671"/>
                </a:lnTo>
                <a:lnTo>
                  <a:pt x="15253" y="127842"/>
                </a:lnTo>
                <a:lnTo>
                  <a:pt x="15284" y="128266"/>
                </a:lnTo>
                <a:lnTo>
                  <a:pt x="24836" y="172321"/>
                </a:lnTo>
                <a:lnTo>
                  <a:pt x="51157" y="208549"/>
                </a:lnTo>
                <a:lnTo>
                  <a:pt x="90235" y="232998"/>
                </a:lnTo>
                <a:lnTo>
                  <a:pt x="138118" y="241998"/>
                </a:lnTo>
                <a:lnTo>
                  <a:pt x="197553" y="241998"/>
                </a:lnTo>
                <a:lnTo>
                  <a:pt x="182095" y="249410"/>
                </a:lnTo>
                <a:lnTo>
                  <a:pt x="138423" y="255968"/>
                </a:lnTo>
                <a:close/>
              </a:path>
              <a:path w="276860" h="256539">
                <a:moveTo>
                  <a:pt x="197553" y="241998"/>
                </a:moveTo>
                <a:lnTo>
                  <a:pt x="138118" y="241998"/>
                </a:lnTo>
                <a:lnTo>
                  <a:pt x="186028" y="233107"/>
                </a:lnTo>
                <a:lnTo>
                  <a:pt x="225174" y="208748"/>
                </a:lnTo>
                <a:lnTo>
                  <a:pt x="251593" y="172581"/>
                </a:lnTo>
                <a:lnTo>
                  <a:pt x="261319" y="128266"/>
                </a:lnTo>
                <a:lnTo>
                  <a:pt x="261288" y="127842"/>
                </a:lnTo>
                <a:lnTo>
                  <a:pt x="251624" y="83738"/>
                </a:lnTo>
                <a:lnTo>
                  <a:pt x="225281" y="47602"/>
                </a:lnTo>
                <a:lnTo>
                  <a:pt x="186233" y="23224"/>
                </a:lnTo>
                <a:lnTo>
                  <a:pt x="138423" y="14251"/>
                </a:lnTo>
                <a:lnTo>
                  <a:pt x="198125" y="14251"/>
                </a:lnTo>
                <a:lnTo>
                  <a:pt x="219824" y="24608"/>
                </a:lnTo>
                <a:lnTo>
                  <a:pt x="249796" y="52283"/>
                </a:lnTo>
                <a:lnTo>
                  <a:pt x="269471" y="87397"/>
                </a:lnTo>
                <a:lnTo>
                  <a:pt x="276566" y="127842"/>
                </a:lnTo>
                <a:lnTo>
                  <a:pt x="276517" y="128266"/>
                </a:lnTo>
                <a:lnTo>
                  <a:pt x="269526" y="168407"/>
                </a:lnTo>
                <a:lnTo>
                  <a:pt x="249918" y="203523"/>
                </a:lnTo>
                <a:lnTo>
                  <a:pt x="220017" y="231226"/>
                </a:lnTo>
                <a:lnTo>
                  <a:pt x="197553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6930" y="1824703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39">
                <a:moveTo>
                  <a:pt x="276593" y="127977"/>
                </a:moveTo>
                <a:lnTo>
                  <a:pt x="269544" y="87528"/>
                </a:lnTo>
                <a:lnTo>
                  <a:pt x="249910" y="52400"/>
                </a:lnTo>
                <a:lnTo>
                  <a:pt x="219976" y="24688"/>
                </a:lnTo>
                <a:lnTo>
                  <a:pt x="182003" y="6527"/>
                </a:lnTo>
                <a:lnTo>
                  <a:pt x="138303" y="0"/>
                </a:lnTo>
                <a:lnTo>
                  <a:pt x="94589" y="6527"/>
                </a:lnTo>
                <a:lnTo>
                  <a:pt x="56629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82" y="203568"/>
                </a:lnTo>
                <a:lnTo>
                  <a:pt x="56629" y="231267"/>
                </a:lnTo>
                <a:lnTo>
                  <a:pt x="94589" y="249440"/>
                </a:lnTo>
                <a:lnTo>
                  <a:pt x="138303" y="255968"/>
                </a:lnTo>
                <a:lnTo>
                  <a:pt x="182003" y="249440"/>
                </a:lnTo>
                <a:lnTo>
                  <a:pt x="219976" y="231267"/>
                </a:lnTo>
                <a:lnTo>
                  <a:pt x="249910" y="203568"/>
                </a:lnTo>
                <a:lnTo>
                  <a:pt x="269544" y="168427"/>
                </a:lnTo>
                <a:lnTo>
                  <a:pt x="27659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6818" y="2196746"/>
            <a:ext cx="17754600" cy="16351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190"/>
              </a:spcBef>
            </a:pPr>
            <a:r>
              <a:rPr sz="2650" dirty="0">
                <a:latin typeface="Arial MT"/>
                <a:cs typeface="Arial MT"/>
              </a:rPr>
              <a:t>Respecto</a:t>
            </a:r>
            <a:r>
              <a:rPr sz="2650" spc="17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7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18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administraciones</a:t>
            </a:r>
            <a:r>
              <a:rPr sz="2650" spc="18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17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17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17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175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170" dirty="0">
                <a:latin typeface="Arial MT"/>
                <a:cs typeface="Arial MT"/>
              </a:rPr>
              <a:t>  </a:t>
            </a:r>
            <a:r>
              <a:rPr sz="2650" dirty="0">
                <a:latin typeface="Arial MT"/>
                <a:cs typeface="Arial MT"/>
              </a:rPr>
              <a:t>un</a:t>
            </a:r>
            <a:r>
              <a:rPr sz="2650" spc="170" dirty="0">
                <a:latin typeface="Arial MT"/>
                <a:cs typeface="Arial MT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sistema</a:t>
            </a:r>
            <a:r>
              <a:rPr sz="2650" b="1" spc="175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electrónico</a:t>
            </a:r>
            <a:r>
              <a:rPr sz="2650" b="1" spc="175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propio</a:t>
            </a:r>
            <a:r>
              <a:rPr sz="2650" b="1" spc="170" dirty="0">
                <a:solidFill>
                  <a:srgbClr val="8C1B67"/>
                </a:solidFill>
                <a:latin typeface="Arial"/>
                <a:cs typeface="Arial"/>
              </a:rPr>
              <a:t>  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de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contrataciones</a:t>
            </a:r>
            <a:r>
              <a:rPr sz="2650" b="1" spc="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públicas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reportaron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24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cifra</a:t>
            </a:r>
            <a:r>
              <a:rPr sz="2650" spc="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representó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aumento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14.3</a:t>
            </a:r>
            <a:r>
              <a:rPr sz="2650" b="1" spc="8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respecto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reportado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en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acuerdo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etapas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-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los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procedimientos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contratación</a:t>
            </a:r>
            <a:r>
              <a:rPr sz="2650" b="1" spc="-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registradas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sistemas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electrónicos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de </a:t>
            </a:r>
            <a:r>
              <a:rPr sz="2650" spc="-10" dirty="0">
                <a:latin typeface="Arial MT"/>
                <a:cs typeface="Arial MT"/>
              </a:rPr>
              <a:t>contrataciones</a:t>
            </a:r>
            <a:r>
              <a:rPr sz="2650" spc="-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públicas,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información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</a:t>
            </a:r>
            <a:r>
              <a:rPr sz="2650" spc="-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</a:t>
            </a:r>
            <a:r>
              <a:rPr sz="2650" spc="-8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siguiente: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6818" y="382519"/>
            <a:ext cx="11880850" cy="11715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640"/>
              </a:spcBef>
            </a:pPr>
            <a:r>
              <a:rPr dirty="0"/>
              <a:t>Elementos</a:t>
            </a:r>
            <a:r>
              <a:rPr spc="15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mecanismos</a:t>
            </a:r>
            <a:r>
              <a:rPr spc="25" dirty="0"/>
              <a:t> </a:t>
            </a:r>
            <a:r>
              <a:rPr dirty="0"/>
              <a:t>institucionales</a:t>
            </a:r>
            <a:r>
              <a:rPr spc="25" dirty="0"/>
              <a:t> </a:t>
            </a:r>
            <a:r>
              <a:rPr dirty="0"/>
              <a:t>para</a:t>
            </a:r>
            <a:r>
              <a:rPr spc="-10" dirty="0"/>
              <a:t> </a:t>
            </a:r>
            <a:r>
              <a:rPr spc="-25" dirty="0"/>
              <a:t>las </a:t>
            </a:r>
            <a:r>
              <a:rPr dirty="0"/>
              <a:t>contrataciones</a:t>
            </a:r>
            <a:r>
              <a:rPr spc="15" dirty="0"/>
              <a:t> </a:t>
            </a:r>
            <a:r>
              <a:rPr spc="-10" dirty="0"/>
              <a:t>públicas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1215" y="4146720"/>
            <a:ext cx="559371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05" algn="ctr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Administraciones</a:t>
            </a:r>
            <a:r>
              <a:rPr sz="1950" b="1" i="1" spc="7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públicas</a:t>
            </a:r>
            <a:r>
              <a:rPr sz="1950" b="1" i="1" spc="8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estatales,</a:t>
            </a:r>
            <a:r>
              <a:rPr sz="1950" b="1" i="1" spc="9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EC68A0"/>
                </a:solidFill>
                <a:latin typeface="Arial"/>
                <a:cs typeface="Arial"/>
              </a:rPr>
              <a:t>según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condición</a:t>
            </a:r>
            <a:r>
              <a:rPr sz="1950" b="1" i="1" spc="2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existencia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un</a:t>
            </a:r>
            <a:r>
              <a:rPr sz="1950" b="1" i="1" spc="4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EC68A0"/>
                </a:solidFill>
                <a:latin typeface="Arial"/>
                <a:cs typeface="Arial"/>
              </a:rPr>
              <a:t>sistema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electrónico</a:t>
            </a:r>
            <a:r>
              <a:rPr sz="1950" b="1" i="1" spc="50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propio</a:t>
            </a:r>
            <a:r>
              <a:rPr sz="1950" b="1" i="1" spc="4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EC68A0"/>
                </a:solidFill>
                <a:latin typeface="Arial"/>
                <a:cs typeface="Arial"/>
              </a:rPr>
              <a:t>contrataciones</a:t>
            </a:r>
            <a:r>
              <a:rPr sz="1950" b="1" i="1" spc="75" dirty="0">
                <a:solidFill>
                  <a:srgbClr val="EC68A0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EC68A0"/>
                </a:solidFill>
                <a:latin typeface="Arial"/>
                <a:cs typeface="Arial"/>
              </a:rPr>
              <a:t>públicas, 2022*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34800" y="3871295"/>
            <a:ext cx="0" cy="6327140"/>
          </a:xfrm>
          <a:custGeom>
            <a:avLst/>
            <a:gdLst/>
            <a:ahLst/>
            <a:cxnLst/>
            <a:rect l="l" t="t" r="r" b="b"/>
            <a:pathLst>
              <a:path h="6327140">
                <a:moveTo>
                  <a:pt x="0" y="0"/>
                </a:moveTo>
                <a:lnTo>
                  <a:pt x="0" y="6326948"/>
                </a:lnTo>
              </a:path>
            </a:pathLst>
          </a:custGeom>
          <a:ln w="47118">
            <a:solidFill>
              <a:srgbClr val="BAB4B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9244" y="5969661"/>
            <a:ext cx="1821933" cy="182193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310551" y="4146720"/>
            <a:ext cx="8319134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Administraciones</a:t>
            </a:r>
            <a:r>
              <a:rPr sz="1950" b="1" i="1" spc="5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públicas</a:t>
            </a:r>
            <a:r>
              <a:rPr sz="1950" b="1" i="1" spc="5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estatales,</a:t>
            </a:r>
            <a:r>
              <a:rPr sz="1950" b="1" i="1" spc="7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etapas</a:t>
            </a:r>
            <a:r>
              <a:rPr sz="1950" b="1" i="1" spc="7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de</a:t>
            </a:r>
            <a:r>
              <a:rPr sz="1950" b="1" i="1" spc="6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8E61A5"/>
                </a:solidFill>
                <a:latin typeface="Arial"/>
                <a:cs typeface="Arial"/>
              </a:rPr>
              <a:t>los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procedimientos</a:t>
            </a:r>
            <a:r>
              <a:rPr sz="1950" b="1" i="1" spc="4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contratación</a:t>
            </a:r>
            <a:r>
              <a:rPr sz="1950" b="1" i="1" spc="6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registradas</a:t>
            </a:r>
            <a:r>
              <a:rPr sz="1950" b="1" i="1" spc="6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en</a:t>
            </a:r>
            <a:r>
              <a:rPr sz="1950" b="1" i="1" spc="5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el</a:t>
            </a:r>
            <a:r>
              <a:rPr sz="1950" b="1" i="1" spc="5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sistema</a:t>
            </a:r>
            <a:r>
              <a:rPr sz="1950" b="1" i="1" spc="6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8E61A5"/>
                </a:solidFill>
                <a:latin typeface="Arial"/>
                <a:cs typeface="Arial"/>
              </a:rPr>
              <a:t>electrónico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propio</a:t>
            </a:r>
            <a:r>
              <a:rPr sz="1950" b="1" i="1" spc="4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de</a:t>
            </a:r>
            <a:r>
              <a:rPr sz="1950" b="1" i="1" spc="60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contrataciones</a:t>
            </a:r>
            <a:r>
              <a:rPr sz="1950" b="1" i="1" spc="6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8E61A5"/>
                </a:solidFill>
                <a:latin typeface="Arial"/>
                <a:cs typeface="Arial"/>
              </a:rPr>
              <a:t>públicas,</a:t>
            </a:r>
            <a:r>
              <a:rPr sz="1950" b="1" i="1" spc="45" dirty="0">
                <a:solidFill>
                  <a:srgbClr val="8E61A5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8E61A5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90872" y="5556270"/>
            <a:ext cx="1323090" cy="132435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846322" y="9979004"/>
            <a:ext cx="6017260" cy="427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300" dirty="0">
                <a:latin typeface="Arial MT"/>
                <a:cs typeface="Arial MT"/>
              </a:rPr>
              <a:t>*El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estado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Tamaulipas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reportó</a:t>
            </a:r>
            <a:r>
              <a:rPr sz="1300" spc="7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“No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identificado”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debido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que</a:t>
            </a:r>
            <a:r>
              <a:rPr sz="1300" spc="6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sus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licitaciones </a:t>
            </a:r>
            <a:r>
              <a:rPr sz="1300" dirty="0">
                <a:latin typeface="Arial MT"/>
                <a:cs typeface="Arial MT"/>
              </a:rPr>
              <a:t>públicas federales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realizan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su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mayoría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través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del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sistema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Compranet.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140564" y="5411772"/>
            <a:ext cx="3115310" cy="4744720"/>
            <a:chOff x="14140564" y="5411772"/>
            <a:chExt cx="3115310" cy="47447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4491" y="5509779"/>
              <a:ext cx="3111108" cy="3254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44491" y="9779387"/>
              <a:ext cx="1125828" cy="3254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44491" y="5983482"/>
              <a:ext cx="2979174" cy="36463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144491" y="5531140"/>
              <a:ext cx="3044825" cy="237490"/>
            </a:xfrm>
            <a:custGeom>
              <a:avLst/>
              <a:gdLst/>
              <a:ahLst/>
              <a:cxnLst/>
              <a:rect l="l" t="t" r="r" b="b"/>
              <a:pathLst>
                <a:path w="3044825" h="237489">
                  <a:moveTo>
                    <a:pt x="3044514" y="0"/>
                  </a:moveTo>
                  <a:lnTo>
                    <a:pt x="0" y="0"/>
                  </a:lnTo>
                  <a:lnTo>
                    <a:pt x="0" y="237479"/>
                  </a:lnTo>
                  <a:lnTo>
                    <a:pt x="3044514" y="237479"/>
                  </a:lnTo>
                  <a:lnTo>
                    <a:pt x="3044514" y="0"/>
                  </a:lnTo>
                  <a:close/>
                </a:path>
              </a:pathLst>
            </a:custGeom>
            <a:solidFill>
              <a:srgbClr val="582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44491" y="9800748"/>
              <a:ext cx="1059815" cy="237490"/>
            </a:xfrm>
            <a:custGeom>
              <a:avLst/>
              <a:gdLst/>
              <a:ahLst/>
              <a:cxnLst/>
              <a:rect l="l" t="t" r="r" b="b"/>
              <a:pathLst>
                <a:path w="1059815" h="237490">
                  <a:moveTo>
                    <a:pt x="1059234" y="0"/>
                  </a:moveTo>
                  <a:lnTo>
                    <a:pt x="0" y="0"/>
                  </a:lnTo>
                  <a:lnTo>
                    <a:pt x="0" y="237479"/>
                  </a:lnTo>
                  <a:lnTo>
                    <a:pt x="1059234" y="237479"/>
                  </a:lnTo>
                  <a:lnTo>
                    <a:pt x="105923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44486" y="6004845"/>
              <a:ext cx="2912745" cy="3558540"/>
            </a:xfrm>
            <a:custGeom>
              <a:avLst/>
              <a:gdLst/>
              <a:ahLst/>
              <a:cxnLst/>
              <a:rect l="l" t="t" r="r" b="b"/>
              <a:pathLst>
                <a:path w="2912744" h="3558540">
                  <a:moveTo>
                    <a:pt x="927303" y="3322205"/>
                  </a:moveTo>
                  <a:lnTo>
                    <a:pt x="0" y="3322205"/>
                  </a:lnTo>
                  <a:lnTo>
                    <a:pt x="0" y="3558425"/>
                  </a:lnTo>
                  <a:lnTo>
                    <a:pt x="927303" y="3558425"/>
                  </a:lnTo>
                  <a:lnTo>
                    <a:pt x="927303" y="3322205"/>
                  </a:lnTo>
                  <a:close/>
                </a:path>
                <a:path w="2912744" h="3558540">
                  <a:moveTo>
                    <a:pt x="1985276" y="2847251"/>
                  </a:moveTo>
                  <a:lnTo>
                    <a:pt x="0" y="2847251"/>
                  </a:lnTo>
                  <a:lnTo>
                    <a:pt x="0" y="3084728"/>
                  </a:lnTo>
                  <a:lnTo>
                    <a:pt x="1985276" y="3084728"/>
                  </a:lnTo>
                  <a:lnTo>
                    <a:pt x="1985276" y="2847251"/>
                  </a:lnTo>
                  <a:close/>
                </a:path>
                <a:path w="2912744" h="3558540">
                  <a:moveTo>
                    <a:pt x="2382329" y="2372283"/>
                  </a:moveTo>
                  <a:lnTo>
                    <a:pt x="0" y="2372283"/>
                  </a:lnTo>
                  <a:lnTo>
                    <a:pt x="0" y="2609761"/>
                  </a:lnTo>
                  <a:lnTo>
                    <a:pt x="2382329" y="2609761"/>
                  </a:lnTo>
                  <a:lnTo>
                    <a:pt x="2382329" y="2372283"/>
                  </a:lnTo>
                  <a:close/>
                </a:path>
                <a:path w="2912744" h="3558540">
                  <a:moveTo>
                    <a:pt x="2779407" y="1898586"/>
                  </a:moveTo>
                  <a:lnTo>
                    <a:pt x="0" y="1898586"/>
                  </a:lnTo>
                  <a:lnTo>
                    <a:pt x="0" y="2136063"/>
                  </a:lnTo>
                  <a:lnTo>
                    <a:pt x="2779407" y="2136063"/>
                  </a:lnTo>
                  <a:lnTo>
                    <a:pt x="2779407" y="1898586"/>
                  </a:lnTo>
                  <a:close/>
                </a:path>
                <a:path w="2912744" h="3558540">
                  <a:moveTo>
                    <a:pt x="2912580" y="1423619"/>
                  </a:moveTo>
                  <a:lnTo>
                    <a:pt x="0" y="1423619"/>
                  </a:lnTo>
                  <a:lnTo>
                    <a:pt x="0" y="1661109"/>
                  </a:lnTo>
                  <a:lnTo>
                    <a:pt x="2912580" y="1661109"/>
                  </a:lnTo>
                  <a:lnTo>
                    <a:pt x="2912580" y="1423619"/>
                  </a:lnTo>
                  <a:close/>
                </a:path>
                <a:path w="2912744" h="3558540">
                  <a:moveTo>
                    <a:pt x="2912580" y="949921"/>
                  </a:moveTo>
                  <a:lnTo>
                    <a:pt x="0" y="949921"/>
                  </a:lnTo>
                  <a:lnTo>
                    <a:pt x="0" y="1186141"/>
                  </a:lnTo>
                  <a:lnTo>
                    <a:pt x="2912580" y="1186141"/>
                  </a:lnTo>
                  <a:lnTo>
                    <a:pt x="2912580" y="949921"/>
                  </a:lnTo>
                  <a:close/>
                </a:path>
                <a:path w="2912744" h="3558540">
                  <a:moveTo>
                    <a:pt x="2912580" y="474967"/>
                  </a:moveTo>
                  <a:lnTo>
                    <a:pt x="0" y="474967"/>
                  </a:lnTo>
                  <a:lnTo>
                    <a:pt x="0" y="712444"/>
                  </a:lnTo>
                  <a:lnTo>
                    <a:pt x="2912580" y="712444"/>
                  </a:lnTo>
                  <a:lnTo>
                    <a:pt x="2912580" y="474967"/>
                  </a:lnTo>
                  <a:close/>
                </a:path>
                <a:path w="2912744" h="3558540">
                  <a:moveTo>
                    <a:pt x="2912580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2912580" y="237477"/>
                  </a:lnTo>
                  <a:lnTo>
                    <a:pt x="2912580" y="0"/>
                  </a:lnTo>
                  <a:close/>
                </a:path>
              </a:pathLst>
            </a:custGeom>
            <a:solidFill>
              <a:srgbClr val="8E6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44491" y="5411772"/>
              <a:ext cx="0" cy="4744720"/>
            </a:xfrm>
            <a:custGeom>
              <a:avLst/>
              <a:gdLst/>
              <a:ahLst/>
              <a:cxnLst/>
              <a:rect l="l" t="t" r="r" b="b"/>
              <a:pathLst>
                <a:path h="4744720">
                  <a:moveTo>
                    <a:pt x="0" y="0"/>
                  </a:moveTo>
                  <a:lnTo>
                    <a:pt x="0" y="4744567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238465" y="5502518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latin typeface="Arial"/>
                <a:cs typeface="Arial"/>
              </a:rPr>
              <a:t>23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106058" y="5976959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06058" y="6451399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06058" y="692584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06058" y="740028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973650" y="787472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21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76640" y="834916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79629" y="8823601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Arial MT"/>
                <a:cs typeface="Arial MT"/>
              </a:rPr>
              <a:t>15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21633" y="9298041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Arial MT"/>
                <a:cs typeface="Arial MT"/>
              </a:rPr>
              <a:t>7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254041" y="9772482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Arial MT"/>
                <a:cs typeface="Arial MT"/>
              </a:rPr>
              <a:t>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52853" y="5500961"/>
            <a:ext cx="293370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Arial MT"/>
                <a:cs typeface="Arial MT"/>
              </a:rPr>
              <a:t>Convocatoria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pública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invitación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64747" y="5853546"/>
            <a:ext cx="3122930" cy="133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0780" algn="r">
              <a:lnSpc>
                <a:spcPct val="152500"/>
              </a:lnSpc>
              <a:spcBef>
                <a:spcPts val="95"/>
              </a:spcBef>
            </a:pPr>
            <a:r>
              <a:rPr sz="1550" dirty="0">
                <a:latin typeface="Arial MT"/>
                <a:cs typeface="Arial MT"/>
              </a:rPr>
              <a:t>Junta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aclaraciones </a:t>
            </a:r>
            <a:r>
              <a:rPr sz="1550" dirty="0">
                <a:latin typeface="Arial MT"/>
                <a:cs typeface="Arial MT"/>
              </a:rPr>
              <a:t>Acto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presentación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apertura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de</a:t>
            </a:r>
            <a:endParaRPr sz="1550">
              <a:latin typeface="Arial MT"/>
              <a:cs typeface="Arial MT"/>
            </a:endParaRPr>
          </a:p>
          <a:p>
            <a:pPr marR="5080" algn="r">
              <a:lnSpc>
                <a:spcPts val="1800"/>
              </a:lnSpc>
            </a:pPr>
            <a:r>
              <a:rPr sz="1550" spc="-10" dirty="0">
                <a:latin typeface="Arial MT"/>
                <a:cs typeface="Arial MT"/>
              </a:rPr>
              <a:t>proposiciones</a:t>
            </a:r>
            <a:endParaRPr sz="1550">
              <a:latin typeface="Arial MT"/>
              <a:cs typeface="Arial MT"/>
            </a:endParaRPr>
          </a:p>
          <a:p>
            <a:pPr marL="200660">
              <a:lnSpc>
                <a:spcPct val="100000"/>
              </a:lnSpc>
              <a:spcBef>
                <a:spcPts val="975"/>
              </a:spcBef>
            </a:pPr>
            <a:r>
              <a:rPr sz="1550" dirty="0">
                <a:latin typeface="Arial MT"/>
                <a:cs typeface="Arial MT"/>
              </a:rPr>
              <a:t>Declaración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 licitación </a:t>
            </a:r>
            <a:r>
              <a:rPr sz="1550" spc="-10" dirty="0">
                <a:latin typeface="Arial MT"/>
                <a:cs typeface="Arial MT"/>
              </a:rPr>
              <a:t>desierta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96786" y="7398888"/>
            <a:ext cx="279019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Arial MT"/>
                <a:cs typeface="Arial MT"/>
              </a:rPr>
              <a:t>Emisión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 fallo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adjudicación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66505" y="7873371"/>
            <a:ext cx="112014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Arial MT"/>
                <a:cs typeface="Arial MT"/>
              </a:rPr>
              <a:t>Cancelación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33351" y="8347853"/>
            <a:ext cx="115443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Arial MT"/>
                <a:cs typeface="Arial MT"/>
              </a:rPr>
              <a:t>Contratación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98637" y="8822335"/>
            <a:ext cx="318897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Arial MT"/>
                <a:cs typeface="Arial MT"/>
              </a:rPr>
              <a:t>Análisis y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evaluación de </a:t>
            </a:r>
            <a:r>
              <a:rPr sz="1550" spc="-10" dirty="0">
                <a:latin typeface="Arial MT"/>
                <a:cs typeface="Arial MT"/>
              </a:rPr>
              <a:t>propuestas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00734" y="9296817"/>
            <a:ext cx="128651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Arial MT"/>
                <a:cs typeface="Arial MT"/>
              </a:rPr>
              <a:t>Inconformidad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021257" y="9771298"/>
            <a:ext cx="965835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Arial MT"/>
                <a:cs typeface="Arial MT"/>
              </a:rPr>
              <a:t>Otra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etapa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25703" y="6303891"/>
            <a:ext cx="6277610" cy="2642870"/>
            <a:chOff x="1825703" y="6303891"/>
            <a:chExt cx="6277610" cy="2642870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8306" y="6303891"/>
              <a:ext cx="1133368" cy="26424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0389" y="8373357"/>
              <a:ext cx="3226707" cy="57296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49666" y="6325252"/>
              <a:ext cx="1045844" cy="2613660"/>
            </a:xfrm>
            <a:custGeom>
              <a:avLst/>
              <a:gdLst/>
              <a:ahLst/>
              <a:cxnLst/>
              <a:rect l="l" t="t" r="r" b="b"/>
              <a:pathLst>
                <a:path w="1045845" h="2613659">
                  <a:moveTo>
                    <a:pt x="1045413" y="0"/>
                  </a:moveTo>
                  <a:lnTo>
                    <a:pt x="0" y="0"/>
                  </a:lnTo>
                  <a:lnTo>
                    <a:pt x="0" y="2613532"/>
                  </a:lnTo>
                  <a:lnTo>
                    <a:pt x="1045413" y="2613532"/>
                  </a:lnTo>
                  <a:lnTo>
                    <a:pt x="1045413" y="0"/>
                  </a:lnTo>
                  <a:close/>
                </a:path>
              </a:pathLst>
            </a:custGeom>
            <a:solidFill>
              <a:srgbClr val="C12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1749" y="8394718"/>
              <a:ext cx="3138805" cy="544195"/>
            </a:xfrm>
            <a:custGeom>
              <a:avLst/>
              <a:gdLst/>
              <a:ahLst/>
              <a:cxnLst/>
              <a:rect l="l" t="t" r="r" b="b"/>
              <a:pathLst>
                <a:path w="3138804" h="544195">
                  <a:moveTo>
                    <a:pt x="1046670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1046670" y="544068"/>
                  </a:lnTo>
                  <a:lnTo>
                    <a:pt x="1046670" y="0"/>
                  </a:lnTo>
                  <a:close/>
                </a:path>
                <a:path w="3138804" h="544195">
                  <a:moveTo>
                    <a:pt x="3138741" y="326694"/>
                  </a:moveTo>
                  <a:lnTo>
                    <a:pt x="2092083" y="326694"/>
                  </a:lnTo>
                  <a:lnTo>
                    <a:pt x="2092083" y="544068"/>
                  </a:lnTo>
                  <a:lnTo>
                    <a:pt x="3138741" y="544068"/>
                  </a:lnTo>
                  <a:lnTo>
                    <a:pt x="3138741" y="326694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25703" y="8938785"/>
              <a:ext cx="6277610" cy="0"/>
            </a:xfrm>
            <a:custGeom>
              <a:avLst/>
              <a:gdLst/>
              <a:ahLst/>
              <a:cxnLst/>
              <a:rect l="l" t="t" r="r" b="b"/>
              <a:pathLst>
                <a:path w="6277609">
                  <a:moveTo>
                    <a:pt x="0" y="0"/>
                  </a:moveTo>
                  <a:lnTo>
                    <a:pt x="6277505" y="0"/>
                  </a:lnTo>
                </a:path>
              </a:pathLst>
            </a:custGeom>
            <a:ln w="7853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742735" y="6010850"/>
            <a:ext cx="2597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latin typeface="Arial"/>
                <a:cs typeface="Arial"/>
              </a:rPr>
              <a:t>24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93140" y="8080048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Arial MT"/>
                <a:cs typeface="Arial MT"/>
              </a:rPr>
              <a:t>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85840" y="8406764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Arial MT"/>
                <a:cs typeface="Arial MT"/>
              </a:rPr>
              <a:t>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75403" y="9032706"/>
            <a:ext cx="79438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Arial MT"/>
                <a:cs typeface="Arial MT"/>
              </a:rPr>
              <a:t>Sí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contó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33060" y="9032706"/>
            <a:ext cx="86360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Arial MT"/>
                <a:cs typeface="Arial MT"/>
              </a:rPr>
              <a:t>No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contó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69550" y="9032706"/>
            <a:ext cx="1376680" cy="51815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75260" marR="5080" indent="-163195">
              <a:lnSpc>
                <a:spcPts val="1900"/>
              </a:lnSpc>
              <a:spcBef>
                <a:spcPts val="229"/>
              </a:spcBef>
            </a:pPr>
            <a:r>
              <a:rPr sz="1650" dirty="0">
                <a:latin typeface="Arial MT"/>
                <a:cs typeface="Arial MT"/>
              </a:rPr>
              <a:t>En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proceso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spc="-25" dirty="0">
                <a:latin typeface="Arial MT"/>
                <a:cs typeface="Arial MT"/>
              </a:rPr>
              <a:t>de </a:t>
            </a:r>
            <a:r>
              <a:rPr sz="1650" spc="-10" dirty="0">
                <a:latin typeface="Arial MT"/>
                <a:cs typeface="Arial MT"/>
              </a:rPr>
              <a:t>integración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05"/>
              </a:spcBef>
            </a:pPr>
            <a:r>
              <a:rPr dirty="0"/>
              <a:t>Registros</a:t>
            </a:r>
            <a:r>
              <a:rPr spc="-5" dirty="0"/>
              <a:t> </a:t>
            </a:r>
            <a:r>
              <a:rPr spc="-10" dirty="0"/>
              <a:t>administrativos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84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2235" y="1237849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59" h="255269">
                <a:moveTo>
                  <a:pt x="276593" y="127393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76" y="24587"/>
                </a:lnTo>
                <a:lnTo>
                  <a:pt x="182003" y="6489"/>
                </a:lnTo>
                <a:lnTo>
                  <a:pt x="138303" y="0"/>
                </a:lnTo>
                <a:lnTo>
                  <a:pt x="94589" y="6489"/>
                </a:lnTo>
                <a:lnTo>
                  <a:pt x="56629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393"/>
                </a:lnTo>
                <a:lnTo>
                  <a:pt x="7048" y="167640"/>
                </a:lnTo>
                <a:lnTo>
                  <a:pt x="26670" y="202603"/>
                </a:lnTo>
                <a:lnTo>
                  <a:pt x="56629" y="230212"/>
                </a:lnTo>
                <a:lnTo>
                  <a:pt x="94589" y="248297"/>
                </a:lnTo>
                <a:lnTo>
                  <a:pt x="138303" y="254787"/>
                </a:lnTo>
                <a:lnTo>
                  <a:pt x="181991" y="248259"/>
                </a:lnTo>
                <a:lnTo>
                  <a:pt x="197459" y="240880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3661" y="1237844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138423" y="254788"/>
                </a:moveTo>
                <a:lnTo>
                  <a:pt x="94705" y="248335"/>
                </a:lnTo>
                <a:lnTo>
                  <a:pt x="56721" y="230287"/>
                </a:lnTo>
                <a:lnTo>
                  <a:pt x="26752" y="202741"/>
                </a:lnTo>
                <a:lnTo>
                  <a:pt x="7076" y="167792"/>
                </a:lnTo>
                <a:lnTo>
                  <a:pt x="0" y="127675"/>
                </a:lnTo>
                <a:lnTo>
                  <a:pt x="24" y="127253"/>
                </a:lnTo>
                <a:lnTo>
                  <a:pt x="6980" y="87262"/>
                </a:lnTo>
                <a:lnTo>
                  <a:pt x="26572" y="52273"/>
                </a:lnTo>
                <a:lnTo>
                  <a:pt x="56476" y="24666"/>
                </a:lnTo>
                <a:lnTo>
                  <a:pt x="94416" y="6541"/>
                </a:lnTo>
                <a:lnTo>
                  <a:pt x="138118" y="0"/>
                </a:lnTo>
                <a:lnTo>
                  <a:pt x="181836" y="6447"/>
                </a:lnTo>
                <a:lnTo>
                  <a:pt x="198123" y="14186"/>
                </a:lnTo>
                <a:lnTo>
                  <a:pt x="138423" y="14186"/>
                </a:lnTo>
                <a:lnTo>
                  <a:pt x="90516" y="23041"/>
                </a:lnTo>
                <a:lnTo>
                  <a:pt x="51373" y="47288"/>
                </a:lnTo>
                <a:lnTo>
                  <a:pt x="24954" y="83285"/>
                </a:lnTo>
                <a:lnTo>
                  <a:pt x="15253" y="127253"/>
                </a:lnTo>
                <a:lnTo>
                  <a:pt x="15284" y="127675"/>
                </a:lnTo>
                <a:lnTo>
                  <a:pt x="24836" y="171527"/>
                </a:lnTo>
                <a:lnTo>
                  <a:pt x="51157" y="207588"/>
                </a:lnTo>
                <a:lnTo>
                  <a:pt x="90235" y="231924"/>
                </a:lnTo>
                <a:lnTo>
                  <a:pt x="138118" y="240883"/>
                </a:lnTo>
                <a:lnTo>
                  <a:pt x="197553" y="240883"/>
                </a:lnTo>
                <a:lnTo>
                  <a:pt x="182095" y="248261"/>
                </a:lnTo>
                <a:lnTo>
                  <a:pt x="138423" y="254788"/>
                </a:lnTo>
                <a:close/>
              </a:path>
              <a:path w="276860" h="255269">
                <a:moveTo>
                  <a:pt x="197553" y="240883"/>
                </a:moveTo>
                <a:lnTo>
                  <a:pt x="138118" y="240883"/>
                </a:lnTo>
                <a:lnTo>
                  <a:pt x="186028" y="232033"/>
                </a:lnTo>
                <a:lnTo>
                  <a:pt x="225174" y="207786"/>
                </a:lnTo>
                <a:lnTo>
                  <a:pt x="251593" y="171785"/>
                </a:lnTo>
                <a:lnTo>
                  <a:pt x="261319" y="127675"/>
                </a:lnTo>
                <a:lnTo>
                  <a:pt x="261288" y="127253"/>
                </a:lnTo>
                <a:lnTo>
                  <a:pt x="251624" y="83352"/>
                </a:lnTo>
                <a:lnTo>
                  <a:pt x="225281" y="47383"/>
                </a:lnTo>
                <a:lnTo>
                  <a:pt x="186233" y="23116"/>
                </a:lnTo>
                <a:lnTo>
                  <a:pt x="138423" y="14186"/>
                </a:lnTo>
                <a:lnTo>
                  <a:pt x="198123" y="14186"/>
                </a:lnTo>
                <a:lnTo>
                  <a:pt x="219820" y="24494"/>
                </a:lnTo>
                <a:lnTo>
                  <a:pt x="249789" y="52042"/>
                </a:lnTo>
                <a:lnTo>
                  <a:pt x="269465" y="86995"/>
                </a:lnTo>
                <a:lnTo>
                  <a:pt x="276566" y="127253"/>
                </a:lnTo>
                <a:lnTo>
                  <a:pt x="276517" y="127675"/>
                </a:lnTo>
                <a:lnTo>
                  <a:pt x="269526" y="167631"/>
                </a:lnTo>
                <a:lnTo>
                  <a:pt x="249918" y="202585"/>
                </a:lnTo>
                <a:lnTo>
                  <a:pt x="220017" y="230161"/>
                </a:lnTo>
                <a:lnTo>
                  <a:pt x="197553" y="24088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2063" y="1237849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276593" y="127393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85"/>
                </a:lnTo>
                <a:lnTo>
                  <a:pt x="182003" y="6489"/>
                </a:lnTo>
                <a:lnTo>
                  <a:pt x="138290" y="0"/>
                </a:lnTo>
                <a:lnTo>
                  <a:pt x="94589" y="6489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393"/>
                </a:lnTo>
                <a:lnTo>
                  <a:pt x="7048" y="167665"/>
                </a:lnTo>
                <a:lnTo>
                  <a:pt x="26682" y="202628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787"/>
                </a:lnTo>
                <a:lnTo>
                  <a:pt x="182003" y="248297"/>
                </a:lnTo>
                <a:lnTo>
                  <a:pt x="197561" y="240880"/>
                </a:lnTo>
                <a:lnTo>
                  <a:pt x="219964" y="230212"/>
                </a:lnTo>
                <a:lnTo>
                  <a:pt x="249910" y="202628"/>
                </a:lnTo>
                <a:lnTo>
                  <a:pt x="269544" y="167665"/>
                </a:lnTo>
                <a:lnTo>
                  <a:pt x="276593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4828" y="1620240"/>
            <a:ext cx="17799685" cy="830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335" marR="5080" indent="-1270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A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continuación,</a:t>
            </a:r>
            <a:r>
              <a:rPr sz="2650" spc="7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presentan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administraciones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que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6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registros</a:t>
            </a:r>
            <a:r>
              <a:rPr sz="2650" b="1" spc="7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administrativos</a:t>
            </a:r>
            <a:r>
              <a:rPr sz="2650" b="1" spc="6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de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contrataciones</a:t>
            </a:r>
            <a:r>
              <a:rPr sz="2650" b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públicas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según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su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tipo:</a:t>
            </a:r>
            <a:endParaRPr sz="26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219" y="5124032"/>
            <a:ext cx="2030503" cy="20305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325346" y="2728858"/>
            <a:ext cx="909319" cy="79844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2280"/>
              </a:lnSpc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Administraciones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públicas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estatales,</a:t>
            </a:r>
            <a:r>
              <a:rPr sz="1950" b="1" i="1" spc="8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condición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35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endParaRPr sz="1950">
              <a:latin typeface="Arial"/>
              <a:cs typeface="Arial"/>
            </a:endParaRPr>
          </a:p>
          <a:p>
            <a:pPr marL="12065" marR="5080" algn="ctr">
              <a:lnSpc>
                <a:spcPct val="101499"/>
              </a:lnSpc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existencia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registros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administrativos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7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contrataciones</a:t>
            </a:r>
            <a:r>
              <a:rPr sz="1950" b="1" i="1" spc="7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públicas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y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entidad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federativa,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596749" y="2484342"/>
          <a:ext cx="11684634" cy="8775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9530" marR="130175">
                        <a:lnSpc>
                          <a:spcPct val="101499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07340" marR="299720" algn="ctr">
                        <a:lnSpc>
                          <a:spcPct val="101499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proveedoras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7350" marR="30480" indent="-349250">
                        <a:lnSpc>
                          <a:spcPct val="101499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proveedoras sancionadas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20370" marR="30480" indent="-382270">
                        <a:lnSpc>
                          <a:spcPct val="101499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contratistas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0" marR="30480" algn="ctr">
                        <a:lnSpc>
                          <a:spcPct val="101499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contratistas sancionadas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9075" marR="30480" indent="-180975">
                        <a:lnSpc>
                          <a:spcPct val="101499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testigos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8255" algn="ctr">
                        <a:lnSpc>
                          <a:spcPct val="101499"/>
                        </a:lnSpc>
                        <a:spcBef>
                          <a:spcPts val="58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servidoras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públicas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intervienen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procedimientos</a:t>
                      </a:r>
                      <a:r>
                        <a:rPr sz="13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contratación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4734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953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953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BCS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CAMP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4734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4734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895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89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260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CHIS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260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CHIH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260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CDMX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identificado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DGO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34988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34861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34861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marL="561340" marR="427990" indent="-129539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762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699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HGO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349885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635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635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MEX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5720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MICH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572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572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572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953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OAX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89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89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QRO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895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QROO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89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26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26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8260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7625">
                        <a:lnSpc>
                          <a:spcPts val="1525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TAMPS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7625">
                        <a:lnSpc>
                          <a:spcPts val="1525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TLAX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762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YUC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1965" marR="349250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marL="481965" marR="349250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marL="481965" marR="349250" indent="-130810">
                        <a:lnSpc>
                          <a:spcPts val="158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proceso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integración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47625">
                        <a:lnSpc>
                          <a:spcPts val="1525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ZAC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No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6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85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791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Contratos</a:t>
            </a:r>
          </a:p>
        </p:txBody>
      </p:sp>
      <p:sp>
        <p:nvSpPr>
          <p:cNvPr id="4" name="object 4"/>
          <p:cNvSpPr/>
          <p:nvPr/>
        </p:nvSpPr>
        <p:spPr>
          <a:xfrm>
            <a:off x="1168184" y="1289436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387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25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387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55"/>
                </a:lnTo>
                <a:lnTo>
                  <a:pt x="181800" y="249402"/>
                </a:lnTo>
                <a:lnTo>
                  <a:pt x="197256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9132" y="128942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7072" y="1289436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387"/>
                </a:lnTo>
                <a:lnTo>
                  <a:pt x="219735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387"/>
                </a:lnTo>
                <a:lnTo>
                  <a:pt x="7035" y="87528"/>
                </a:lnTo>
                <a:lnTo>
                  <a:pt x="0" y="127977"/>
                </a:lnTo>
                <a:lnTo>
                  <a:pt x="7035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55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35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9064" y="1662521"/>
            <a:ext cx="17637760" cy="29254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204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5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spc="-10" dirty="0" err="1">
                <a:latin typeface="Arial MT"/>
                <a:cs typeface="Arial MT"/>
              </a:rPr>
              <a:t>administraci</a:t>
            </a:r>
            <a:r>
              <a:rPr lang="es-MX" sz="2650" spc="-10" dirty="0" err="1">
                <a:latin typeface="Arial MT"/>
                <a:cs typeface="Arial MT"/>
              </a:rPr>
              <a:t>ón</a:t>
            </a:r>
            <a:r>
              <a:rPr lang="es-MX" sz="2650" spc="-10" dirty="0">
                <a:latin typeface="Arial MT"/>
                <a:cs typeface="Arial MT"/>
              </a:rPr>
              <a:t> pública estatal </a:t>
            </a:r>
            <a:r>
              <a:rPr sz="2650" dirty="0" err="1">
                <a:latin typeface="Arial MT"/>
                <a:cs typeface="Arial MT"/>
              </a:rPr>
              <a:t>realiz</a:t>
            </a:r>
            <a:r>
              <a:rPr lang="es-MX" sz="2650" dirty="0">
                <a:latin typeface="Arial MT"/>
                <a:cs typeface="Arial MT"/>
              </a:rPr>
              <a:t>o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lang="es-MX" sz="2650" b="1" spc="-60" dirty="0">
                <a:solidFill>
                  <a:srgbClr val="8C1B67"/>
                </a:solidFill>
                <a:latin typeface="Arial"/>
                <a:cs typeface="Arial"/>
              </a:rPr>
              <a:t>670</a:t>
            </a:r>
            <a:r>
              <a:rPr sz="2650" b="1" spc="-6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contratos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personas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proveedoras</a:t>
            </a:r>
            <a:r>
              <a:rPr sz="2650" spc="-6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y/</a:t>
            </a:r>
            <a:r>
              <a:rPr sz="2650" spc="-60" dirty="0">
                <a:latin typeface="Arial MT"/>
                <a:cs typeface="Arial MT"/>
              </a:rPr>
              <a:t> </a:t>
            </a:r>
            <a:r>
              <a:rPr sz="2650" spc="-50" dirty="0">
                <a:latin typeface="Arial MT"/>
                <a:cs typeface="Arial MT"/>
              </a:rPr>
              <a:t>o </a:t>
            </a:r>
            <a:r>
              <a:rPr sz="2650" dirty="0">
                <a:latin typeface="Arial MT"/>
                <a:cs typeface="Arial MT"/>
              </a:rPr>
              <a:t>contratistas:</a:t>
            </a:r>
            <a:r>
              <a:rPr sz="2650" spc="80" dirty="0">
                <a:latin typeface="Arial MT"/>
                <a:cs typeface="Arial MT"/>
              </a:rPr>
              <a:t> </a:t>
            </a:r>
            <a:r>
              <a:rPr lang="es-MX" sz="2650" b="1" spc="80" dirty="0">
                <a:solidFill>
                  <a:srgbClr val="8C1B67"/>
                </a:solidFill>
                <a:latin typeface="Arial"/>
                <a:cs typeface="Arial"/>
              </a:rPr>
              <a:t>41.6</a:t>
            </a:r>
            <a:r>
              <a:rPr sz="2650" b="1" spc="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(</a:t>
            </a:r>
            <a:r>
              <a:rPr lang="es-MX" sz="2650" dirty="0">
                <a:latin typeface="Arial MT"/>
                <a:cs typeface="Arial MT"/>
              </a:rPr>
              <a:t>279</a:t>
            </a:r>
            <a:r>
              <a:rPr sz="2650" dirty="0">
                <a:latin typeface="Arial MT"/>
                <a:cs typeface="Arial MT"/>
              </a:rPr>
              <a:t>)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8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adquisiciones,</a:t>
            </a:r>
            <a:r>
              <a:rPr sz="2650" b="1" i="1" spc="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arrendamientos</a:t>
            </a:r>
            <a:r>
              <a:rPr sz="2650" b="1" i="1" spc="9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dirty="0">
                <a:latin typeface="Arial MT"/>
                <a:cs typeface="Arial MT"/>
              </a:rPr>
              <a:t>;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lang="es-MX" sz="2650" b="1" spc="95" dirty="0">
                <a:solidFill>
                  <a:srgbClr val="8C1B67"/>
                </a:solidFill>
                <a:latin typeface="Arial"/>
                <a:cs typeface="Arial"/>
              </a:rPr>
              <a:t>58.3</a:t>
            </a:r>
            <a:r>
              <a:rPr sz="2650" b="1" spc="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(</a:t>
            </a:r>
            <a:r>
              <a:rPr lang="es-MX" sz="2650" dirty="0">
                <a:latin typeface="Arial MT"/>
                <a:cs typeface="Arial MT"/>
              </a:rPr>
              <a:t>391</a:t>
            </a:r>
            <a:r>
              <a:rPr sz="2650" dirty="0">
                <a:latin typeface="Arial MT"/>
                <a:cs typeface="Arial MT"/>
              </a:rPr>
              <a:t>),</a:t>
            </a:r>
            <a:r>
              <a:rPr sz="2650" spc="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b="1" i="1" spc="-20" dirty="0">
                <a:solidFill>
                  <a:srgbClr val="8C1B67"/>
                </a:solidFill>
                <a:latin typeface="Arial"/>
                <a:cs typeface="Arial"/>
              </a:rPr>
              <a:t>obra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pública y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b="1" i="1" spc="-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relacionados</a:t>
            </a:r>
            <a:r>
              <a:rPr sz="2650" b="1" i="1" spc="-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con</a:t>
            </a:r>
            <a:r>
              <a:rPr sz="2650" b="1" i="1" spc="-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la</a:t>
            </a:r>
            <a:r>
              <a:rPr sz="2650" b="1" i="1" spc="-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misma</a:t>
            </a:r>
            <a:r>
              <a:rPr sz="2650" dirty="0">
                <a:latin typeface="Arial MT"/>
                <a:cs typeface="Arial MT"/>
              </a:rPr>
              <a:t>.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-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respecto a</a:t>
            </a:r>
            <a:r>
              <a:rPr sz="2650" spc="-1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2021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registró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un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aumento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 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63.8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-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el</a:t>
            </a:r>
            <a:r>
              <a:rPr sz="2650" spc="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total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-8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contratos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realizados</a:t>
            </a:r>
            <a:r>
              <a:rPr sz="2650" spc="-7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2650" dirty="0">
              <a:latin typeface="Arial MT"/>
              <a:cs typeface="Arial MT"/>
            </a:endParaRPr>
          </a:p>
          <a:p>
            <a:pPr marL="8201659" marR="2028825" indent="-5695950">
              <a:lnSpc>
                <a:spcPct val="101499"/>
              </a:lnSpc>
            </a:pP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Contratos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realizados</a:t>
            </a:r>
            <a:r>
              <a:rPr sz="1950" b="1" i="1" spc="5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por</a:t>
            </a:r>
            <a:r>
              <a:rPr sz="1950" b="1" i="1" spc="5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las</a:t>
            </a:r>
            <a:r>
              <a:rPr sz="1950" b="1" i="1" spc="6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administraciones</a:t>
            </a:r>
            <a:r>
              <a:rPr sz="1950" b="1" i="1" spc="5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públicas</a:t>
            </a:r>
            <a:r>
              <a:rPr sz="1950" b="1" i="1" spc="3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estatales</a:t>
            </a:r>
            <a:r>
              <a:rPr sz="1950" b="1" i="1" spc="6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con</a:t>
            </a:r>
            <a:r>
              <a:rPr sz="1950" b="1" i="1" spc="50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personas</a:t>
            </a:r>
            <a:r>
              <a:rPr sz="1950" b="1" i="1" spc="6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proveedoras</a:t>
            </a:r>
            <a:r>
              <a:rPr sz="1950" b="1" i="1" spc="6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y/</a:t>
            </a:r>
            <a:r>
              <a:rPr sz="1950" b="1" i="1" spc="5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o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contratistas, </a:t>
            </a:r>
            <a:r>
              <a:rPr sz="1950" b="1" i="1" dirty="0">
                <a:solidFill>
                  <a:srgbClr val="C12686"/>
                </a:solidFill>
                <a:latin typeface="Arial"/>
                <a:cs typeface="Arial"/>
              </a:rPr>
              <a:t>según</a:t>
            </a:r>
            <a:r>
              <a:rPr sz="1950" b="1" i="1" spc="45" dirty="0">
                <a:solidFill>
                  <a:srgbClr val="C12686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12686"/>
                </a:solidFill>
                <a:latin typeface="Arial"/>
                <a:cs typeface="Arial"/>
              </a:rPr>
              <a:t>materia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9971" y="4455571"/>
            <a:ext cx="2398669" cy="2397413"/>
          </a:xfrm>
          <a:prstGeom prst="rect">
            <a:avLst/>
          </a:prstGeom>
        </p:spPr>
      </p:pic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2D4F0C91-52F1-646F-0D78-5494DFA30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477505"/>
              </p:ext>
            </p:extLst>
          </p:nvPr>
        </p:nvGraphicFramePr>
        <p:xfrm>
          <a:off x="4108450" y="3444875"/>
          <a:ext cx="10972800" cy="620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90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Contratos</a:t>
            </a:r>
          </a:p>
        </p:txBody>
      </p:sp>
      <p:sp>
        <p:nvSpPr>
          <p:cNvPr id="4" name="object 4"/>
          <p:cNvSpPr/>
          <p:nvPr/>
        </p:nvSpPr>
        <p:spPr>
          <a:xfrm>
            <a:off x="1210932" y="128566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593" y="127977"/>
                </a:moveTo>
                <a:lnTo>
                  <a:pt x="269544" y="87528"/>
                </a:lnTo>
                <a:lnTo>
                  <a:pt x="249910" y="52400"/>
                </a:lnTo>
                <a:lnTo>
                  <a:pt x="219964" y="24688"/>
                </a:lnTo>
                <a:lnTo>
                  <a:pt x="198145" y="14249"/>
                </a:lnTo>
                <a:lnTo>
                  <a:pt x="182003" y="6515"/>
                </a:lnTo>
                <a:lnTo>
                  <a:pt x="138290" y="0"/>
                </a:lnTo>
                <a:lnTo>
                  <a:pt x="94576" y="6515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70" y="203530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1978" y="249402"/>
                </a:lnTo>
                <a:lnTo>
                  <a:pt x="197459" y="241998"/>
                </a:lnTo>
                <a:lnTo>
                  <a:pt x="219925" y="231228"/>
                </a:lnTo>
                <a:lnTo>
                  <a:pt x="249859" y="203530"/>
                </a:lnTo>
                <a:lnTo>
                  <a:pt x="269494" y="168427"/>
                </a:lnTo>
                <a:lnTo>
                  <a:pt x="27659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2353" y="128565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423" y="255968"/>
                </a:moveTo>
                <a:lnTo>
                  <a:pt x="94704" y="249484"/>
                </a:lnTo>
                <a:lnTo>
                  <a:pt x="56717" y="231353"/>
                </a:lnTo>
                <a:lnTo>
                  <a:pt x="26745" y="203680"/>
                </a:lnTo>
                <a:lnTo>
                  <a:pt x="7071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4" y="87666"/>
                </a:lnTo>
                <a:lnTo>
                  <a:pt x="26566" y="52515"/>
                </a:lnTo>
                <a:lnTo>
                  <a:pt x="56471" y="24780"/>
                </a:lnTo>
                <a:lnTo>
                  <a:pt x="94414" y="6572"/>
                </a:lnTo>
                <a:lnTo>
                  <a:pt x="138118" y="0"/>
                </a:lnTo>
                <a:lnTo>
                  <a:pt x="181836" y="6477"/>
                </a:lnTo>
                <a:lnTo>
                  <a:pt x="198123" y="14251"/>
                </a:lnTo>
                <a:lnTo>
                  <a:pt x="138423" y="14251"/>
                </a:lnTo>
                <a:lnTo>
                  <a:pt x="90514" y="23148"/>
                </a:lnTo>
                <a:lnTo>
                  <a:pt x="51367" y="47507"/>
                </a:lnTo>
                <a:lnTo>
                  <a:pt x="24948" y="83671"/>
                </a:lnTo>
                <a:lnTo>
                  <a:pt x="15253" y="127842"/>
                </a:lnTo>
                <a:lnTo>
                  <a:pt x="15284" y="128266"/>
                </a:lnTo>
                <a:lnTo>
                  <a:pt x="24830" y="172321"/>
                </a:lnTo>
                <a:lnTo>
                  <a:pt x="51151" y="208549"/>
                </a:lnTo>
                <a:lnTo>
                  <a:pt x="90233" y="232998"/>
                </a:lnTo>
                <a:lnTo>
                  <a:pt x="138118" y="241998"/>
                </a:lnTo>
                <a:lnTo>
                  <a:pt x="197553" y="241998"/>
                </a:lnTo>
                <a:lnTo>
                  <a:pt x="182095" y="249410"/>
                </a:lnTo>
                <a:lnTo>
                  <a:pt x="138423" y="255968"/>
                </a:lnTo>
                <a:close/>
              </a:path>
              <a:path w="276860" h="256540">
                <a:moveTo>
                  <a:pt x="197553" y="241998"/>
                </a:moveTo>
                <a:lnTo>
                  <a:pt x="138118" y="241998"/>
                </a:lnTo>
                <a:lnTo>
                  <a:pt x="186025" y="233107"/>
                </a:lnTo>
                <a:lnTo>
                  <a:pt x="225169" y="208748"/>
                </a:lnTo>
                <a:lnTo>
                  <a:pt x="251587" y="172581"/>
                </a:lnTo>
                <a:lnTo>
                  <a:pt x="261319" y="128266"/>
                </a:lnTo>
                <a:lnTo>
                  <a:pt x="261288" y="127842"/>
                </a:lnTo>
                <a:lnTo>
                  <a:pt x="251617" y="83738"/>
                </a:lnTo>
                <a:lnTo>
                  <a:pt x="225275" y="47602"/>
                </a:lnTo>
                <a:lnTo>
                  <a:pt x="186231" y="23224"/>
                </a:lnTo>
                <a:lnTo>
                  <a:pt x="138423" y="14251"/>
                </a:lnTo>
                <a:lnTo>
                  <a:pt x="198123" y="14251"/>
                </a:lnTo>
                <a:lnTo>
                  <a:pt x="219820" y="24608"/>
                </a:lnTo>
                <a:lnTo>
                  <a:pt x="249789" y="52283"/>
                </a:lnTo>
                <a:lnTo>
                  <a:pt x="269465" y="87397"/>
                </a:lnTo>
                <a:lnTo>
                  <a:pt x="276566" y="127842"/>
                </a:lnTo>
                <a:lnTo>
                  <a:pt x="276517" y="128266"/>
                </a:lnTo>
                <a:lnTo>
                  <a:pt x="269526" y="168407"/>
                </a:lnTo>
                <a:lnTo>
                  <a:pt x="249918" y="203523"/>
                </a:lnTo>
                <a:lnTo>
                  <a:pt x="220017" y="231226"/>
                </a:lnTo>
                <a:lnTo>
                  <a:pt x="197553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0760" y="128566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580" y="127977"/>
                </a:moveTo>
                <a:lnTo>
                  <a:pt x="269532" y="87528"/>
                </a:lnTo>
                <a:lnTo>
                  <a:pt x="249897" y="52400"/>
                </a:lnTo>
                <a:lnTo>
                  <a:pt x="219964" y="24688"/>
                </a:lnTo>
                <a:lnTo>
                  <a:pt x="198145" y="14249"/>
                </a:lnTo>
                <a:lnTo>
                  <a:pt x="182003" y="6515"/>
                </a:lnTo>
                <a:lnTo>
                  <a:pt x="138290" y="0"/>
                </a:lnTo>
                <a:lnTo>
                  <a:pt x="94576" y="6515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82" y="203568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2003" y="249440"/>
                </a:lnTo>
                <a:lnTo>
                  <a:pt x="197561" y="241998"/>
                </a:lnTo>
                <a:lnTo>
                  <a:pt x="219964" y="231267"/>
                </a:lnTo>
                <a:lnTo>
                  <a:pt x="249897" y="203568"/>
                </a:lnTo>
                <a:lnTo>
                  <a:pt x="269532" y="168427"/>
                </a:lnTo>
                <a:lnTo>
                  <a:pt x="276580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3156" y="1613415"/>
            <a:ext cx="17906365" cy="18916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</a:pPr>
            <a:r>
              <a:rPr sz="2650" dirty="0">
                <a:latin typeface="Arial MT"/>
                <a:cs typeface="Arial MT"/>
              </a:rPr>
              <a:t>Del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monto</a:t>
            </a:r>
            <a:r>
              <a:rPr sz="2650" b="1" spc="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total</a:t>
            </a:r>
            <a:r>
              <a:rPr sz="2650" b="1" spc="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los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contratos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realizados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por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administraciones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estatales,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lang="es-MX" sz="2650" b="1" spc="15" dirty="0">
                <a:solidFill>
                  <a:srgbClr val="8C1B67"/>
                </a:solidFill>
                <a:latin typeface="Arial"/>
                <a:cs typeface="Arial"/>
              </a:rPr>
              <a:t>20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.7</a:t>
            </a:r>
            <a:r>
              <a:rPr sz="2650" b="1" spc="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2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fue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realizado</a:t>
            </a:r>
            <a:r>
              <a:rPr sz="2650" spc="1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mediante</a:t>
            </a:r>
            <a:endParaRPr sz="2650" dirty="0">
              <a:latin typeface="Arial MT"/>
              <a:cs typeface="Arial MT"/>
            </a:endParaRPr>
          </a:p>
          <a:p>
            <a:pPr marL="12700">
              <a:lnSpc>
                <a:spcPts val="3175"/>
              </a:lnSpc>
            </a:pP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licitación</a:t>
            </a:r>
            <a:r>
              <a:rPr sz="2650" b="1" i="1" spc="-1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pública</a:t>
            </a:r>
            <a:r>
              <a:rPr sz="2650" b="1" i="1" spc="-114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nacional</a:t>
            </a:r>
            <a:r>
              <a:rPr sz="2650" b="1" i="1" spc="-114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-90" dirty="0">
                <a:latin typeface="Arial MT"/>
                <a:cs typeface="Arial MT"/>
              </a:rPr>
              <a:t> </a:t>
            </a:r>
            <a:r>
              <a:rPr lang="es-MX" sz="2650" b="1" spc="-90" dirty="0">
                <a:solidFill>
                  <a:srgbClr val="8C1B67"/>
                </a:solidFill>
                <a:latin typeface="Arial"/>
                <a:cs typeface="Arial"/>
              </a:rPr>
              <a:t>61.9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sz="2650" b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mediante</a:t>
            </a:r>
            <a:r>
              <a:rPr sz="2650" spc="-95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licitación</a:t>
            </a:r>
            <a:r>
              <a:rPr sz="2650" b="1" i="1" spc="-1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pública</a:t>
            </a:r>
            <a:r>
              <a:rPr sz="2650" b="1" i="1" spc="-114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estatal,</a:t>
            </a:r>
            <a:r>
              <a:rPr sz="2650" b="1" i="1" spc="-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regional</a:t>
            </a:r>
            <a:r>
              <a:rPr sz="2650" b="1" i="1" spc="-1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o</a:t>
            </a:r>
            <a:r>
              <a:rPr sz="2650" b="1" i="1" spc="-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local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650" dirty="0">
              <a:latin typeface="Arial MT"/>
              <a:cs typeface="Arial MT"/>
            </a:endParaRPr>
          </a:p>
          <a:p>
            <a:pPr marL="7932420" marR="2132965" indent="-5504815">
              <a:lnSpc>
                <a:spcPct val="101499"/>
              </a:lnSpc>
              <a:spcBef>
                <a:spcPts val="5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Monto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asociado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a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los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contratos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realizados,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según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tipo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materia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y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tipo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procedimiento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contratación,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E941F"/>
                </a:solidFill>
                <a:latin typeface="Arial"/>
                <a:cs typeface="Arial"/>
              </a:rPr>
              <a:t>2022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(Millones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pesos)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1822" y="5906835"/>
            <a:ext cx="1914915" cy="1279123"/>
          </a:xfrm>
          <a:prstGeom prst="rect">
            <a:avLst/>
          </a:prstGeom>
        </p:spPr>
      </p:pic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3135C274-8424-DFED-2BA3-1E8685FFE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462263"/>
              </p:ext>
            </p:extLst>
          </p:nvPr>
        </p:nvGraphicFramePr>
        <p:xfrm>
          <a:off x="4718050" y="3601926"/>
          <a:ext cx="9393772" cy="708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91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0932" y="128566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593" y="127977"/>
                </a:moveTo>
                <a:lnTo>
                  <a:pt x="269544" y="87528"/>
                </a:lnTo>
                <a:lnTo>
                  <a:pt x="249910" y="52400"/>
                </a:lnTo>
                <a:lnTo>
                  <a:pt x="219964" y="24688"/>
                </a:lnTo>
                <a:lnTo>
                  <a:pt x="198145" y="14249"/>
                </a:lnTo>
                <a:lnTo>
                  <a:pt x="182003" y="6515"/>
                </a:lnTo>
                <a:lnTo>
                  <a:pt x="138290" y="0"/>
                </a:lnTo>
                <a:lnTo>
                  <a:pt x="94576" y="6515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70" y="203530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1978" y="249402"/>
                </a:lnTo>
                <a:lnTo>
                  <a:pt x="197459" y="241998"/>
                </a:lnTo>
                <a:lnTo>
                  <a:pt x="219925" y="231228"/>
                </a:lnTo>
                <a:lnTo>
                  <a:pt x="249859" y="203530"/>
                </a:lnTo>
                <a:lnTo>
                  <a:pt x="269494" y="168427"/>
                </a:lnTo>
                <a:lnTo>
                  <a:pt x="27659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2353" y="128565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423" y="255968"/>
                </a:moveTo>
                <a:lnTo>
                  <a:pt x="94704" y="249484"/>
                </a:lnTo>
                <a:lnTo>
                  <a:pt x="56717" y="231353"/>
                </a:lnTo>
                <a:lnTo>
                  <a:pt x="26745" y="203680"/>
                </a:lnTo>
                <a:lnTo>
                  <a:pt x="7071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4" y="87666"/>
                </a:lnTo>
                <a:lnTo>
                  <a:pt x="26566" y="52515"/>
                </a:lnTo>
                <a:lnTo>
                  <a:pt x="56471" y="24780"/>
                </a:lnTo>
                <a:lnTo>
                  <a:pt x="94414" y="6572"/>
                </a:lnTo>
                <a:lnTo>
                  <a:pt x="138118" y="0"/>
                </a:lnTo>
                <a:lnTo>
                  <a:pt x="181836" y="6477"/>
                </a:lnTo>
                <a:lnTo>
                  <a:pt x="198123" y="14251"/>
                </a:lnTo>
                <a:lnTo>
                  <a:pt x="138423" y="14251"/>
                </a:lnTo>
                <a:lnTo>
                  <a:pt x="90514" y="23148"/>
                </a:lnTo>
                <a:lnTo>
                  <a:pt x="51367" y="47507"/>
                </a:lnTo>
                <a:lnTo>
                  <a:pt x="24948" y="83671"/>
                </a:lnTo>
                <a:lnTo>
                  <a:pt x="15253" y="127842"/>
                </a:lnTo>
                <a:lnTo>
                  <a:pt x="15284" y="128266"/>
                </a:lnTo>
                <a:lnTo>
                  <a:pt x="24830" y="172321"/>
                </a:lnTo>
                <a:lnTo>
                  <a:pt x="51151" y="208549"/>
                </a:lnTo>
                <a:lnTo>
                  <a:pt x="90233" y="232998"/>
                </a:lnTo>
                <a:lnTo>
                  <a:pt x="138118" y="241998"/>
                </a:lnTo>
                <a:lnTo>
                  <a:pt x="197553" y="241998"/>
                </a:lnTo>
                <a:lnTo>
                  <a:pt x="182095" y="249410"/>
                </a:lnTo>
                <a:lnTo>
                  <a:pt x="138423" y="255968"/>
                </a:lnTo>
                <a:close/>
              </a:path>
              <a:path w="276860" h="256540">
                <a:moveTo>
                  <a:pt x="197553" y="241998"/>
                </a:moveTo>
                <a:lnTo>
                  <a:pt x="138118" y="241998"/>
                </a:lnTo>
                <a:lnTo>
                  <a:pt x="186025" y="233107"/>
                </a:lnTo>
                <a:lnTo>
                  <a:pt x="225169" y="208748"/>
                </a:lnTo>
                <a:lnTo>
                  <a:pt x="251587" y="172581"/>
                </a:lnTo>
                <a:lnTo>
                  <a:pt x="261319" y="128266"/>
                </a:lnTo>
                <a:lnTo>
                  <a:pt x="261288" y="127842"/>
                </a:lnTo>
                <a:lnTo>
                  <a:pt x="251617" y="83738"/>
                </a:lnTo>
                <a:lnTo>
                  <a:pt x="225275" y="47602"/>
                </a:lnTo>
                <a:lnTo>
                  <a:pt x="186231" y="23224"/>
                </a:lnTo>
                <a:lnTo>
                  <a:pt x="138423" y="14251"/>
                </a:lnTo>
                <a:lnTo>
                  <a:pt x="198123" y="14251"/>
                </a:lnTo>
                <a:lnTo>
                  <a:pt x="219820" y="24608"/>
                </a:lnTo>
                <a:lnTo>
                  <a:pt x="249789" y="52283"/>
                </a:lnTo>
                <a:lnTo>
                  <a:pt x="269465" y="87397"/>
                </a:lnTo>
                <a:lnTo>
                  <a:pt x="276566" y="127842"/>
                </a:lnTo>
                <a:lnTo>
                  <a:pt x="276517" y="128266"/>
                </a:lnTo>
                <a:lnTo>
                  <a:pt x="269526" y="168407"/>
                </a:lnTo>
                <a:lnTo>
                  <a:pt x="249918" y="203523"/>
                </a:lnTo>
                <a:lnTo>
                  <a:pt x="220017" y="231226"/>
                </a:lnTo>
                <a:lnTo>
                  <a:pt x="197553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760" y="128566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580" y="127977"/>
                </a:moveTo>
                <a:lnTo>
                  <a:pt x="269532" y="87528"/>
                </a:lnTo>
                <a:lnTo>
                  <a:pt x="249897" y="52400"/>
                </a:lnTo>
                <a:lnTo>
                  <a:pt x="219964" y="24688"/>
                </a:lnTo>
                <a:lnTo>
                  <a:pt x="198145" y="14249"/>
                </a:lnTo>
                <a:lnTo>
                  <a:pt x="182003" y="6515"/>
                </a:lnTo>
                <a:lnTo>
                  <a:pt x="138290" y="0"/>
                </a:lnTo>
                <a:lnTo>
                  <a:pt x="94576" y="6515"/>
                </a:lnTo>
                <a:lnTo>
                  <a:pt x="56616" y="24688"/>
                </a:lnTo>
                <a:lnTo>
                  <a:pt x="26682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82" y="203568"/>
                </a:lnTo>
                <a:lnTo>
                  <a:pt x="56616" y="231267"/>
                </a:lnTo>
                <a:lnTo>
                  <a:pt x="94576" y="249440"/>
                </a:lnTo>
                <a:lnTo>
                  <a:pt x="138290" y="255968"/>
                </a:lnTo>
                <a:lnTo>
                  <a:pt x="182003" y="249440"/>
                </a:lnTo>
                <a:lnTo>
                  <a:pt x="197561" y="241998"/>
                </a:lnTo>
                <a:lnTo>
                  <a:pt x="219964" y="231267"/>
                </a:lnTo>
                <a:lnTo>
                  <a:pt x="249897" y="203568"/>
                </a:lnTo>
                <a:lnTo>
                  <a:pt x="269532" y="168427"/>
                </a:lnTo>
                <a:lnTo>
                  <a:pt x="276580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2820" y="1605860"/>
            <a:ext cx="17776825" cy="18428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  <a:tabLst>
                <a:tab pos="767715" algn="l"/>
                <a:tab pos="2042795" algn="l"/>
                <a:tab pos="3632835" algn="l"/>
                <a:tab pos="4070985" algn="l"/>
                <a:tab pos="4750435" algn="l"/>
                <a:tab pos="6377940" algn="l"/>
                <a:tab pos="7002145" algn="l"/>
                <a:tab pos="8369300" algn="l"/>
                <a:tab pos="8992870" algn="l"/>
                <a:tab pos="11567160" algn="l"/>
                <a:tab pos="14330044" algn="l"/>
                <a:tab pos="14767560" algn="l"/>
                <a:tab pos="16562705" algn="l"/>
                <a:tab pos="17465040" algn="l"/>
              </a:tabLst>
            </a:pPr>
            <a:r>
              <a:rPr sz="2650" spc="-25" dirty="0">
                <a:latin typeface="Arial MT"/>
                <a:cs typeface="Arial MT"/>
              </a:rPr>
              <a:t>Del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monto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10" dirty="0">
                <a:latin typeface="Arial MT"/>
                <a:cs typeface="Arial MT"/>
              </a:rPr>
              <a:t>asociado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50" dirty="0">
                <a:latin typeface="Arial MT"/>
                <a:cs typeface="Arial MT"/>
              </a:rPr>
              <a:t>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los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contratos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en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materia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adquisiciones,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arrendamientos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50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servicios</a:t>
            </a:r>
            <a:r>
              <a:rPr sz="2650" spc="-10" dirty="0">
                <a:latin typeface="Arial MT"/>
                <a:cs typeface="Arial MT"/>
              </a:rPr>
              <a:t>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lang="es-MX" sz="2650" b="1" spc="-20" dirty="0">
                <a:solidFill>
                  <a:srgbClr val="8C1B67"/>
                </a:solidFill>
                <a:latin typeface="Arial"/>
                <a:cs typeface="Arial"/>
              </a:rPr>
              <a:t>1.7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%</a:t>
            </a:r>
            <a:r>
              <a:rPr lang="es-MX" sz="2650" b="1" spc="-5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(</a:t>
            </a:r>
            <a:r>
              <a:rPr lang="es-MX" sz="2800" dirty="0">
                <a:latin typeface="Arial MT"/>
                <a:cs typeface="Arial MT"/>
              </a:rPr>
              <a:t>28,152,445</a:t>
            </a:r>
            <a:r>
              <a:rPr sz="2650" dirty="0">
                <a:latin typeface="Arial MT"/>
                <a:cs typeface="Arial MT"/>
              </a:rPr>
              <a:t>)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fue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realizado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25" dirty="0">
                <a:latin typeface="Arial MT"/>
                <a:cs typeface="Arial MT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recursos</a:t>
            </a:r>
            <a:r>
              <a:rPr sz="2650" b="1" i="1" spc="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provenientes</a:t>
            </a:r>
            <a:r>
              <a:rPr sz="2650" b="1" i="1" spc="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spc="1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otro</a:t>
            </a:r>
            <a:r>
              <a:rPr sz="2650" b="1" i="1" spc="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ámbito</a:t>
            </a:r>
            <a:r>
              <a:rPr sz="2650" b="1" i="1" spc="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spc="2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gobierno</a:t>
            </a:r>
            <a:r>
              <a:rPr sz="2650" b="1" i="1" dirty="0">
                <a:latin typeface="Arial"/>
                <a:cs typeface="Arial"/>
              </a:rPr>
              <a:t>.</a:t>
            </a:r>
            <a:r>
              <a:rPr sz="2650" b="1" i="1" spc="25" dirty="0">
                <a:latin typeface="Arial"/>
                <a:cs typeface="Arial"/>
              </a:rPr>
              <a:t> </a:t>
            </a:r>
            <a:endParaRPr lang="es-MX" sz="2650" b="1" i="1" spc="25" dirty="0">
              <a:latin typeface="Arial"/>
              <a:cs typeface="Arial"/>
            </a:endParaRPr>
          </a:p>
          <a:p>
            <a:pPr marL="12700">
              <a:lnSpc>
                <a:spcPts val="3175"/>
              </a:lnSpc>
              <a:spcBef>
                <a:spcPts val="90"/>
              </a:spcBef>
              <a:tabLst>
                <a:tab pos="767715" algn="l"/>
                <a:tab pos="2042795" algn="l"/>
                <a:tab pos="3632835" algn="l"/>
                <a:tab pos="4070985" algn="l"/>
                <a:tab pos="4750435" algn="l"/>
                <a:tab pos="6377940" algn="l"/>
                <a:tab pos="7002145" algn="l"/>
                <a:tab pos="8369300" algn="l"/>
                <a:tab pos="8992870" algn="l"/>
                <a:tab pos="11567160" algn="l"/>
                <a:tab pos="14330044" algn="l"/>
                <a:tab pos="14767560" algn="l"/>
                <a:tab pos="16562705" algn="l"/>
                <a:tab pos="17465040" algn="l"/>
              </a:tabLst>
            </a:pPr>
            <a:endParaRPr sz="2650" dirty="0">
              <a:latin typeface="Arial MT"/>
              <a:cs typeface="Arial MT"/>
            </a:endParaRPr>
          </a:p>
          <a:p>
            <a:pPr marL="4927600" marR="2339340" indent="-3161665">
              <a:lnSpc>
                <a:spcPct val="101499"/>
              </a:lnSpc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Monto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asociado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los</a:t>
            </a:r>
            <a:r>
              <a:rPr sz="1950" b="1" i="1" spc="3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contratos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realizados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materia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adquisiciones,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arrendamientos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y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servicios,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tipo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08497F"/>
                </a:solidFill>
                <a:latin typeface="Arial"/>
                <a:cs typeface="Arial"/>
              </a:rPr>
              <a:t>de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procedimiento</a:t>
            </a:r>
            <a:r>
              <a:rPr sz="1950" b="1" i="1" spc="3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contratación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y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origen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los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recursos,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2022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59292"/>
              </p:ext>
            </p:extLst>
          </p:nvPr>
        </p:nvGraphicFramePr>
        <p:xfrm>
          <a:off x="1792165" y="4606881"/>
          <a:ext cx="15865472" cy="510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Origen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recursos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5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Adjudicación</a:t>
                      </a:r>
                      <a:r>
                        <a:rPr sz="1450" b="1" spc="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590" marR="15875" indent="635" algn="ctr">
                        <a:lnSpc>
                          <a:spcPct val="102299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Invitación</a:t>
                      </a:r>
                      <a:r>
                        <a:rPr sz="145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cuando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menos</a:t>
                      </a:r>
                      <a:r>
                        <a:rPr sz="14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tres</a:t>
                      </a:r>
                      <a:r>
                        <a:rPr sz="145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invitación restringida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68910" marR="161925" indent="-635" algn="ctr">
                        <a:lnSpc>
                          <a:spcPct val="102299"/>
                        </a:lnSpc>
                        <a:spcBef>
                          <a:spcPts val="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Licitación</a:t>
                      </a:r>
                      <a:r>
                        <a:rPr sz="145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estatal,</a:t>
                      </a:r>
                      <a:r>
                        <a:rPr sz="145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regional</a:t>
                      </a:r>
                      <a:r>
                        <a:rPr sz="145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87375" marR="165735" indent="-414655">
                        <a:lnSpc>
                          <a:spcPct val="102299"/>
                        </a:lnSpc>
                        <a:spcBef>
                          <a:spcPts val="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Licitación</a:t>
                      </a:r>
                      <a:r>
                        <a:rPr sz="145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 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2270" marR="165735" indent="-210185">
                        <a:lnSpc>
                          <a:spcPct val="102299"/>
                        </a:lnSpc>
                        <a:spcBef>
                          <a:spcPts val="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Licitación</a:t>
                      </a:r>
                      <a:r>
                        <a:rPr sz="145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 internacional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Otro</a:t>
                      </a:r>
                      <a:r>
                        <a:rPr sz="145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procedimiento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6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"/>
                          <a:cs typeface="Arial"/>
                        </a:rPr>
                        <a:t>1567042287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b="1" dirty="0">
                          <a:latin typeface="Arial"/>
                          <a:cs typeface="Arial"/>
                        </a:rPr>
                        <a:t>267611533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A6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b="1" dirty="0">
                          <a:latin typeface="Arial"/>
                          <a:cs typeface="Arial"/>
                        </a:rPr>
                        <a:t>18005025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B438"/>
                    </a:solidFill>
                  </a:tcPr>
                </a:tc>
                <a:tc>
                  <a:txBody>
                    <a:bodyPr/>
                    <a:lstStyle/>
                    <a:p>
                      <a:pPr marL="2419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b="1" dirty="0">
                          <a:latin typeface="Arial"/>
                          <a:cs typeface="Arial"/>
                        </a:rPr>
                        <a:t>959799195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9A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b="1" dirty="0">
                          <a:latin typeface="Arial"/>
                          <a:cs typeface="Arial"/>
                        </a:rPr>
                        <a:t>321626534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94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b="1" dirty="0">
                          <a:latin typeface="Arial"/>
                          <a:cs typeface="Arial"/>
                        </a:rPr>
                        <a:t>NA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b="1" dirty="0">
                          <a:latin typeface="Arial"/>
                          <a:cs typeface="Arial"/>
                        </a:rPr>
                        <a:t>NA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0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0485" marR="57785">
                        <a:lnSpc>
                          <a:spcPct val="100000"/>
                        </a:lnSpc>
                      </a:pPr>
                      <a:r>
                        <a:rPr sz="16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Recursos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provenientes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otro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ámbito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gobierno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lang="es-MX"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28152445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5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10147420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18005025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D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241935"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A0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A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Recursos</a:t>
                      </a:r>
                      <a:r>
                        <a:rPr sz="16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propios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spc="-80" dirty="0">
                          <a:latin typeface="Arial MT"/>
                          <a:cs typeface="Arial MT"/>
                        </a:rPr>
                        <a:t>1538889842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257464113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A9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2419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959799195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B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321626534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A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BC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70485">
                        <a:lnSpc>
                          <a:spcPts val="1905"/>
                        </a:lnSpc>
                        <a:spcBef>
                          <a:spcPts val="1814"/>
                        </a:spcBef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Mixto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2305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spc="-2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B63A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881"/>
                    </a:solidFill>
                  </a:tcPr>
                </a:tc>
                <a:tc>
                  <a:txBody>
                    <a:bodyPr/>
                    <a:lstStyle/>
                    <a:p>
                      <a:pPr marL="416559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8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70485">
                        <a:lnSpc>
                          <a:spcPts val="1905"/>
                        </a:lnSpc>
                        <a:spcBef>
                          <a:spcPts val="1814"/>
                        </a:spcBef>
                      </a:pPr>
                      <a:r>
                        <a:rPr sz="16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r>
                        <a:rPr sz="16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identificado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2305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416559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650" dirty="0">
                          <a:latin typeface="Arial MT"/>
                          <a:cs typeface="Arial MT"/>
                        </a:rPr>
                        <a:t>NA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7726429" y="7319394"/>
            <a:ext cx="109855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dirty="0">
                <a:latin typeface="Arial MT"/>
                <a:cs typeface="Arial MT"/>
              </a:rPr>
              <a:t>NA: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No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aplica</a:t>
            </a:r>
            <a:r>
              <a:rPr sz="1450" spc="-10" dirty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848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dirty="0"/>
              <a:t>Monto</a:t>
            </a:r>
            <a:r>
              <a:rPr spc="25" dirty="0"/>
              <a:t> </a:t>
            </a:r>
            <a:r>
              <a:rPr dirty="0"/>
              <a:t>de los</a:t>
            </a:r>
            <a:r>
              <a:rPr spc="5" dirty="0"/>
              <a:t> </a:t>
            </a:r>
            <a:r>
              <a:rPr spc="-10" dirty="0"/>
              <a:t>contratos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93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6602" y="1267660"/>
            <a:ext cx="1144968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76225">
              <a:lnSpc>
                <a:spcPct val="101499"/>
              </a:lnSpc>
              <a:spcBef>
                <a:spcPts val="90"/>
              </a:spcBef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Monto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asociado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los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contratos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realizados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por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administraciones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públicas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estatales,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5" dirty="0">
                <a:solidFill>
                  <a:srgbClr val="08497F"/>
                </a:solidFill>
                <a:latin typeface="Arial"/>
                <a:cs typeface="Arial"/>
              </a:rPr>
              <a:t>por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entidad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federativa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y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distribución</a:t>
            </a:r>
            <a:r>
              <a:rPr sz="1950" b="1" i="1" spc="2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porcentual,</a:t>
            </a:r>
            <a:r>
              <a:rPr sz="1950" b="1" i="1" spc="6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5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tipo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procedimiento</a:t>
            </a:r>
            <a:r>
              <a:rPr sz="1950" b="1" i="1" spc="4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6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contratación,</a:t>
            </a:r>
            <a:r>
              <a:rPr sz="1950" b="1" i="1" spc="5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08497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9972" y="5675503"/>
            <a:ext cx="2510790" cy="1633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latin typeface="Arial MT"/>
                <a:cs typeface="Arial MT"/>
              </a:rPr>
              <a:t>NA: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No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aplica.</a:t>
            </a:r>
            <a:endParaRPr sz="1300">
              <a:latin typeface="Arial MT"/>
              <a:cs typeface="Arial MT"/>
            </a:endParaRPr>
          </a:p>
          <a:p>
            <a:pPr marL="12700" marR="5715" algn="just">
              <a:lnSpc>
                <a:spcPct val="101499"/>
              </a:lnSpc>
            </a:pPr>
            <a:r>
              <a:rPr sz="1300" dirty="0">
                <a:latin typeface="Arial MT"/>
                <a:cs typeface="Arial MT"/>
              </a:rPr>
              <a:t>(-):</a:t>
            </a:r>
            <a:r>
              <a:rPr sz="1300" spc="33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No</a:t>
            </a:r>
            <a:r>
              <a:rPr sz="1300" spc="33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contó</a:t>
            </a:r>
            <a:r>
              <a:rPr sz="1300" spc="330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con</a:t>
            </a:r>
            <a:r>
              <a:rPr sz="1300" spc="325" dirty="0">
                <a:latin typeface="Arial MT"/>
                <a:cs typeface="Arial MT"/>
              </a:rPr>
              <a:t>  </a:t>
            </a:r>
            <a:r>
              <a:rPr sz="1300" dirty="0">
                <a:latin typeface="Arial MT"/>
                <a:cs typeface="Arial MT"/>
              </a:rPr>
              <a:t>datos</a:t>
            </a:r>
            <a:r>
              <a:rPr sz="1300" spc="330" dirty="0">
                <a:latin typeface="Arial MT"/>
                <a:cs typeface="Arial MT"/>
              </a:rPr>
              <a:t>  </a:t>
            </a:r>
            <a:r>
              <a:rPr sz="1300" spc="-50" dirty="0">
                <a:latin typeface="Arial MT"/>
                <a:cs typeface="Arial MT"/>
              </a:rPr>
              <a:t>o </a:t>
            </a:r>
            <a:r>
              <a:rPr sz="1300" dirty="0">
                <a:latin typeface="Arial MT"/>
                <a:cs typeface="Arial MT"/>
              </a:rPr>
              <a:t>elementos</a:t>
            </a:r>
            <a:r>
              <a:rPr sz="1300" spc="18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para</a:t>
            </a:r>
            <a:r>
              <a:rPr sz="1300" spc="18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responder</a:t>
            </a:r>
            <a:r>
              <a:rPr sz="1300" spc="175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sobre </a:t>
            </a:r>
            <a:r>
              <a:rPr sz="1300" dirty="0">
                <a:latin typeface="Arial MT"/>
                <a:cs typeface="Arial MT"/>
              </a:rPr>
              <a:t>el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tema.</a:t>
            </a:r>
            <a:endParaRPr sz="1300">
              <a:latin typeface="Arial MT"/>
              <a:cs typeface="Arial MT"/>
            </a:endParaRPr>
          </a:p>
          <a:p>
            <a:pPr marL="12700" marR="5080" algn="just">
              <a:lnSpc>
                <a:spcPct val="101499"/>
              </a:lnSpc>
            </a:pPr>
            <a:r>
              <a:rPr sz="1300" dirty="0">
                <a:latin typeface="Arial MT"/>
                <a:cs typeface="Arial MT"/>
              </a:rPr>
              <a:t>Nota:</a:t>
            </a:r>
            <a:r>
              <a:rPr sz="1300" spc="350" dirty="0">
                <a:latin typeface="Arial MT"/>
                <a:cs typeface="Arial MT"/>
              </a:rPr>
              <a:t>   </a:t>
            </a:r>
            <a:r>
              <a:rPr sz="1300" dirty="0">
                <a:latin typeface="Arial MT"/>
                <a:cs typeface="Arial MT"/>
              </a:rPr>
              <a:t>La</a:t>
            </a:r>
            <a:r>
              <a:rPr sz="1300" spc="355" dirty="0">
                <a:latin typeface="Arial MT"/>
                <a:cs typeface="Arial MT"/>
              </a:rPr>
              <a:t>   </a:t>
            </a:r>
            <a:r>
              <a:rPr sz="1300" dirty="0">
                <a:latin typeface="Arial MT"/>
                <a:cs typeface="Arial MT"/>
              </a:rPr>
              <a:t>suma</a:t>
            </a:r>
            <a:r>
              <a:rPr sz="1300" spc="355" dirty="0">
                <a:latin typeface="Arial MT"/>
                <a:cs typeface="Arial MT"/>
              </a:rPr>
              <a:t>  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355" dirty="0">
                <a:latin typeface="Arial MT"/>
                <a:cs typeface="Arial MT"/>
              </a:rPr>
              <a:t>   </a:t>
            </a:r>
            <a:r>
              <a:rPr sz="1300" spc="-25" dirty="0">
                <a:latin typeface="Arial MT"/>
                <a:cs typeface="Arial MT"/>
              </a:rPr>
              <a:t>los </a:t>
            </a:r>
            <a:r>
              <a:rPr sz="1300" dirty="0">
                <a:latin typeface="Arial MT"/>
                <a:cs typeface="Arial MT"/>
              </a:rPr>
              <a:t>porcentajes</a:t>
            </a:r>
            <a:r>
              <a:rPr sz="1300" spc="1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puede</a:t>
            </a:r>
            <a:r>
              <a:rPr sz="1300" spc="15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ser</a:t>
            </a:r>
            <a:r>
              <a:rPr sz="1300" spc="15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distinta</a:t>
            </a:r>
            <a:r>
              <a:rPr sz="1300" spc="16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al</a:t>
            </a:r>
            <a:endParaRPr sz="1300">
              <a:latin typeface="Arial MT"/>
              <a:cs typeface="Arial MT"/>
            </a:endParaRPr>
          </a:p>
          <a:p>
            <a:pPr marL="12700" marR="5715" algn="just">
              <a:lnSpc>
                <a:spcPct val="101499"/>
              </a:lnSpc>
            </a:pPr>
            <a:r>
              <a:rPr sz="1300" dirty="0">
                <a:latin typeface="Arial MT"/>
                <a:cs typeface="Arial MT"/>
              </a:rPr>
              <a:t>100</a:t>
            </a:r>
            <a:r>
              <a:rPr sz="1300" spc="39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%,</a:t>
            </a:r>
            <a:r>
              <a:rPr sz="1300" spc="40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debido</a:t>
            </a:r>
            <a:r>
              <a:rPr sz="1300" spc="39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al</a:t>
            </a:r>
            <a:r>
              <a:rPr sz="1300" spc="40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redondeo</a:t>
            </a:r>
            <a:r>
              <a:rPr sz="1300" spc="395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de </a:t>
            </a:r>
            <a:r>
              <a:rPr sz="1300" dirty="0">
                <a:latin typeface="Arial MT"/>
                <a:cs typeface="Arial MT"/>
              </a:rPr>
              <a:t>los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decimales.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5669" y="1263046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81825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00" y="249415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40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6619" y="126303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4557" y="1263046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81813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40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40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9455" y="434506"/>
            <a:ext cx="555498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Monto</a:t>
            </a:r>
            <a:r>
              <a:rPr spc="25" dirty="0"/>
              <a:t> </a:t>
            </a:r>
            <a:r>
              <a:rPr dirty="0"/>
              <a:t>de los</a:t>
            </a:r>
            <a:r>
              <a:rPr spc="5" dirty="0"/>
              <a:t> </a:t>
            </a:r>
            <a:r>
              <a:rPr spc="-10" dirty="0"/>
              <a:t>contratos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874124" y="3426900"/>
            <a:ext cx="1607185" cy="7722870"/>
            <a:chOff x="5874124" y="3426900"/>
            <a:chExt cx="1607185" cy="7722870"/>
          </a:xfrm>
        </p:grpSpPr>
        <p:sp>
          <p:nvSpPr>
            <p:cNvPr id="10" name="object 10"/>
            <p:cNvSpPr/>
            <p:nvPr/>
          </p:nvSpPr>
          <p:spPr>
            <a:xfrm>
              <a:off x="5874198" y="3426900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4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ECB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4198" y="3660925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4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8D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74187" y="3894949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4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CD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4187" y="4128973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4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D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74187" y="4362998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4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ED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74169" y="4597025"/>
              <a:ext cx="1607185" cy="702310"/>
            </a:xfrm>
            <a:custGeom>
              <a:avLst/>
              <a:gdLst/>
              <a:ahLst/>
              <a:cxnLst/>
              <a:rect l="l" t="t" r="r" b="b"/>
              <a:pathLst>
                <a:path w="1607184" h="702310">
                  <a:moveTo>
                    <a:pt x="1606638" y="0"/>
                  </a:moveTo>
                  <a:lnTo>
                    <a:pt x="12" y="0"/>
                  </a:lnTo>
                  <a:lnTo>
                    <a:pt x="12" y="234022"/>
                  </a:lnTo>
                  <a:lnTo>
                    <a:pt x="0" y="468045"/>
                  </a:lnTo>
                  <a:lnTo>
                    <a:pt x="0" y="702081"/>
                  </a:lnTo>
                  <a:lnTo>
                    <a:pt x="1606626" y="702081"/>
                  </a:lnTo>
                  <a:lnTo>
                    <a:pt x="1606626" y="468045"/>
                  </a:lnTo>
                  <a:lnTo>
                    <a:pt x="1606626" y="234022"/>
                  </a:lnTo>
                  <a:lnTo>
                    <a:pt x="1606638" y="0"/>
                  </a:lnTo>
                  <a:close/>
                </a:path>
              </a:pathLst>
            </a:custGeom>
            <a:solidFill>
              <a:srgbClr val="FED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74143" y="5299106"/>
              <a:ext cx="1607185" cy="2106295"/>
            </a:xfrm>
            <a:custGeom>
              <a:avLst/>
              <a:gdLst/>
              <a:ahLst/>
              <a:cxnLst/>
              <a:rect l="l" t="t" r="r" b="b"/>
              <a:pathLst>
                <a:path w="1607184" h="2106295">
                  <a:moveTo>
                    <a:pt x="1606651" y="0"/>
                  </a:moveTo>
                  <a:lnTo>
                    <a:pt x="25" y="0"/>
                  </a:lnTo>
                  <a:lnTo>
                    <a:pt x="25" y="234022"/>
                  </a:lnTo>
                  <a:lnTo>
                    <a:pt x="25" y="468045"/>
                  </a:lnTo>
                  <a:lnTo>
                    <a:pt x="25" y="702068"/>
                  </a:lnTo>
                  <a:lnTo>
                    <a:pt x="12" y="936091"/>
                  </a:lnTo>
                  <a:lnTo>
                    <a:pt x="12" y="1170114"/>
                  </a:lnTo>
                  <a:lnTo>
                    <a:pt x="12" y="1404137"/>
                  </a:lnTo>
                  <a:lnTo>
                    <a:pt x="12" y="1638160"/>
                  </a:lnTo>
                  <a:lnTo>
                    <a:pt x="0" y="1872183"/>
                  </a:lnTo>
                  <a:lnTo>
                    <a:pt x="0" y="2106218"/>
                  </a:lnTo>
                  <a:lnTo>
                    <a:pt x="1606626" y="2106218"/>
                  </a:lnTo>
                  <a:lnTo>
                    <a:pt x="1606626" y="1872183"/>
                  </a:lnTo>
                  <a:lnTo>
                    <a:pt x="1606626" y="1638160"/>
                  </a:lnTo>
                  <a:lnTo>
                    <a:pt x="1606638" y="1404137"/>
                  </a:lnTo>
                  <a:lnTo>
                    <a:pt x="1606638" y="1170114"/>
                  </a:lnTo>
                  <a:lnTo>
                    <a:pt x="1606638" y="936091"/>
                  </a:lnTo>
                  <a:lnTo>
                    <a:pt x="1606638" y="702068"/>
                  </a:lnTo>
                  <a:lnTo>
                    <a:pt x="1606651" y="468045"/>
                  </a:lnTo>
                  <a:lnTo>
                    <a:pt x="1606651" y="234022"/>
                  </a:lnTo>
                  <a:lnTo>
                    <a:pt x="1606651" y="0"/>
                  </a:lnTo>
                  <a:close/>
                </a:path>
              </a:pathLst>
            </a:custGeom>
            <a:solidFill>
              <a:srgbClr val="FED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74156" y="7405313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D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74156" y="7639337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E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74156" y="7873362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E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145" y="8107386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E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74145" y="8341411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E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74145" y="8575435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DE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74143" y="8809462"/>
              <a:ext cx="1607185" cy="468630"/>
            </a:xfrm>
            <a:custGeom>
              <a:avLst/>
              <a:gdLst/>
              <a:ahLst/>
              <a:cxnLst/>
              <a:rect l="l" t="t" r="r" b="b"/>
              <a:pathLst>
                <a:path w="1607184" h="468629">
                  <a:moveTo>
                    <a:pt x="1606613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1606613" y="468045"/>
                  </a:lnTo>
                  <a:lnTo>
                    <a:pt x="1606613" y="234022"/>
                  </a:lnTo>
                  <a:lnTo>
                    <a:pt x="1606613" y="0"/>
                  </a:lnTo>
                  <a:close/>
                </a:path>
              </a:pathLst>
            </a:custGeom>
            <a:solidFill>
              <a:srgbClr val="FCE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74135" y="9277508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CE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74131" y="9511544"/>
              <a:ext cx="1607185" cy="468630"/>
            </a:xfrm>
            <a:custGeom>
              <a:avLst/>
              <a:gdLst/>
              <a:ahLst/>
              <a:cxnLst/>
              <a:rect l="l" t="t" r="r" b="b"/>
              <a:pathLst>
                <a:path w="1607184" h="468629">
                  <a:moveTo>
                    <a:pt x="1606613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1606613" y="468045"/>
                  </a:lnTo>
                  <a:lnTo>
                    <a:pt x="1606613" y="234022"/>
                  </a:lnTo>
                  <a:lnTo>
                    <a:pt x="1606613" y="0"/>
                  </a:lnTo>
                  <a:close/>
                </a:path>
              </a:pathLst>
            </a:custGeom>
            <a:solidFill>
              <a:srgbClr val="FCE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74135" y="9979580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CE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74135" y="10213605"/>
              <a:ext cx="1607185" cy="234315"/>
            </a:xfrm>
            <a:custGeom>
              <a:avLst/>
              <a:gdLst/>
              <a:ahLst/>
              <a:cxnLst/>
              <a:rect l="l" t="t" r="r" b="b"/>
              <a:pathLst>
                <a:path w="1607184" h="234315">
                  <a:moveTo>
                    <a:pt x="1606621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606621" y="234024"/>
                  </a:lnTo>
                  <a:lnTo>
                    <a:pt x="1606621" y="0"/>
                  </a:lnTo>
                  <a:close/>
                </a:path>
              </a:pathLst>
            </a:custGeom>
            <a:solidFill>
              <a:srgbClr val="FCE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74118" y="10447635"/>
              <a:ext cx="1607185" cy="702310"/>
            </a:xfrm>
            <a:custGeom>
              <a:avLst/>
              <a:gdLst/>
              <a:ahLst/>
              <a:cxnLst/>
              <a:rect l="l" t="t" r="r" b="b"/>
              <a:pathLst>
                <a:path w="1607184" h="702309">
                  <a:moveTo>
                    <a:pt x="1606626" y="0"/>
                  </a:moveTo>
                  <a:lnTo>
                    <a:pt x="12" y="0"/>
                  </a:lnTo>
                  <a:lnTo>
                    <a:pt x="12" y="234022"/>
                  </a:lnTo>
                  <a:lnTo>
                    <a:pt x="0" y="468045"/>
                  </a:lnTo>
                  <a:lnTo>
                    <a:pt x="0" y="702068"/>
                  </a:lnTo>
                  <a:lnTo>
                    <a:pt x="1606626" y="702068"/>
                  </a:lnTo>
                  <a:lnTo>
                    <a:pt x="1606626" y="468045"/>
                  </a:lnTo>
                  <a:lnTo>
                    <a:pt x="1606626" y="234022"/>
                  </a:lnTo>
                  <a:lnTo>
                    <a:pt x="1606626" y="0"/>
                  </a:lnTo>
                  <a:close/>
                </a:path>
              </a:pathLst>
            </a:custGeom>
            <a:solidFill>
              <a:srgbClr val="FCE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92510" y="3426900"/>
            <a:ext cx="1334770" cy="7722870"/>
            <a:chOff x="8692510" y="3426900"/>
            <a:chExt cx="1334770" cy="7722870"/>
          </a:xfrm>
        </p:grpSpPr>
        <p:sp>
          <p:nvSpPr>
            <p:cNvPr id="30" name="object 30"/>
            <p:cNvSpPr/>
            <p:nvPr/>
          </p:nvSpPr>
          <p:spPr>
            <a:xfrm>
              <a:off x="8692579" y="3426910"/>
              <a:ext cx="1334770" cy="468630"/>
            </a:xfrm>
            <a:custGeom>
              <a:avLst/>
              <a:gdLst/>
              <a:ahLst/>
              <a:cxnLst/>
              <a:rect l="l" t="t" r="r" b="b"/>
              <a:pathLst>
                <a:path w="1334770" h="468629">
                  <a:moveTo>
                    <a:pt x="1334300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1334300" y="468045"/>
                  </a:lnTo>
                  <a:lnTo>
                    <a:pt x="1334300" y="234022"/>
                  </a:lnTo>
                  <a:lnTo>
                    <a:pt x="1334300" y="0"/>
                  </a:lnTo>
                  <a:close/>
                </a:path>
              </a:pathLst>
            </a:custGeom>
            <a:solidFill>
              <a:srgbClr val="FA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92573" y="3894949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92566" y="4128979"/>
              <a:ext cx="1334770" cy="468630"/>
            </a:xfrm>
            <a:custGeom>
              <a:avLst/>
              <a:gdLst/>
              <a:ahLst/>
              <a:cxnLst/>
              <a:rect l="l" t="t" r="r" b="b"/>
              <a:pathLst>
                <a:path w="1334770" h="468629">
                  <a:moveTo>
                    <a:pt x="1334300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1334300" y="468045"/>
                  </a:lnTo>
                  <a:lnTo>
                    <a:pt x="1334300" y="234022"/>
                  </a:lnTo>
                  <a:lnTo>
                    <a:pt x="1334300" y="0"/>
                  </a:lnTo>
                  <a:close/>
                </a:path>
              </a:pathLst>
            </a:custGeom>
            <a:solidFill>
              <a:srgbClr val="FAD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92573" y="4597022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D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92553" y="4831047"/>
              <a:ext cx="1334770" cy="468630"/>
            </a:xfrm>
            <a:custGeom>
              <a:avLst/>
              <a:gdLst/>
              <a:ahLst/>
              <a:cxnLst/>
              <a:rect l="l" t="t" r="r" b="b"/>
              <a:pathLst>
                <a:path w="1334770" h="468629">
                  <a:moveTo>
                    <a:pt x="1334312" y="0"/>
                  </a:moveTo>
                  <a:lnTo>
                    <a:pt x="12" y="0"/>
                  </a:lnTo>
                  <a:lnTo>
                    <a:pt x="12" y="234022"/>
                  </a:lnTo>
                  <a:lnTo>
                    <a:pt x="0" y="468058"/>
                  </a:lnTo>
                  <a:lnTo>
                    <a:pt x="1334312" y="468058"/>
                  </a:lnTo>
                  <a:lnTo>
                    <a:pt x="1334312" y="234022"/>
                  </a:lnTo>
                  <a:lnTo>
                    <a:pt x="1334312" y="0"/>
                  </a:lnTo>
                  <a:close/>
                </a:path>
              </a:pathLst>
            </a:custGeom>
            <a:solidFill>
              <a:srgbClr val="FAD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92562" y="5299095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92562" y="5533119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92562" y="5767143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92552" y="6001167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92552" y="6235192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4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92552" y="6469216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92552" y="6703240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92552" y="6937265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92541" y="7171289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92541" y="7405313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D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92541" y="7639337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C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92541" y="7873362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C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92531" y="8107386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8C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92531" y="8341411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92531" y="8575435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C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92531" y="8809459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92531" y="9043483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92520" y="9277508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D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92520" y="9511532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92520" y="9745556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9C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92515" y="9979590"/>
              <a:ext cx="1334770" cy="468630"/>
            </a:xfrm>
            <a:custGeom>
              <a:avLst/>
              <a:gdLst/>
              <a:ahLst/>
              <a:cxnLst/>
              <a:rect l="l" t="t" r="r" b="b"/>
              <a:pathLst>
                <a:path w="1334770" h="468629">
                  <a:moveTo>
                    <a:pt x="1334300" y="0"/>
                  </a:moveTo>
                  <a:lnTo>
                    <a:pt x="0" y="0"/>
                  </a:lnTo>
                  <a:lnTo>
                    <a:pt x="0" y="234022"/>
                  </a:lnTo>
                  <a:lnTo>
                    <a:pt x="0" y="468045"/>
                  </a:lnTo>
                  <a:lnTo>
                    <a:pt x="1334300" y="468045"/>
                  </a:lnTo>
                  <a:lnTo>
                    <a:pt x="1334300" y="234022"/>
                  </a:lnTo>
                  <a:lnTo>
                    <a:pt x="1334300" y="0"/>
                  </a:lnTo>
                  <a:close/>
                </a:path>
              </a:pathLst>
            </a:custGeom>
            <a:solidFill>
              <a:srgbClr val="FAD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92520" y="10447629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EC6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92510" y="10681654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8C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92510" y="10915677"/>
              <a:ext cx="1334770" cy="234315"/>
            </a:xfrm>
            <a:custGeom>
              <a:avLst/>
              <a:gdLst/>
              <a:ahLst/>
              <a:cxnLst/>
              <a:rect l="l" t="t" r="r" b="b"/>
              <a:pathLst>
                <a:path w="1334770" h="234315">
                  <a:moveTo>
                    <a:pt x="1334304" y="0"/>
                  </a:moveTo>
                  <a:lnTo>
                    <a:pt x="0" y="0"/>
                  </a:lnTo>
                  <a:lnTo>
                    <a:pt x="0" y="234024"/>
                  </a:lnTo>
                  <a:lnTo>
                    <a:pt x="1334304" y="234024"/>
                  </a:lnTo>
                  <a:lnTo>
                    <a:pt x="1334304" y="0"/>
                  </a:lnTo>
                  <a:close/>
                </a:path>
              </a:pathLst>
            </a:custGeom>
            <a:solidFill>
              <a:srgbClr val="FAD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4806875" y="2056784"/>
          <a:ext cx="10285093" cy="9076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3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8265" marR="80645" indent="95250">
                        <a:lnSpc>
                          <a:spcPct val="102299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7180" marR="8255" indent="-281940">
                        <a:lnSpc>
                          <a:spcPct val="102299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Adjudicación directa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8590" marR="140335" algn="ctr">
                        <a:lnSpc>
                          <a:spcPts val="178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Invitación</a:t>
                      </a:r>
                      <a:r>
                        <a:rPr sz="145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cuando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menos</a:t>
                      </a:r>
                      <a:r>
                        <a:rPr sz="14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tres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</a:t>
                      </a:r>
                      <a:r>
                        <a:rPr sz="145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invitación restringida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208915" algn="ctr">
                        <a:lnSpc>
                          <a:spcPct val="102299"/>
                        </a:lnSpc>
                        <a:spcBef>
                          <a:spcPts val="86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Licitación pública estatal,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regional</a:t>
                      </a:r>
                      <a:r>
                        <a:rPr sz="145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65100" marR="158115" algn="ctr">
                        <a:lnSpc>
                          <a:spcPct val="102299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Licitación pública 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8415" marR="12700" indent="1270" algn="ctr">
                        <a:lnSpc>
                          <a:spcPct val="102299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Licitación pública internacional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 indent="449580">
                        <a:lnSpc>
                          <a:spcPct val="102299"/>
                        </a:lnSpc>
                      </a:pP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Otro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procedimiento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Nacional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376</a:t>
                      </a:r>
                      <a:r>
                        <a:rPr sz="14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686</a:t>
                      </a:r>
                      <a:r>
                        <a:rPr sz="14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429</a:t>
                      </a:r>
                      <a:r>
                        <a:rPr sz="14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410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15.3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D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6.2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34.4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6EA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32.7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8.5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5A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b="1" spc="-25" dirty="0">
                          <a:latin typeface="Arial"/>
                          <a:cs typeface="Arial"/>
                        </a:rPr>
                        <a:t>2.9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JAL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138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362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251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612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49.0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2549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44.2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50" dirty="0">
                          <a:latin typeface="Arial MT"/>
                          <a:cs typeface="Arial MT"/>
                        </a:rPr>
                        <a:t>-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0.01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56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678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492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891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34.4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C3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42.2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10.0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57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9.0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34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417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792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858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0.03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17.2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9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75.5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C1B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PUE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14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953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374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170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17.7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79.7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26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VER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921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187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741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41.7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17.2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24.0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8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16.1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439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000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000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23.7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74.7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11</a:t>
                      </a:r>
                      <a:r>
                        <a:rPr sz="14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439</a:t>
                      </a:r>
                      <a:r>
                        <a:rPr sz="14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859</a:t>
                      </a:r>
                      <a:r>
                        <a:rPr sz="14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219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8.7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77.6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2A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11.2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6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0.03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413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122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051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29.2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0.01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52.4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4F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18.3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0.08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10" dirty="0">
                          <a:latin typeface="Arial MT"/>
                          <a:cs typeface="Arial MT"/>
                        </a:rPr>
                        <a:t>0.001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365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451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597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20.3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18.8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9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50.2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0.05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9.0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TAB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457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589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148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29.5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1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11.5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18.0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9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30.2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1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10.8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DB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076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708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126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34.5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2C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57.4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48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SON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055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046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342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33.1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C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40.9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6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21.8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3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D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YUC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671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806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279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14.4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DC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60.6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243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23.5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0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MICH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642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131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081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14.8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DC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53.2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C4E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17.4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8.9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GTO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608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841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570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52.2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42.3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544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709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760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37.3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ABD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13.9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15.7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8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33.1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GRO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381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406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055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38.5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BAD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15.9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21.4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B8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23.8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D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TLAX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578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826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342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15.2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DC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26.0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22.4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A89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35.3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884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749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544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14.6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DC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23.8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27.0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7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33.1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SLP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484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000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000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35.7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0D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37.4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26.9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7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6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ZAC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309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188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209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19.1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D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7.5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56.7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12.1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1.3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NAY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158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558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577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26.5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23.8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8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42.8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COAH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518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955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060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3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11.4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29.7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79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55.3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8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411</a:t>
                      </a:r>
                      <a:r>
                        <a:rPr sz="14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350</a:t>
                      </a:r>
                      <a:r>
                        <a:rPr sz="14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818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19.9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5.3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39.8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F62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32.6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674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636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943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20.1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15.7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59.6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44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323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045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455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20.2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44.6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85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29.0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CAMP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296</a:t>
                      </a:r>
                      <a:r>
                        <a:rPr sz="14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028</a:t>
                      </a:r>
                      <a:r>
                        <a:rPr sz="14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143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27.0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25.1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15.5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8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32.4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956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338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849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8.4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8.7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22.6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8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58.1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7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2.2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65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699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372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380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8.9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6.2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A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78.5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0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TAMPS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362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644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809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4.3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84.6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10" dirty="0">
                          <a:latin typeface="Arial MT"/>
                          <a:cs typeface="Arial MT"/>
                        </a:rPr>
                        <a:t>0.0003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BB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11.0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6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DGO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333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283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742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26.4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5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36.4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33.3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3.9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62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9850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OAX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266</a:t>
                      </a:r>
                      <a:r>
                        <a:rPr sz="14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dirty="0">
                          <a:latin typeface="Arial MT"/>
                          <a:cs typeface="Arial MT"/>
                        </a:rPr>
                        <a:t>680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-25" dirty="0">
                          <a:latin typeface="Arial MT"/>
                          <a:cs typeface="Arial MT"/>
                        </a:rPr>
                        <a:t>039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10.8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0.1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16.9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9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0" dirty="0">
                          <a:latin typeface="Arial MT"/>
                          <a:cs typeface="Arial MT"/>
                        </a:rPr>
                        <a:t>72.2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1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Bef>
                          <a:spcPts val="15"/>
                        </a:spcBef>
                      </a:pPr>
                      <a:r>
                        <a:rPr sz="1450" spc="-25" dirty="0">
                          <a:latin typeface="Arial MT"/>
                          <a:cs typeface="Arial MT"/>
                        </a:rPr>
                        <a:t>NA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740" y="5102543"/>
            <a:ext cx="471106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30" dirty="0">
                <a:solidFill>
                  <a:srgbClr val="FFFFFF"/>
                </a:solidFill>
              </a:rPr>
              <a:t>Transparencia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89" cy="52231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466215" y="1014823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34632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06860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79824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52677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21207" y="1014823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0983" y="10154599"/>
            <a:ext cx="116947" cy="2468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71490" y="10221346"/>
            <a:ext cx="116947" cy="378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3717" y="10287493"/>
            <a:ext cx="116701" cy="37899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17296" y="10460725"/>
            <a:ext cx="116701" cy="24634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87065" y="10405622"/>
            <a:ext cx="116947" cy="24682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9215583" y="10149678"/>
            <a:ext cx="133985" cy="560705"/>
          </a:xfrm>
          <a:custGeom>
            <a:avLst/>
            <a:gdLst/>
            <a:ahLst/>
            <a:cxnLst/>
            <a:rect l="l" t="t" r="r" b="b"/>
            <a:pathLst>
              <a:path w="133984" h="560704">
                <a:moveTo>
                  <a:pt x="133899" y="560148"/>
                </a:moveTo>
                <a:lnTo>
                  <a:pt x="83255" y="552854"/>
                </a:lnTo>
                <a:lnTo>
                  <a:pt x="37835" y="529776"/>
                </a:lnTo>
                <a:lnTo>
                  <a:pt x="9377" y="495448"/>
                </a:lnTo>
                <a:lnTo>
                  <a:pt x="0" y="452224"/>
                </a:lnTo>
                <a:lnTo>
                  <a:pt x="0" y="0"/>
                </a:lnTo>
                <a:lnTo>
                  <a:pt x="133899" y="0"/>
                </a:lnTo>
                <a:lnTo>
                  <a:pt x="133899" y="5601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79311" y="10149917"/>
            <a:ext cx="133985" cy="560705"/>
          </a:xfrm>
          <a:custGeom>
            <a:avLst/>
            <a:gdLst/>
            <a:ahLst/>
            <a:cxnLst/>
            <a:rect l="l" t="t" r="r" b="b"/>
            <a:pathLst>
              <a:path w="133984" h="560704">
                <a:moveTo>
                  <a:pt x="133899" y="560148"/>
                </a:moveTo>
                <a:lnTo>
                  <a:pt x="83208" y="552827"/>
                </a:lnTo>
                <a:lnTo>
                  <a:pt x="37713" y="529776"/>
                </a:lnTo>
                <a:lnTo>
                  <a:pt x="9362" y="495412"/>
                </a:lnTo>
                <a:lnTo>
                  <a:pt x="0" y="452224"/>
                </a:lnTo>
                <a:lnTo>
                  <a:pt x="0" y="0"/>
                </a:lnTo>
                <a:lnTo>
                  <a:pt x="133899" y="0"/>
                </a:lnTo>
                <a:lnTo>
                  <a:pt x="133899" y="5601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86670" y="10149797"/>
            <a:ext cx="427990" cy="561975"/>
          </a:xfrm>
          <a:custGeom>
            <a:avLst/>
            <a:gdLst/>
            <a:ahLst/>
            <a:cxnLst/>
            <a:rect l="l" t="t" r="r" b="b"/>
            <a:pathLst>
              <a:path w="427990" h="561975">
                <a:moveTo>
                  <a:pt x="427742" y="561949"/>
                </a:moveTo>
                <a:lnTo>
                  <a:pt x="377521" y="558101"/>
                </a:lnTo>
                <a:lnTo>
                  <a:pt x="329467" y="543341"/>
                </a:lnTo>
                <a:lnTo>
                  <a:pt x="294556" y="521249"/>
                </a:lnTo>
                <a:lnTo>
                  <a:pt x="264851" y="492801"/>
                </a:lnTo>
                <a:lnTo>
                  <a:pt x="237389" y="457154"/>
                </a:lnTo>
                <a:lnTo>
                  <a:pt x="212765" y="419571"/>
                </a:lnTo>
                <a:lnTo>
                  <a:pt x="197637" y="396843"/>
                </a:lnTo>
                <a:lnTo>
                  <a:pt x="181354" y="374914"/>
                </a:lnTo>
                <a:lnTo>
                  <a:pt x="163946" y="353824"/>
                </a:lnTo>
                <a:lnTo>
                  <a:pt x="134391" y="321611"/>
                </a:lnTo>
                <a:lnTo>
                  <a:pt x="134391" y="561709"/>
                </a:lnTo>
                <a:lnTo>
                  <a:pt x="122" y="561709"/>
                </a:lnTo>
                <a:lnTo>
                  <a:pt x="0" y="360"/>
                </a:lnTo>
                <a:lnTo>
                  <a:pt x="25340" y="1083"/>
                </a:lnTo>
                <a:lnTo>
                  <a:pt x="50335" y="4678"/>
                </a:lnTo>
                <a:lnTo>
                  <a:pt x="98275" y="20288"/>
                </a:lnTo>
                <a:lnTo>
                  <a:pt x="133838" y="44880"/>
                </a:lnTo>
                <a:lnTo>
                  <a:pt x="162768" y="76711"/>
                </a:lnTo>
                <a:lnTo>
                  <a:pt x="190900" y="120515"/>
                </a:lnTo>
                <a:lnTo>
                  <a:pt x="230403" y="196647"/>
                </a:lnTo>
                <a:lnTo>
                  <a:pt x="246587" y="226332"/>
                </a:lnTo>
                <a:lnTo>
                  <a:pt x="263641" y="255548"/>
                </a:lnTo>
                <a:lnTo>
                  <a:pt x="281557" y="284276"/>
                </a:lnTo>
                <a:lnTo>
                  <a:pt x="293842" y="302643"/>
                </a:lnTo>
                <a:lnTo>
                  <a:pt x="293842" y="0"/>
                </a:lnTo>
                <a:lnTo>
                  <a:pt x="427742" y="0"/>
                </a:lnTo>
                <a:lnTo>
                  <a:pt x="427742" y="5619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74730" y="10150037"/>
            <a:ext cx="426720" cy="561975"/>
          </a:xfrm>
          <a:custGeom>
            <a:avLst/>
            <a:gdLst/>
            <a:ahLst/>
            <a:cxnLst/>
            <a:rect l="l" t="t" r="r" b="b"/>
            <a:pathLst>
              <a:path w="426719" h="561975">
                <a:moveTo>
                  <a:pt x="426636" y="561709"/>
                </a:moveTo>
                <a:lnTo>
                  <a:pt x="213502" y="561709"/>
                </a:lnTo>
                <a:lnTo>
                  <a:pt x="170678" y="556924"/>
                </a:lnTo>
                <a:lnTo>
                  <a:pt x="130427" y="543290"/>
                </a:lnTo>
                <a:lnTo>
                  <a:pt x="94155" y="521459"/>
                </a:lnTo>
                <a:lnTo>
                  <a:pt x="63264" y="492080"/>
                </a:lnTo>
                <a:lnTo>
                  <a:pt x="35551" y="457214"/>
                </a:lnTo>
                <a:lnTo>
                  <a:pt x="15785" y="422212"/>
                </a:lnTo>
                <a:lnTo>
                  <a:pt x="0" y="352343"/>
                </a:lnTo>
                <a:lnTo>
                  <a:pt x="0" y="208284"/>
                </a:lnTo>
                <a:lnTo>
                  <a:pt x="15324" y="139016"/>
                </a:lnTo>
                <a:lnTo>
                  <a:pt x="34515" y="104191"/>
                </a:lnTo>
                <a:lnTo>
                  <a:pt x="61421" y="69388"/>
                </a:lnTo>
                <a:lnTo>
                  <a:pt x="92567" y="39807"/>
                </a:lnTo>
                <a:lnTo>
                  <a:pt x="129182" y="17938"/>
                </a:lnTo>
                <a:lnTo>
                  <a:pt x="169815" y="4447"/>
                </a:lnTo>
                <a:lnTo>
                  <a:pt x="213011" y="0"/>
                </a:lnTo>
                <a:lnTo>
                  <a:pt x="426513" y="0"/>
                </a:lnTo>
                <a:lnTo>
                  <a:pt x="426513" y="130133"/>
                </a:lnTo>
                <a:lnTo>
                  <a:pt x="212519" y="130133"/>
                </a:lnTo>
                <a:lnTo>
                  <a:pt x="197192" y="132047"/>
                </a:lnTo>
                <a:lnTo>
                  <a:pt x="157731" y="154142"/>
                </a:lnTo>
                <a:lnTo>
                  <a:pt x="134624" y="192920"/>
                </a:lnTo>
                <a:lnTo>
                  <a:pt x="133162" y="208164"/>
                </a:lnTo>
                <a:lnTo>
                  <a:pt x="133162" y="214287"/>
                </a:lnTo>
                <a:lnTo>
                  <a:pt x="426390" y="214287"/>
                </a:lnTo>
                <a:lnTo>
                  <a:pt x="426390" y="346341"/>
                </a:lnTo>
                <a:lnTo>
                  <a:pt x="133285" y="346341"/>
                </a:lnTo>
                <a:lnTo>
                  <a:pt x="133285" y="352103"/>
                </a:lnTo>
                <a:lnTo>
                  <a:pt x="147164" y="396094"/>
                </a:lnTo>
                <a:lnTo>
                  <a:pt x="183180" y="424344"/>
                </a:lnTo>
                <a:lnTo>
                  <a:pt x="213011" y="430375"/>
                </a:lnTo>
                <a:lnTo>
                  <a:pt x="426636" y="430375"/>
                </a:lnTo>
                <a:lnTo>
                  <a:pt x="426636" y="56170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61436" y="10149917"/>
            <a:ext cx="481330" cy="561975"/>
          </a:xfrm>
          <a:custGeom>
            <a:avLst/>
            <a:gdLst/>
            <a:ahLst/>
            <a:cxnLst/>
            <a:rect l="l" t="t" r="r" b="b"/>
            <a:pathLst>
              <a:path w="481330" h="561975">
                <a:moveTo>
                  <a:pt x="480564" y="561829"/>
                </a:moveTo>
                <a:lnTo>
                  <a:pt x="213748" y="561829"/>
                </a:lnTo>
                <a:lnTo>
                  <a:pt x="162472" y="558012"/>
                </a:lnTo>
                <a:lnTo>
                  <a:pt x="118267" y="545427"/>
                </a:lnTo>
                <a:lnTo>
                  <a:pt x="81387" y="524267"/>
                </a:lnTo>
                <a:lnTo>
                  <a:pt x="52085" y="494721"/>
                </a:lnTo>
                <a:lnTo>
                  <a:pt x="28624" y="459039"/>
                </a:lnTo>
                <a:lnTo>
                  <a:pt x="12176" y="423637"/>
                </a:lnTo>
                <a:lnTo>
                  <a:pt x="0" y="352463"/>
                </a:lnTo>
                <a:lnTo>
                  <a:pt x="0" y="348022"/>
                </a:lnTo>
                <a:lnTo>
                  <a:pt x="122" y="209005"/>
                </a:lnTo>
                <a:lnTo>
                  <a:pt x="3926" y="170982"/>
                </a:lnTo>
                <a:lnTo>
                  <a:pt x="29476" y="99527"/>
                </a:lnTo>
                <a:lnTo>
                  <a:pt x="50734" y="67467"/>
                </a:lnTo>
                <a:lnTo>
                  <a:pt x="79664" y="37882"/>
                </a:lnTo>
                <a:lnTo>
                  <a:pt x="116609" y="16806"/>
                </a:lnTo>
                <a:lnTo>
                  <a:pt x="161432" y="4194"/>
                </a:lnTo>
                <a:lnTo>
                  <a:pt x="213993" y="0"/>
                </a:lnTo>
                <a:lnTo>
                  <a:pt x="480810" y="0"/>
                </a:lnTo>
                <a:lnTo>
                  <a:pt x="480810" y="130373"/>
                </a:lnTo>
                <a:lnTo>
                  <a:pt x="215099" y="130373"/>
                </a:lnTo>
                <a:lnTo>
                  <a:pt x="199629" y="132266"/>
                </a:lnTo>
                <a:lnTo>
                  <a:pt x="159696" y="154382"/>
                </a:lnTo>
                <a:lnTo>
                  <a:pt x="136724" y="193857"/>
                </a:lnTo>
                <a:lnTo>
                  <a:pt x="135128" y="209245"/>
                </a:lnTo>
                <a:lnTo>
                  <a:pt x="135128" y="353304"/>
                </a:lnTo>
                <a:lnTo>
                  <a:pt x="149108" y="396298"/>
                </a:lnTo>
                <a:lnTo>
                  <a:pt x="184537" y="424344"/>
                </a:lnTo>
                <a:lnTo>
                  <a:pt x="213993" y="430495"/>
                </a:lnTo>
                <a:lnTo>
                  <a:pt x="368285" y="430495"/>
                </a:lnTo>
                <a:lnTo>
                  <a:pt x="368285" y="332415"/>
                </a:lnTo>
                <a:lnTo>
                  <a:pt x="256620" y="332415"/>
                </a:lnTo>
                <a:lnTo>
                  <a:pt x="256620" y="215367"/>
                </a:lnTo>
                <a:lnTo>
                  <a:pt x="423811" y="215367"/>
                </a:lnTo>
                <a:lnTo>
                  <a:pt x="445885" y="219918"/>
                </a:lnTo>
                <a:lnTo>
                  <a:pt x="463893" y="231912"/>
                </a:lnTo>
                <a:lnTo>
                  <a:pt x="476048" y="249589"/>
                </a:lnTo>
                <a:lnTo>
                  <a:pt x="480564" y="271190"/>
                </a:lnTo>
                <a:lnTo>
                  <a:pt x="480564" y="5618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9178" y="5464503"/>
            <a:ext cx="112395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02299"/>
              </a:lnSpc>
              <a:spcBef>
                <a:spcPts val="9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 recursos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5892" y="5464503"/>
            <a:ext cx="275717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2299"/>
              </a:lnSpc>
              <a:spcBef>
                <a:spcPts val="95"/>
              </a:spcBef>
              <a:tabLst>
                <a:tab pos="367665" algn="l"/>
                <a:tab pos="473709" algn="l"/>
                <a:tab pos="1445895" algn="l"/>
                <a:tab pos="1477645" algn="l"/>
                <a:tab pos="1937385" algn="l"/>
              </a:tabLst>
            </a:pP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Estructura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organizacional, 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ejercicio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funciones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178" y="5916846"/>
            <a:ext cx="405574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específicas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II. Trámites</a:t>
            </a:r>
            <a:r>
              <a:rPr sz="1450" spc="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servicios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III.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Programas</a:t>
            </a:r>
            <a:r>
              <a:rPr sz="1450" spc="7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sociales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  <a:tab pos="1191895" algn="l"/>
                <a:tab pos="1539875" algn="l"/>
                <a:tab pos="2924810" algn="l"/>
                <a:tab pos="3655060" algn="l"/>
                <a:tab pos="3893820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IV.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Transparencia,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acceso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a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9178" y="6821530"/>
            <a:ext cx="4055110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7620" indent="-635">
              <a:lnSpc>
                <a:spcPct val="102299"/>
              </a:lnSpc>
              <a:spcBef>
                <a:spcPts val="95"/>
              </a:spcBef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información</a:t>
            </a:r>
            <a:r>
              <a:rPr sz="1450" spc="3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pública</a:t>
            </a:r>
            <a:r>
              <a:rPr sz="1450" spc="3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3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protección</a:t>
            </a:r>
            <a:r>
              <a:rPr sz="1450" spc="3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3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datos personales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V.</a:t>
            </a:r>
            <a:r>
              <a:rPr sz="145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Control</a:t>
            </a:r>
            <a:r>
              <a:rPr sz="145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interno</a:t>
            </a:r>
            <a:r>
              <a:rPr sz="145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anticorrupción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VI.</a:t>
            </a:r>
            <a:r>
              <a:rPr sz="1450" spc="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Participación</a:t>
            </a:r>
            <a:r>
              <a:rPr sz="1450" spc="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ciudadana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7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VII.</a:t>
            </a:r>
            <a:r>
              <a:rPr sz="1450" spc="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Contrataciones</a:t>
            </a:r>
            <a:r>
              <a:rPr sz="1450" spc="9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públicas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  <a:tab pos="1250950" algn="l"/>
                <a:tab pos="1781175" algn="l"/>
                <a:tab pos="2737485" algn="l"/>
                <a:tab pos="3947795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VIII.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Servicios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postpenales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9178" y="8178558"/>
            <a:ext cx="4055110" cy="183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6350">
              <a:lnSpc>
                <a:spcPct val="102299"/>
              </a:lnSpc>
              <a:spcBef>
                <a:spcPts val="95"/>
              </a:spcBef>
              <a:tabLst>
                <a:tab pos="1340485" algn="l"/>
                <a:tab pos="1937385" algn="l"/>
                <a:tab pos="2931160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servicios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0" dirty="0">
                <a:solidFill>
                  <a:srgbClr val="3E3E3E"/>
                </a:solidFill>
                <a:latin typeface="Arial MT"/>
                <a:cs typeface="Arial MT"/>
              </a:rPr>
              <a:t>para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personas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adolescentes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egresadas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y/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o</a:t>
            </a:r>
            <a:r>
              <a:rPr sz="1450" spc="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en</a:t>
            </a:r>
            <a:r>
              <a:rPr sz="1450" spc="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tratamiento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externo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IX.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Libertad</a:t>
            </a:r>
            <a:r>
              <a:rPr sz="1450" spc="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condicionada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X.</a:t>
            </a:r>
            <a:r>
              <a:rPr sz="145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Tránsito</a:t>
            </a:r>
            <a:r>
              <a:rPr sz="1450" spc="1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vialidad</a:t>
            </a:r>
            <a:endParaRPr sz="1450">
              <a:latin typeface="Arial MT"/>
              <a:cs typeface="Arial MT"/>
            </a:endParaRPr>
          </a:p>
          <a:p>
            <a:pPr marL="389255" marR="5715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  <a:tab pos="1216025" algn="l"/>
                <a:tab pos="1603375" algn="l"/>
                <a:tab pos="2838450" algn="l"/>
                <a:tab pos="3203575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XI.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Alojamientos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asistencia social</a:t>
            </a:r>
            <a:endParaRPr sz="1450">
              <a:latin typeface="Arial MT"/>
              <a:cs typeface="Arial MT"/>
            </a:endParaRPr>
          </a:p>
          <a:p>
            <a:pPr marL="389255" marR="5080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3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XII.</a:t>
            </a:r>
            <a:r>
              <a:rPr sz="1450" spc="3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Administración</a:t>
            </a:r>
            <a:r>
              <a:rPr sz="1450" spc="3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3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archivos</a:t>
            </a:r>
            <a:r>
              <a:rPr sz="1450" spc="3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y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gestión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documental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833268" y="1308266"/>
            <a:ext cx="64389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484" dirty="0">
                <a:solidFill>
                  <a:srgbClr val="FFFFFF"/>
                </a:solidFill>
              </a:rPr>
              <a:t>T</a:t>
            </a:r>
            <a:r>
              <a:rPr sz="6600" spc="15" dirty="0">
                <a:solidFill>
                  <a:srgbClr val="FFFFFF"/>
                </a:solidFill>
              </a:rPr>
              <a:t>emát</a:t>
            </a:r>
            <a:r>
              <a:rPr sz="6600" spc="5" dirty="0">
                <a:solidFill>
                  <a:srgbClr val="FFFFFF"/>
                </a:solidFill>
              </a:rPr>
              <a:t>ic</a:t>
            </a:r>
            <a:r>
              <a:rPr sz="6600" spc="15" dirty="0">
                <a:solidFill>
                  <a:srgbClr val="FFFFFF"/>
                </a:solidFill>
              </a:rPr>
              <a:t>a</a:t>
            </a:r>
            <a:r>
              <a:rPr sz="6600" spc="-400" dirty="0">
                <a:solidFill>
                  <a:srgbClr val="FFFFFF"/>
                </a:solidFill>
              </a:rPr>
              <a:t> </a:t>
            </a:r>
            <a:r>
              <a:rPr sz="6600" spc="-10" dirty="0">
                <a:solidFill>
                  <a:srgbClr val="FFFFFF"/>
                </a:solidFill>
              </a:rPr>
              <a:t>censal</a:t>
            </a:r>
            <a:endParaRPr sz="6600"/>
          </a:p>
        </p:txBody>
      </p:sp>
      <p:sp>
        <p:nvSpPr>
          <p:cNvPr id="25" name="object 25"/>
          <p:cNvSpPr/>
          <p:nvPr/>
        </p:nvSpPr>
        <p:spPr>
          <a:xfrm>
            <a:off x="9466148" y="254719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276313" y="127990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81825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90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00" y="249415"/>
                </a:lnTo>
                <a:lnTo>
                  <a:pt x="197269" y="241998"/>
                </a:lnTo>
                <a:lnTo>
                  <a:pt x="219710" y="231241"/>
                </a:lnTo>
                <a:lnTo>
                  <a:pt x="249605" y="203530"/>
                </a:lnTo>
                <a:lnTo>
                  <a:pt x="269227" y="168440"/>
                </a:lnTo>
                <a:lnTo>
                  <a:pt x="276313" y="127990"/>
                </a:lnTo>
                <a:close/>
              </a:path>
            </a:pathLst>
          </a:custGeom>
          <a:solidFill>
            <a:srgbClr val="1D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7098" y="254718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138280" y="255968"/>
                </a:moveTo>
                <a:lnTo>
                  <a:pt x="94606" y="249484"/>
                </a:lnTo>
                <a:lnTo>
                  <a:pt x="56658" y="231353"/>
                </a:lnTo>
                <a:lnTo>
                  <a:pt x="26718" y="203680"/>
                </a:lnTo>
                <a:lnTo>
                  <a:pt x="7063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67" y="87666"/>
                </a:lnTo>
                <a:lnTo>
                  <a:pt x="26538" y="52515"/>
                </a:lnTo>
                <a:lnTo>
                  <a:pt x="56413" y="24780"/>
                </a:lnTo>
                <a:lnTo>
                  <a:pt x="94317" y="6572"/>
                </a:lnTo>
                <a:lnTo>
                  <a:pt x="137975" y="0"/>
                </a:lnTo>
                <a:lnTo>
                  <a:pt x="181650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0" y="23148"/>
                </a:lnTo>
                <a:lnTo>
                  <a:pt x="51314" y="47507"/>
                </a:lnTo>
                <a:lnTo>
                  <a:pt x="24922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04" y="172321"/>
                </a:lnTo>
                <a:lnTo>
                  <a:pt x="51099" y="208549"/>
                </a:lnTo>
                <a:lnTo>
                  <a:pt x="90139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59" h="256539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2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D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5037" y="254719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276301" y="127990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35" y="24688"/>
                </a:lnTo>
                <a:lnTo>
                  <a:pt x="181813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35" y="87528"/>
                </a:lnTo>
                <a:lnTo>
                  <a:pt x="0" y="127990"/>
                </a:lnTo>
                <a:lnTo>
                  <a:pt x="7035" y="168440"/>
                </a:lnTo>
                <a:lnTo>
                  <a:pt x="26657" y="203568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219735" y="231279"/>
                </a:lnTo>
                <a:lnTo>
                  <a:pt x="249643" y="203568"/>
                </a:lnTo>
                <a:lnTo>
                  <a:pt x="269265" y="168440"/>
                </a:lnTo>
                <a:lnTo>
                  <a:pt x="276301" y="127990"/>
                </a:lnTo>
                <a:close/>
              </a:path>
            </a:pathLst>
          </a:custGeom>
          <a:solidFill>
            <a:srgbClr val="1D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83933" y="3640098"/>
            <a:ext cx="2947035" cy="1560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745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1935"/>
              </a:spcBef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33057"/>
                </a:solidFill>
                <a:latin typeface="Arial"/>
                <a:cs typeface="Arial"/>
              </a:rPr>
              <a:t>1.</a:t>
            </a:r>
            <a:endParaRPr sz="1950">
              <a:latin typeface="Arial"/>
              <a:cs typeface="Arial"/>
            </a:endParaRPr>
          </a:p>
          <a:p>
            <a:pPr marL="379095" marR="408940" indent="1270" algn="ctr">
              <a:lnSpc>
                <a:spcPct val="101499"/>
              </a:lnSpc>
            </a:pPr>
            <a:r>
              <a:rPr sz="1950" b="1" spc="-10" dirty="0">
                <a:solidFill>
                  <a:srgbClr val="033057"/>
                </a:solidFill>
                <a:latin typeface="Arial"/>
                <a:cs typeface="Arial"/>
              </a:rPr>
              <a:t>Administración </a:t>
            </a: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Pública</a:t>
            </a:r>
            <a:r>
              <a:rPr sz="1950" b="1" spc="35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de</a:t>
            </a:r>
            <a:r>
              <a:rPr sz="1950" b="1" spc="35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33057"/>
                </a:solidFill>
                <a:latin typeface="Arial"/>
                <a:cs typeface="Arial"/>
              </a:rPr>
              <a:t>la </a:t>
            </a: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entidad</a:t>
            </a:r>
            <a:r>
              <a:rPr sz="1950" b="1" spc="5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33057"/>
                </a:solidFill>
                <a:latin typeface="Arial"/>
                <a:cs typeface="Arial"/>
              </a:rPr>
              <a:t>federativa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30494" y="3567221"/>
            <a:ext cx="3030855" cy="1706880"/>
          </a:xfrm>
          <a:custGeom>
            <a:avLst/>
            <a:gdLst/>
            <a:ahLst/>
            <a:cxnLst/>
            <a:rect l="l" t="t" r="r" b="b"/>
            <a:pathLst>
              <a:path w="3030854" h="1706879">
                <a:moveTo>
                  <a:pt x="3030693" y="0"/>
                </a:moveTo>
                <a:lnTo>
                  <a:pt x="0" y="0"/>
                </a:lnTo>
                <a:lnTo>
                  <a:pt x="0" y="1706335"/>
                </a:lnTo>
                <a:lnTo>
                  <a:pt x="3030693" y="1706335"/>
                </a:lnTo>
                <a:lnTo>
                  <a:pt x="3030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89720" y="4117572"/>
            <a:ext cx="1884045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1BA3E2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1BA3E2"/>
                </a:solidFill>
                <a:latin typeface="Arial"/>
                <a:cs typeface="Arial"/>
              </a:rPr>
              <a:t>2.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solidFill>
                  <a:srgbClr val="1BA3E2"/>
                </a:solidFill>
                <a:latin typeface="Arial"/>
                <a:cs typeface="Arial"/>
              </a:rPr>
              <a:t>Protección</a:t>
            </a:r>
            <a:r>
              <a:rPr sz="1950" b="1" spc="70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1BA3E2"/>
                </a:solidFill>
                <a:latin typeface="Arial"/>
                <a:cs typeface="Arial"/>
              </a:rPr>
              <a:t>civil</a:t>
            </a:r>
            <a:endParaRPr sz="1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0694" y="5446431"/>
            <a:ext cx="4442460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3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Marco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normativo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programático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  <a:tab pos="1318895" algn="l"/>
                <a:tab pos="1738630" algn="l"/>
                <a:tab pos="2858135" algn="l"/>
                <a:tab pos="4334510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II.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Estructura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organizacional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50694" y="5898772"/>
            <a:ext cx="4441190" cy="2287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capacidad</a:t>
            </a:r>
            <a:r>
              <a:rPr sz="1450" spc="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operativa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7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III.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Recursos</a:t>
            </a:r>
            <a:r>
              <a:rPr sz="1450" spc="7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humanos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IV.</a:t>
            </a:r>
            <a:r>
              <a:rPr sz="1450" spc="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Recursos</a:t>
            </a:r>
            <a:r>
              <a:rPr sz="145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presupuestales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V.</a:t>
            </a:r>
            <a:r>
              <a:rPr sz="145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Capacitación</a:t>
            </a:r>
            <a:r>
              <a:rPr sz="1450" spc="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difusión</a:t>
            </a:r>
            <a:endParaRPr sz="1450">
              <a:latin typeface="Arial MT"/>
              <a:cs typeface="Arial MT"/>
            </a:endParaRPr>
          </a:p>
          <a:p>
            <a:pPr marL="389255" marR="5715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7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VI.</a:t>
            </a:r>
            <a:r>
              <a:rPr sz="1450" spc="4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Consejo</a:t>
            </a:r>
            <a:r>
              <a:rPr sz="1450" spc="47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o</a:t>
            </a:r>
            <a:r>
              <a:rPr sz="1450" spc="47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Comité</a:t>
            </a:r>
            <a:r>
              <a:rPr sz="1450" spc="47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47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Protección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Civil</a:t>
            </a:r>
            <a:r>
              <a:rPr sz="1450" spc="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u</a:t>
            </a:r>
            <a:r>
              <a:rPr sz="145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homólogo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VII.</a:t>
            </a:r>
            <a:r>
              <a:rPr sz="1450" spc="-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Atlas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Riesgos</a:t>
            </a:r>
            <a:endParaRPr sz="1450">
              <a:latin typeface="Arial MT"/>
              <a:cs typeface="Arial MT"/>
            </a:endParaRPr>
          </a:p>
          <a:p>
            <a:pPr marL="389255" marR="5080" indent="-377190">
              <a:lnSpc>
                <a:spcPct val="102299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8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VIII.</a:t>
            </a:r>
            <a:r>
              <a:rPr sz="1450" spc="9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Fomentos</a:t>
            </a:r>
            <a:r>
              <a:rPr sz="1450" spc="8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9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spc="8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autoprotección </a:t>
            </a:r>
            <a:r>
              <a:rPr sz="1450" spc="-20" dirty="0">
                <a:solidFill>
                  <a:srgbClr val="3E3E3E"/>
                </a:solidFill>
                <a:latin typeface="Arial MT"/>
                <a:cs typeface="Arial MT"/>
              </a:rPr>
              <a:t>civil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IX.</a:t>
            </a:r>
            <a:r>
              <a:rPr sz="1450" spc="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Eventos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atendidos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861240" y="3567221"/>
            <a:ext cx="2974340" cy="1706880"/>
          </a:xfrm>
          <a:custGeom>
            <a:avLst/>
            <a:gdLst/>
            <a:ahLst/>
            <a:cxnLst/>
            <a:rect l="l" t="t" r="r" b="b"/>
            <a:pathLst>
              <a:path w="2974340" h="1706879">
                <a:moveTo>
                  <a:pt x="2974150" y="0"/>
                </a:moveTo>
                <a:lnTo>
                  <a:pt x="0" y="0"/>
                </a:lnTo>
                <a:lnTo>
                  <a:pt x="0" y="1706335"/>
                </a:lnTo>
                <a:lnTo>
                  <a:pt x="2974150" y="1706335"/>
                </a:lnTo>
                <a:lnTo>
                  <a:pt x="2974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306278" y="4150488"/>
            <a:ext cx="2372995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33057"/>
                </a:solidFill>
                <a:latin typeface="Arial"/>
                <a:cs typeface="Arial"/>
              </a:rPr>
              <a:t>3.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Servicios</a:t>
            </a:r>
            <a:r>
              <a:rPr sz="1950" b="1" spc="7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33057"/>
                </a:solidFill>
                <a:latin typeface="Arial"/>
                <a:cs typeface="Arial"/>
              </a:rPr>
              <a:t>periciales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05059" y="5477850"/>
            <a:ext cx="4069079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02299"/>
              </a:lnSpc>
              <a:spcBef>
                <a:spcPts val="95"/>
              </a:spcBef>
              <a:buClr>
                <a:srgbClr val="1BA3E2"/>
              </a:buClr>
              <a:buChar char="•"/>
              <a:tabLst>
                <a:tab pos="389255" algn="l"/>
                <a:tab pos="1238885" algn="l"/>
                <a:tab pos="1525270" algn="l"/>
                <a:tab pos="2564130" algn="l"/>
                <a:tab pos="3961765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Estructura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organizacional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y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recursos</a:t>
            </a:r>
            <a:endParaRPr sz="1450">
              <a:latin typeface="Arial MT"/>
              <a:cs typeface="Arial MT"/>
            </a:endParaRPr>
          </a:p>
          <a:p>
            <a:pPr marL="389255" marR="7620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II.</a:t>
            </a:r>
            <a:r>
              <a:rPr sz="1450" spc="4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Ejercicio</a:t>
            </a:r>
            <a:r>
              <a:rPr sz="1450" spc="434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4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spc="4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función</a:t>
            </a:r>
            <a:r>
              <a:rPr sz="1450" spc="4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434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los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servicios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periciales</a:t>
            </a:r>
            <a:endParaRPr sz="1450">
              <a:latin typeface="Arial MT"/>
              <a:cs typeface="Arial MT"/>
            </a:endParaRPr>
          </a:p>
          <a:p>
            <a:pPr marL="389255" marR="8255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  <a:tab pos="1200785" algn="l"/>
                <a:tab pos="1555115" algn="l"/>
                <a:tab pos="2409825" algn="l"/>
                <a:tab pos="2761615" algn="l"/>
                <a:tab pos="3051810" algn="l"/>
                <a:tab pos="3801745" algn="l"/>
              </a:tabLst>
            </a:pP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0" dirty="0">
                <a:solidFill>
                  <a:srgbClr val="3E3E3E"/>
                </a:solidFill>
                <a:latin typeface="Arial MT"/>
                <a:cs typeface="Arial MT"/>
              </a:rPr>
              <a:t>III.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Ejercicio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función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del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servicio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médico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forense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535442" y="3567221"/>
            <a:ext cx="3125470" cy="1706880"/>
          </a:xfrm>
          <a:custGeom>
            <a:avLst/>
            <a:gdLst/>
            <a:ahLst/>
            <a:cxnLst/>
            <a:rect l="l" t="t" r="r" b="b"/>
            <a:pathLst>
              <a:path w="3125469" h="1706879">
                <a:moveTo>
                  <a:pt x="3124931" y="0"/>
                </a:moveTo>
                <a:lnTo>
                  <a:pt x="0" y="0"/>
                </a:lnTo>
                <a:lnTo>
                  <a:pt x="0" y="1706335"/>
                </a:lnTo>
                <a:lnTo>
                  <a:pt x="3124931" y="1706335"/>
                </a:lnTo>
                <a:lnTo>
                  <a:pt x="312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090034" y="4117572"/>
            <a:ext cx="2274570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1BA3E2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1BA3E2"/>
                </a:solidFill>
                <a:latin typeface="Arial"/>
                <a:cs typeface="Arial"/>
              </a:rPr>
              <a:t>4.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solidFill>
                  <a:srgbClr val="1BA3E2"/>
                </a:solidFill>
                <a:latin typeface="Arial"/>
                <a:cs typeface="Arial"/>
              </a:rPr>
              <a:t>Defensoría</a:t>
            </a:r>
            <a:r>
              <a:rPr sz="1950" b="1" spc="90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1BA3E2"/>
                </a:solidFill>
                <a:latin typeface="Arial"/>
                <a:cs typeface="Arial"/>
              </a:rPr>
              <a:t>pública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99481" y="5422315"/>
            <a:ext cx="3751579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02299"/>
              </a:lnSpc>
              <a:spcBef>
                <a:spcPts val="9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50" spc="4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Estructura</a:t>
            </a:r>
            <a:r>
              <a:rPr sz="1450" spc="4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organizacional</a:t>
            </a:r>
            <a:r>
              <a:rPr sz="1450" spc="47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3E3E3E"/>
                </a:solidFill>
                <a:latin typeface="Arial MT"/>
                <a:cs typeface="Arial MT"/>
              </a:rPr>
              <a:t>y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recursos</a:t>
            </a:r>
            <a:endParaRPr sz="1450">
              <a:latin typeface="Arial MT"/>
              <a:cs typeface="Arial MT"/>
            </a:endParaRPr>
          </a:p>
          <a:p>
            <a:pPr marL="389255" marR="6350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59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II.</a:t>
            </a:r>
            <a:r>
              <a:rPr sz="1450" spc="4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Ejercicio</a:t>
            </a:r>
            <a:r>
              <a:rPr sz="1450" spc="459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459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spc="459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función</a:t>
            </a:r>
            <a:r>
              <a:rPr sz="1450" spc="4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de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defensoría</a:t>
            </a:r>
            <a:r>
              <a:rPr sz="1450" spc="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pública</a:t>
            </a:r>
            <a:endParaRPr sz="1450">
              <a:latin typeface="Arial MT"/>
              <a:cs typeface="Arial MT"/>
            </a:endParaRPr>
          </a:p>
          <a:p>
            <a:pPr marL="389255" marR="7620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39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III.</a:t>
            </a:r>
            <a:r>
              <a:rPr sz="1450" spc="40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Ejercicio</a:t>
            </a:r>
            <a:r>
              <a:rPr sz="1450" spc="39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39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spc="39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función</a:t>
            </a:r>
            <a:r>
              <a:rPr sz="1450" spc="39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3E3E3E"/>
                </a:solidFill>
                <a:latin typeface="Arial MT"/>
                <a:cs typeface="Arial MT"/>
              </a:rPr>
              <a:t>de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asesoría</a:t>
            </a:r>
            <a:r>
              <a:rPr sz="1450" spc="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jurídica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95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565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40">
                <a:moveTo>
                  <a:pt x="276313" y="127977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97954" y="14249"/>
                </a:lnTo>
                <a:lnTo>
                  <a:pt x="181825" y="6515"/>
                </a:lnTo>
                <a:lnTo>
                  <a:pt x="138163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63" y="255968"/>
                </a:lnTo>
                <a:lnTo>
                  <a:pt x="181800" y="249402"/>
                </a:lnTo>
                <a:lnTo>
                  <a:pt x="197269" y="241998"/>
                </a:lnTo>
                <a:lnTo>
                  <a:pt x="219710" y="231228"/>
                </a:lnTo>
                <a:lnTo>
                  <a:pt x="249605" y="203530"/>
                </a:lnTo>
                <a:lnTo>
                  <a:pt x="269214" y="168427"/>
                </a:lnTo>
                <a:lnTo>
                  <a:pt x="276313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6516" y="1247960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138280" y="255968"/>
                </a:moveTo>
                <a:lnTo>
                  <a:pt x="94607" y="249484"/>
                </a:lnTo>
                <a:lnTo>
                  <a:pt x="56663" y="231353"/>
                </a:lnTo>
                <a:lnTo>
                  <a:pt x="26724" y="203680"/>
                </a:lnTo>
                <a:lnTo>
                  <a:pt x="7069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73" y="87666"/>
                </a:lnTo>
                <a:lnTo>
                  <a:pt x="26545" y="52515"/>
                </a:lnTo>
                <a:lnTo>
                  <a:pt x="56417" y="24780"/>
                </a:lnTo>
                <a:lnTo>
                  <a:pt x="94318" y="6572"/>
                </a:lnTo>
                <a:lnTo>
                  <a:pt x="137975" y="0"/>
                </a:lnTo>
                <a:lnTo>
                  <a:pt x="181649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2" y="23148"/>
                </a:lnTo>
                <a:lnTo>
                  <a:pt x="51319" y="47507"/>
                </a:lnTo>
                <a:lnTo>
                  <a:pt x="24929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10" y="172321"/>
                </a:lnTo>
                <a:lnTo>
                  <a:pt x="51104" y="208549"/>
                </a:lnTo>
                <a:lnTo>
                  <a:pt x="90142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60" h="256540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1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4453" y="1247971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60" h="256540">
                <a:moveTo>
                  <a:pt x="276301" y="127977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48" y="24688"/>
                </a:lnTo>
                <a:lnTo>
                  <a:pt x="197942" y="14249"/>
                </a:lnTo>
                <a:lnTo>
                  <a:pt x="181813" y="6515"/>
                </a:lnTo>
                <a:lnTo>
                  <a:pt x="138150" y="0"/>
                </a:lnTo>
                <a:lnTo>
                  <a:pt x="94488" y="6515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77"/>
                </a:lnTo>
                <a:lnTo>
                  <a:pt x="7048" y="168427"/>
                </a:lnTo>
                <a:lnTo>
                  <a:pt x="26657" y="203568"/>
                </a:lnTo>
                <a:lnTo>
                  <a:pt x="56565" y="231267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197358" y="241998"/>
                </a:lnTo>
                <a:lnTo>
                  <a:pt x="219748" y="231267"/>
                </a:lnTo>
                <a:lnTo>
                  <a:pt x="249643" y="203568"/>
                </a:lnTo>
                <a:lnTo>
                  <a:pt x="269265" y="168427"/>
                </a:lnTo>
                <a:lnTo>
                  <a:pt x="276301" y="127977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883" y="1735671"/>
            <a:ext cx="17814290" cy="12308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3170"/>
              </a:lnSpc>
              <a:spcBef>
                <a:spcPts val="195"/>
              </a:spcBef>
            </a:pPr>
            <a:r>
              <a:rPr sz="2650" dirty="0">
                <a:latin typeface="Arial MT"/>
                <a:cs typeface="Arial MT"/>
              </a:rPr>
              <a:t>Durante</a:t>
            </a:r>
            <a:r>
              <a:rPr sz="2650" spc="4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2022,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520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administraci</a:t>
            </a:r>
            <a:r>
              <a:rPr lang="es-MX" sz="2650" dirty="0" err="1">
                <a:latin typeface="Arial MT"/>
                <a:cs typeface="Arial MT"/>
              </a:rPr>
              <a:t>ón</a:t>
            </a:r>
            <a:r>
              <a:rPr sz="2650" spc="525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pública</a:t>
            </a:r>
            <a:r>
              <a:rPr sz="2650" spc="515" dirty="0">
                <a:latin typeface="Arial MT"/>
                <a:cs typeface="Arial MT"/>
              </a:rPr>
              <a:t> </a:t>
            </a:r>
            <a:r>
              <a:rPr sz="2650" dirty="0" err="1">
                <a:latin typeface="Arial MT"/>
                <a:cs typeface="Arial MT"/>
              </a:rPr>
              <a:t>estatal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b="1" dirty="0" err="1">
                <a:solidFill>
                  <a:srgbClr val="8C1B67"/>
                </a:solidFill>
                <a:latin typeface="Arial"/>
                <a:cs typeface="Arial"/>
              </a:rPr>
              <a:t>recib</a:t>
            </a:r>
            <a:r>
              <a:rPr lang="es-MX" sz="2650" b="1" dirty="0">
                <a:solidFill>
                  <a:srgbClr val="8C1B67"/>
                </a:solidFill>
                <a:latin typeface="Arial"/>
                <a:cs typeface="Arial"/>
              </a:rPr>
              <a:t>io</a:t>
            </a:r>
            <a:r>
              <a:rPr sz="2650" b="1" spc="51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spc="515" dirty="0">
                <a:solidFill>
                  <a:srgbClr val="8C1B67"/>
                </a:solidFill>
                <a:latin typeface="Arial"/>
                <a:cs typeface="Arial"/>
              </a:rPr>
              <a:t>5776</a:t>
            </a:r>
            <a:r>
              <a:rPr sz="2650" b="1" spc="509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dirty="0">
                <a:latin typeface="Arial MT"/>
                <a:cs typeface="Arial MT"/>
              </a:rPr>
              <a:t>solicitudes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en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materia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5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acceso</a:t>
            </a:r>
            <a:r>
              <a:rPr sz="2650" spc="49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</a:t>
            </a:r>
            <a:r>
              <a:rPr sz="2650" spc="509" dirty="0">
                <a:latin typeface="Arial MT"/>
                <a:cs typeface="Arial MT"/>
              </a:rPr>
              <a:t> </a:t>
            </a:r>
            <a:r>
              <a:rPr sz="2650" spc="-25" dirty="0">
                <a:latin typeface="Arial MT"/>
                <a:cs typeface="Arial MT"/>
              </a:rPr>
              <a:t>la </a:t>
            </a:r>
            <a:r>
              <a:rPr sz="2650" dirty="0">
                <a:latin typeface="Arial MT"/>
                <a:cs typeface="Arial MT"/>
              </a:rPr>
              <a:t>información</a:t>
            </a:r>
            <a:r>
              <a:rPr sz="2650" spc="1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3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protección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datos</a:t>
            </a:r>
            <a:r>
              <a:rPr sz="2650" spc="14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personales,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b="1" dirty="0" err="1">
                <a:solidFill>
                  <a:srgbClr val="8C1B67"/>
                </a:solidFill>
                <a:latin typeface="Arial"/>
                <a:cs typeface="Arial"/>
              </a:rPr>
              <a:t>respondieron</a:t>
            </a:r>
            <a:r>
              <a:rPr sz="2650" b="1" spc="14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lang="es-MX" sz="2650" b="1" spc="140" dirty="0">
                <a:solidFill>
                  <a:srgbClr val="8C1B67"/>
                </a:solidFill>
                <a:latin typeface="Arial"/>
                <a:cs typeface="Arial"/>
              </a:rPr>
              <a:t>6109 </a:t>
            </a:r>
            <a:r>
              <a:rPr sz="2650" dirty="0">
                <a:latin typeface="Arial MT"/>
                <a:cs typeface="Arial MT"/>
              </a:rPr>
              <a:t>solicitudes</a:t>
            </a:r>
            <a:r>
              <a:rPr sz="2650" spc="1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y</a:t>
            </a:r>
            <a:r>
              <a:rPr sz="2650" spc="150" dirty="0">
                <a:latin typeface="Arial MT"/>
                <a:cs typeface="Arial MT"/>
              </a:rPr>
              <a:t> </a:t>
            </a:r>
            <a:r>
              <a:rPr lang="es-MX" sz="2650" b="1" spc="150" dirty="0">
                <a:solidFill>
                  <a:srgbClr val="8C1B67"/>
                </a:solidFill>
                <a:latin typeface="Arial"/>
                <a:cs typeface="Arial"/>
              </a:rPr>
              <a:t>83 </a:t>
            </a:r>
            <a:r>
              <a:rPr sz="2650" dirty="0" err="1">
                <a:latin typeface="Arial MT"/>
                <a:cs typeface="Arial MT"/>
              </a:rPr>
              <a:t>quedaron</a:t>
            </a:r>
            <a:r>
              <a:rPr sz="2650" spc="145" dirty="0">
                <a:latin typeface="Arial MT"/>
                <a:cs typeface="Arial MT"/>
              </a:rPr>
              <a:t> 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en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trámite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858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Transparencia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22728" y="4112934"/>
            <a:ext cx="11658600" cy="616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Solicitudes</a:t>
            </a:r>
            <a:r>
              <a:rPr sz="1950" b="1" i="1" spc="30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lang="es-MX" sz="1950" b="1" i="1" spc="30" dirty="0">
                <a:solidFill>
                  <a:srgbClr val="08497F"/>
                </a:solidFill>
                <a:latin typeface="Arial"/>
                <a:cs typeface="Arial"/>
              </a:rPr>
              <a:t>recibidas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acceso</a:t>
            </a:r>
            <a:r>
              <a:rPr sz="1950" b="1" i="1" spc="7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a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la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08497F"/>
                </a:solidFill>
                <a:latin typeface="Arial"/>
                <a:cs typeface="Arial"/>
              </a:rPr>
              <a:t>información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 err="1">
                <a:solidFill>
                  <a:srgbClr val="08497F"/>
                </a:solidFill>
                <a:latin typeface="Arial"/>
                <a:cs typeface="Arial"/>
              </a:rPr>
              <a:t>pública</a:t>
            </a:r>
            <a:r>
              <a:rPr lang="es-MX" sz="1950" b="1" i="1" dirty="0">
                <a:solidFill>
                  <a:srgbClr val="08497F"/>
                </a:solidFill>
                <a:latin typeface="Arial"/>
                <a:cs typeface="Arial"/>
              </a:rPr>
              <a:t> y protección de datos personales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,</a:t>
            </a:r>
            <a:r>
              <a:rPr sz="1950" b="1" i="1" spc="3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08497F"/>
                </a:solidFill>
                <a:latin typeface="Arial"/>
                <a:cs typeface="Arial"/>
              </a:rPr>
              <a:t>según</a:t>
            </a:r>
            <a:r>
              <a:rPr sz="1950" b="1" i="1" spc="45" dirty="0">
                <a:solidFill>
                  <a:srgbClr val="08497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08497F"/>
                </a:solidFill>
                <a:latin typeface="Arial"/>
                <a:cs typeface="Arial"/>
              </a:rPr>
              <a:t>estatus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184" name="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9712" y="6256144"/>
            <a:ext cx="1422354" cy="1516602"/>
          </a:xfrm>
          <a:prstGeom prst="rect">
            <a:avLst/>
          </a:prstGeom>
        </p:spPr>
      </p:pic>
      <p:graphicFrame>
        <p:nvGraphicFramePr>
          <p:cNvPr id="186" name="Gráfico 185">
            <a:extLst>
              <a:ext uri="{FF2B5EF4-FFF2-40B4-BE49-F238E27FC236}">
                <a16:creationId xmlns:a16="http://schemas.microsoft.com/office/drawing/2014/main" id="{DA62D81D-4B61-F62B-7450-BA2E7B508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884780"/>
              </p:ext>
            </p:extLst>
          </p:nvPr>
        </p:nvGraphicFramePr>
        <p:xfrm>
          <a:off x="5480050" y="4968875"/>
          <a:ext cx="9906000" cy="50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5961" y="4323146"/>
            <a:ext cx="6096635" cy="23475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just">
              <a:lnSpc>
                <a:spcPts val="5880"/>
              </a:lnSpc>
              <a:spcBef>
                <a:spcPts val="835"/>
              </a:spcBef>
            </a:pPr>
            <a:r>
              <a:rPr sz="5450" dirty="0">
                <a:solidFill>
                  <a:srgbClr val="FFFFFF"/>
                </a:solidFill>
              </a:rPr>
              <a:t>Administración</a:t>
            </a:r>
            <a:r>
              <a:rPr sz="5450" spc="-380" dirty="0">
                <a:solidFill>
                  <a:srgbClr val="FFFFFF"/>
                </a:solidFill>
              </a:rPr>
              <a:t> </a:t>
            </a:r>
            <a:r>
              <a:rPr sz="5450" spc="-25" dirty="0">
                <a:solidFill>
                  <a:srgbClr val="FFFFFF"/>
                </a:solidFill>
              </a:rPr>
              <a:t>de </a:t>
            </a:r>
            <a:r>
              <a:rPr sz="5450" dirty="0">
                <a:solidFill>
                  <a:srgbClr val="FFFFFF"/>
                </a:solidFill>
              </a:rPr>
              <a:t>archivos</a:t>
            </a:r>
            <a:r>
              <a:rPr sz="5450" spc="-12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y</a:t>
            </a:r>
            <a:r>
              <a:rPr sz="5450" spc="-130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gestión documental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42624" y="413989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A8A8A"/>
                </a:solidFill>
                <a:latin typeface="Arial MT"/>
                <a:cs typeface="Arial MT"/>
              </a:rPr>
              <a:t>98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565" y="1151146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59" h="255269">
                <a:moveTo>
                  <a:pt x="276313" y="127393"/>
                </a:moveTo>
                <a:lnTo>
                  <a:pt x="269265" y="87134"/>
                </a:lnTo>
                <a:lnTo>
                  <a:pt x="249656" y="52158"/>
                </a:lnTo>
                <a:lnTo>
                  <a:pt x="219748" y="24587"/>
                </a:lnTo>
                <a:lnTo>
                  <a:pt x="181825" y="6502"/>
                </a:lnTo>
                <a:lnTo>
                  <a:pt x="138163" y="0"/>
                </a:lnTo>
                <a:lnTo>
                  <a:pt x="94488" y="6502"/>
                </a:lnTo>
                <a:lnTo>
                  <a:pt x="56565" y="24587"/>
                </a:lnTo>
                <a:lnTo>
                  <a:pt x="26657" y="52158"/>
                </a:lnTo>
                <a:lnTo>
                  <a:pt x="7048" y="87134"/>
                </a:lnTo>
                <a:lnTo>
                  <a:pt x="0" y="127393"/>
                </a:lnTo>
                <a:lnTo>
                  <a:pt x="7048" y="167652"/>
                </a:lnTo>
                <a:lnTo>
                  <a:pt x="26644" y="202603"/>
                </a:lnTo>
                <a:lnTo>
                  <a:pt x="56565" y="230212"/>
                </a:lnTo>
                <a:lnTo>
                  <a:pt x="94488" y="248297"/>
                </a:lnTo>
                <a:lnTo>
                  <a:pt x="138163" y="254800"/>
                </a:lnTo>
                <a:lnTo>
                  <a:pt x="181800" y="248272"/>
                </a:lnTo>
                <a:lnTo>
                  <a:pt x="219710" y="230174"/>
                </a:lnTo>
                <a:lnTo>
                  <a:pt x="249605" y="202603"/>
                </a:lnTo>
                <a:lnTo>
                  <a:pt x="269214" y="167665"/>
                </a:lnTo>
                <a:lnTo>
                  <a:pt x="276313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16" y="1151146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138280" y="254788"/>
                </a:moveTo>
                <a:lnTo>
                  <a:pt x="94606" y="248335"/>
                </a:lnTo>
                <a:lnTo>
                  <a:pt x="56658" y="230287"/>
                </a:lnTo>
                <a:lnTo>
                  <a:pt x="26718" y="202741"/>
                </a:lnTo>
                <a:lnTo>
                  <a:pt x="7063" y="167792"/>
                </a:lnTo>
                <a:lnTo>
                  <a:pt x="0" y="127675"/>
                </a:lnTo>
                <a:lnTo>
                  <a:pt x="24" y="127253"/>
                </a:lnTo>
                <a:lnTo>
                  <a:pt x="6967" y="87262"/>
                </a:lnTo>
                <a:lnTo>
                  <a:pt x="26538" y="52273"/>
                </a:lnTo>
                <a:lnTo>
                  <a:pt x="56413" y="24666"/>
                </a:lnTo>
                <a:lnTo>
                  <a:pt x="94317" y="6541"/>
                </a:lnTo>
                <a:lnTo>
                  <a:pt x="137975" y="0"/>
                </a:lnTo>
                <a:lnTo>
                  <a:pt x="181648" y="6447"/>
                </a:lnTo>
                <a:lnTo>
                  <a:pt x="197918" y="14186"/>
                </a:lnTo>
                <a:lnTo>
                  <a:pt x="138280" y="14186"/>
                </a:lnTo>
                <a:lnTo>
                  <a:pt x="90420" y="23041"/>
                </a:lnTo>
                <a:lnTo>
                  <a:pt x="51314" y="47288"/>
                </a:lnTo>
                <a:lnTo>
                  <a:pt x="24922" y="83285"/>
                </a:lnTo>
                <a:lnTo>
                  <a:pt x="15238" y="127253"/>
                </a:lnTo>
                <a:lnTo>
                  <a:pt x="15268" y="127675"/>
                </a:lnTo>
                <a:lnTo>
                  <a:pt x="24804" y="171527"/>
                </a:lnTo>
                <a:lnTo>
                  <a:pt x="51099" y="207588"/>
                </a:lnTo>
                <a:lnTo>
                  <a:pt x="90139" y="231924"/>
                </a:lnTo>
                <a:lnTo>
                  <a:pt x="137975" y="240883"/>
                </a:lnTo>
                <a:lnTo>
                  <a:pt x="197349" y="240883"/>
                </a:lnTo>
                <a:lnTo>
                  <a:pt x="181906" y="248261"/>
                </a:lnTo>
                <a:lnTo>
                  <a:pt x="138280" y="254788"/>
                </a:lnTo>
                <a:close/>
              </a:path>
              <a:path w="276860" h="255269">
                <a:moveTo>
                  <a:pt x="197349" y="240883"/>
                </a:moveTo>
                <a:lnTo>
                  <a:pt x="137975" y="240883"/>
                </a:lnTo>
                <a:lnTo>
                  <a:pt x="185833" y="232033"/>
                </a:lnTo>
                <a:lnTo>
                  <a:pt x="224936" y="207786"/>
                </a:lnTo>
                <a:lnTo>
                  <a:pt x="251327" y="171785"/>
                </a:lnTo>
                <a:lnTo>
                  <a:pt x="261049" y="127675"/>
                </a:lnTo>
                <a:lnTo>
                  <a:pt x="261018" y="127253"/>
                </a:lnTo>
                <a:lnTo>
                  <a:pt x="251357" y="83352"/>
                </a:lnTo>
                <a:lnTo>
                  <a:pt x="225042" y="47383"/>
                </a:lnTo>
                <a:lnTo>
                  <a:pt x="186039" y="23116"/>
                </a:lnTo>
                <a:lnTo>
                  <a:pt x="138280" y="14186"/>
                </a:lnTo>
                <a:lnTo>
                  <a:pt x="197918" y="14186"/>
                </a:lnTo>
                <a:lnTo>
                  <a:pt x="219592" y="24494"/>
                </a:lnTo>
                <a:lnTo>
                  <a:pt x="249531" y="52042"/>
                </a:lnTo>
                <a:lnTo>
                  <a:pt x="269186" y="86995"/>
                </a:lnTo>
                <a:lnTo>
                  <a:pt x="276280" y="127253"/>
                </a:lnTo>
                <a:lnTo>
                  <a:pt x="276231" y="127675"/>
                </a:lnTo>
                <a:lnTo>
                  <a:pt x="269247" y="167631"/>
                </a:lnTo>
                <a:lnTo>
                  <a:pt x="249660" y="202585"/>
                </a:lnTo>
                <a:lnTo>
                  <a:pt x="219790" y="230161"/>
                </a:lnTo>
                <a:lnTo>
                  <a:pt x="197349" y="24088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453" y="1151159"/>
            <a:ext cx="276860" cy="255270"/>
          </a:xfrm>
          <a:custGeom>
            <a:avLst/>
            <a:gdLst/>
            <a:ahLst/>
            <a:cxnLst/>
            <a:rect l="l" t="t" r="r" b="b"/>
            <a:pathLst>
              <a:path w="276860" h="255269">
                <a:moveTo>
                  <a:pt x="276301" y="127393"/>
                </a:moveTo>
                <a:lnTo>
                  <a:pt x="269265" y="87122"/>
                </a:lnTo>
                <a:lnTo>
                  <a:pt x="249643" y="52158"/>
                </a:lnTo>
                <a:lnTo>
                  <a:pt x="219748" y="24574"/>
                </a:lnTo>
                <a:lnTo>
                  <a:pt x="197942" y="14185"/>
                </a:lnTo>
                <a:lnTo>
                  <a:pt x="181813" y="6489"/>
                </a:lnTo>
                <a:lnTo>
                  <a:pt x="138150" y="0"/>
                </a:lnTo>
                <a:lnTo>
                  <a:pt x="94488" y="6489"/>
                </a:lnTo>
                <a:lnTo>
                  <a:pt x="56565" y="24574"/>
                </a:lnTo>
                <a:lnTo>
                  <a:pt x="26657" y="52158"/>
                </a:lnTo>
                <a:lnTo>
                  <a:pt x="7048" y="87122"/>
                </a:lnTo>
                <a:lnTo>
                  <a:pt x="0" y="127393"/>
                </a:lnTo>
                <a:lnTo>
                  <a:pt x="7048" y="167652"/>
                </a:lnTo>
                <a:lnTo>
                  <a:pt x="26657" y="202628"/>
                </a:lnTo>
                <a:lnTo>
                  <a:pt x="56565" y="230200"/>
                </a:lnTo>
                <a:lnTo>
                  <a:pt x="94488" y="248285"/>
                </a:lnTo>
                <a:lnTo>
                  <a:pt x="138150" y="254787"/>
                </a:lnTo>
                <a:lnTo>
                  <a:pt x="181813" y="248285"/>
                </a:lnTo>
                <a:lnTo>
                  <a:pt x="197358" y="240880"/>
                </a:lnTo>
                <a:lnTo>
                  <a:pt x="219748" y="230200"/>
                </a:lnTo>
                <a:lnTo>
                  <a:pt x="249643" y="202628"/>
                </a:lnTo>
                <a:lnTo>
                  <a:pt x="269265" y="167652"/>
                </a:lnTo>
                <a:lnTo>
                  <a:pt x="276301" y="127393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6818" y="351746"/>
            <a:ext cx="138645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Mecanismos</a:t>
            </a:r>
            <a:r>
              <a:rPr spc="3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control</a:t>
            </a:r>
            <a:r>
              <a:rPr spc="15" dirty="0"/>
              <a:t> </a:t>
            </a:r>
            <a:r>
              <a:rPr dirty="0"/>
              <a:t>archivístico</a:t>
            </a:r>
            <a:r>
              <a:rPr spc="25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gestión</a:t>
            </a:r>
            <a:r>
              <a:rPr spc="35" dirty="0"/>
              <a:t> </a:t>
            </a:r>
            <a:r>
              <a:rPr spc="-10" dirty="0"/>
              <a:t>documental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6818" y="1438837"/>
            <a:ext cx="1772856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dirty="0">
                <a:latin typeface="Arial MT"/>
                <a:cs typeface="Arial MT"/>
              </a:rPr>
              <a:t>Al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cierre</a:t>
            </a:r>
            <a:r>
              <a:rPr sz="2650" spc="10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2022</a:t>
            </a:r>
            <a:r>
              <a:rPr sz="2650" dirty="0">
                <a:latin typeface="Arial MT"/>
                <a:cs typeface="Arial MT"/>
              </a:rPr>
              <a:t>,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1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instituciones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de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las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administraciones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públicas</a:t>
            </a:r>
            <a:r>
              <a:rPr sz="2650" spc="10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estatales</a:t>
            </a:r>
            <a:r>
              <a:rPr sz="2650" spc="114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contaron</a:t>
            </a:r>
            <a:r>
              <a:rPr sz="2650" spc="9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con</a:t>
            </a:r>
            <a:r>
              <a:rPr sz="2650" spc="110" dirty="0">
                <a:latin typeface="Arial MT"/>
                <a:cs typeface="Arial MT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mecanismos</a:t>
            </a:r>
            <a:r>
              <a:rPr sz="2650" b="1" spc="10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spc="10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control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7110" y="1841087"/>
            <a:ext cx="1160970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1510" algn="l"/>
                <a:tab pos="2238375" algn="l"/>
                <a:tab pos="2821940" algn="l"/>
                <a:tab pos="4649470" algn="l"/>
                <a:tab pos="5437505" algn="l"/>
                <a:tab pos="6206490" algn="l"/>
                <a:tab pos="7550784" algn="l"/>
                <a:tab pos="8969375" algn="l"/>
                <a:tab pos="9588500" algn="l"/>
              </a:tabLst>
            </a:pPr>
            <a:r>
              <a:rPr sz="2650" spc="-25" dirty="0">
                <a:latin typeface="Arial MT"/>
                <a:cs typeface="Arial MT"/>
              </a:rPr>
              <a:t>En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conjunto,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25" dirty="0">
                <a:latin typeface="Arial MT"/>
                <a:cs typeface="Arial MT"/>
              </a:rPr>
              <a:t>se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-10" dirty="0">
                <a:latin typeface="Arial MT"/>
                <a:cs typeface="Arial MT"/>
              </a:rPr>
              <a:t>registraron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873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cuadro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general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clasificación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812" y="1841087"/>
            <a:ext cx="5918835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>
              <a:lnSpc>
                <a:spcPts val="3175"/>
              </a:lnSpc>
              <a:spcBef>
                <a:spcPts val="90"/>
              </a:spcBef>
              <a:tabLst>
                <a:tab pos="2102485" algn="l"/>
                <a:tab pos="2515870" algn="l"/>
                <a:tab pos="3934460" algn="l"/>
              </a:tabLst>
            </a:pP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archivístico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50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gestión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spc="-10" dirty="0">
                <a:solidFill>
                  <a:srgbClr val="8C1B67"/>
                </a:solidFill>
                <a:latin typeface="Arial"/>
                <a:cs typeface="Arial"/>
              </a:rPr>
              <a:t>documental</a:t>
            </a:r>
            <a:r>
              <a:rPr sz="2650" spc="-10" dirty="0">
                <a:latin typeface="Arial MT"/>
                <a:cs typeface="Arial MT"/>
              </a:rPr>
              <a:t>.</a:t>
            </a:r>
            <a:endParaRPr sz="2650">
              <a:latin typeface="Arial MT"/>
              <a:cs typeface="Arial MT"/>
            </a:endParaRPr>
          </a:p>
          <a:p>
            <a:pPr marL="12700">
              <a:lnSpc>
                <a:spcPts val="3175"/>
              </a:lnSpc>
              <a:tabLst>
                <a:tab pos="2195830" algn="l"/>
                <a:tab pos="3003550" algn="l"/>
                <a:tab pos="3792854" algn="l"/>
                <a:tab pos="5418455" algn="l"/>
              </a:tabLst>
            </a:pP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archivística</a:t>
            </a:r>
            <a:r>
              <a:rPr sz="2650" spc="-10" dirty="0">
                <a:latin typeface="Arial MT"/>
                <a:cs typeface="Arial MT"/>
              </a:rPr>
              <a:t>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772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catálogo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1626" y="2243336"/>
            <a:ext cx="1168336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20900" algn="l"/>
                <a:tab pos="4342130" algn="l"/>
                <a:tab pos="5148580" algn="l"/>
                <a:tab pos="5937885" algn="l"/>
                <a:tab pos="7434580" algn="l"/>
                <a:tab pos="9843135" algn="l"/>
                <a:tab pos="10482580" algn="l"/>
              </a:tabLst>
            </a:pP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disposición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documental</a:t>
            </a:r>
            <a:r>
              <a:rPr sz="2650" spc="-10" dirty="0">
                <a:latin typeface="Arial MT"/>
                <a:cs typeface="Arial MT"/>
              </a:rPr>
              <a:t>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-25" dirty="0">
                <a:solidFill>
                  <a:srgbClr val="8C1B67"/>
                </a:solidFill>
                <a:latin typeface="Arial"/>
                <a:cs typeface="Arial"/>
              </a:rPr>
              <a:t>255</a:t>
            </a:r>
            <a:r>
              <a:rPr sz="2650" b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spc="-25" dirty="0">
                <a:latin typeface="Arial MT"/>
                <a:cs typeface="Arial MT"/>
              </a:rPr>
              <a:t>con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sistema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automatizado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25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	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gestión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141" y="2645585"/>
            <a:ext cx="606806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documental</a:t>
            </a:r>
            <a:r>
              <a:rPr sz="2650" b="1" i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y</a:t>
            </a:r>
            <a:r>
              <a:rPr sz="2650" b="1" i="1" spc="-75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control</a:t>
            </a:r>
            <a:r>
              <a:rPr sz="2650" b="1" i="1" spc="-9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dirty="0">
                <a:solidFill>
                  <a:srgbClr val="8C1B67"/>
                </a:solidFill>
                <a:latin typeface="Arial"/>
                <a:cs typeface="Arial"/>
              </a:rPr>
              <a:t>de</a:t>
            </a:r>
            <a:r>
              <a:rPr sz="2650" b="1" i="1" spc="-80" dirty="0">
                <a:solidFill>
                  <a:srgbClr val="8C1B67"/>
                </a:solidFill>
                <a:latin typeface="Arial"/>
                <a:cs typeface="Arial"/>
              </a:rPr>
              <a:t> </a:t>
            </a:r>
            <a:r>
              <a:rPr sz="2650" b="1" i="1" spc="-10" dirty="0">
                <a:solidFill>
                  <a:srgbClr val="8C1B67"/>
                </a:solidFill>
                <a:latin typeface="Arial"/>
                <a:cs typeface="Arial"/>
              </a:rPr>
              <a:t>documentos</a:t>
            </a:r>
            <a:r>
              <a:rPr sz="2650" i="1" spc="-10" dirty="0">
                <a:latin typeface="Arial"/>
                <a:cs typeface="Arial"/>
              </a:rPr>
              <a:t>.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0112" y="3287962"/>
            <a:ext cx="608330" cy="7605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280"/>
              </a:lnSpc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Condición</a:t>
            </a:r>
            <a:r>
              <a:rPr sz="1950" b="1" i="1" spc="3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existencia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4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mecanismos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de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control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10" dirty="0">
                <a:solidFill>
                  <a:srgbClr val="CE941F"/>
                </a:solidFill>
                <a:latin typeface="Arial"/>
                <a:cs typeface="Arial"/>
              </a:rPr>
              <a:t>archivístico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y</a:t>
            </a:r>
            <a:r>
              <a:rPr sz="1950" b="1" i="1" spc="6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gestión</a:t>
            </a:r>
            <a:r>
              <a:rPr sz="1950" b="1" i="1" spc="3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documental,</a:t>
            </a:r>
            <a:r>
              <a:rPr sz="1950" b="1" i="1" spc="5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por</a:t>
            </a:r>
            <a:r>
              <a:rPr sz="1950" b="1" i="1" spc="5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entidad</a:t>
            </a:r>
            <a:r>
              <a:rPr sz="1950" b="1" i="1" spc="40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dirty="0">
                <a:solidFill>
                  <a:srgbClr val="CE941F"/>
                </a:solidFill>
                <a:latin typeface="Arial"/>
                <a:cs typeface="Arial"/>
              </a:rPr>
              <a:t>federativa,</a:t>
            </a:r>
            <a:r>
              <a:rPr sz="1950" b="1" i="1" spc="65" dirty="0">
                <a:solidFill>
                  <a:srgbClr val="CE941F"/>
                </a:solidFill>
                <a:latin typeface="Arial"/>
                <a:cs typeface="Arial"/>
              </a:rPr>
              <a:t> </a:t>
            </a:r>
            <a:r>
              <a:rPr sz="1950" b="1" i="1" spc="-20" dirty="0">
                <a:solidFill>
                  <a:srgbClr val="CE941F"/>
                </a:solidFill>
                <a:latin typeface="Arial"/>
                <a:cs typeface="Arial"/>
              </a:rPr>
              <a:t>2022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9889" y="6793928"/>
            <a:ext cx="1364565" cy="136456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109152" y="4218070"/>
            <a:ext cx="1102360" cy="6684645"/>
            <a:chOff x="4109152" y="4218070"/>
            <a:chExt cx="1102360" cy="6684645"/>
          </a:xfrm>
        </p:grpSpPr>
        <p:sp>
          <p:nvSpPr>
            <p:cNvPr id="15" name="object 15"/>
            <p:cNvSpPr/>
            <p:nvPr/>
          </p:nvSpPr>
          <p:spPr>
            <a:xfrm>
              <a:off x="4109152" y="4218070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4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006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9152" y="4426964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4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689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09152" y="4635858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4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6A9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09148" y="4844763"/>
              <a:ext cx="1102360" cy="417830"/>
            </a:xfrm>
            <a:custGeom>
              <a:avLst/>
              <a:gdLst/>
              <a:ahLst/>
              <a:cxnLst/>
              <a:rect l="l" t="t" r="r" b="b"/>
              <a:pathLst>
                <a:path w="1102360" h="417829">
                  <a:moveTo>
                    <a:pt x="1101864" y="0"/>
                  </a:moveTo>
                  <a:lnTo>
                    <a:pt x="0" y="0"/>
                  </a:lnTo>
                  <a:lnTo>
                    <a:pt x="0" y="208889"/>
                  </a:lnTo>
                  <a:lnTo>
                    <a:pt x="0" y="417779"/>
                  </a:lnTo>
                  <a:lnTo>
                    <a:pt x="1101864" y="417779"/>
                  </a:lnTo>
                  <a:lnTo>
                    <a:pt x="1101864" y="208889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6B9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09148" y="5262543"/>
              <a:ext cx="1102360" cy="626745"/>
            </a:xfrm>
            <a:custGeom>
              <a:avLst/>
              <a:gdLst/>
              <a:ahLst/>
              <a:cxnLst/>
              <a:rect l="l" t="t" r="r" b="b"/>
              <a:pathLst>
                <a:path w="1102360" h="626745">
                  <a:moveTo>
                    <a:pt x="1101864" y="0"/>
                  </a:moveTo>
                  <a:lnTo>
                    <a:pt x="0" y="0"/>
                  </a:lnTo>
                  <a:lnTo>
                    <a:pt x="0" y="208902"/>
                  </a:lnTo>
                  <a:lnTo>
                    <a:pt x="0" y="417791"/>
                  </a:lnTo>
                  <a:lnTo>
                    <a:pt x="0" y="626681"/>
                  </a:lnTo>
                  <a:lnTo>
                    <a:pt x="1101864" y="626681"/>
                  </a:lnTo>
                  <a:lnTo>
                    <a:pt x="1101864" y="417791"/>
                  </a:lnTo>
                  <a:lnTo>
                    <a:pt x="1101864" y="208902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6C9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09148" y="5889224"/>
              <a:ext cx="1102360" cy="417830"/>
            </a:xfrm>
            <a:custGeom>
              <a:avLst/>
              <a:gdLst/>
              <a:ahLst/>
              <a:cxnLst/>
              <a:rect l="l" t="t" r="r" b="b"/>
              <a:pathLst>
                <a:path w="1102360" h="417829">
                  <a:moveTo>
                    <a:pt x="1101864" y="0"/>
                  </a:moveTo>
                  <a:lnTo>
                    <a:pt x="0" y="0"/>
                  </a:lnTo>
                  <a:lnTo>
                    <a:pt x="0" y="208902"/>
                  </a:lnTo>
                  <a:lnTo>
                    <a:pt x="0" y="417791"/>
                  </a:lnTo>
                  <a:lnTo>
                    <a:pt x="1101864" y="417791"/>
                  </a:lnTo>
                  <a:lnTo>
                    <a:pt x="1101864" y="208902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6D9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09148" y="6307016"/>
              <a:ext cx="1102360" cy="1253490"/>
            </a:xfrm>
            <a:custGeom>
              <a:avLst/>
              <a:gdLst/>
              <a:ahLst/>
              <a:cxnLst/>
              <a:rect l="l" t="t" r="r" b="b"/>
              <a:pathLst>
                <a:path w="1102360" h="1253490">
                  <a:moveTo>
                    <a:pt x="1101864" y="0"/>
                  </a:moveTo>
                  <a:lnTo>
                    <a:pt x="0" y="0"/>
                  </a:lnTo>
                  <a:lnTo>
                    <a:pt x="0" y="208889"/>
                  </a:lnTo>
                  <a:lnTo>
                    <a:pt x="0" y="417791"/>
                  </a:lnTo>
                  <a:lnTo>
                    <a:pt x="0" y="626681"/>
                  </a:lnTo>
                  <a:lnTo>
                    <a:pt x="0" y="835583"/>
                  </a:lnTo>
                  <a:lnTo>
                    <a:pt x="0" y="1044473"/>
                  </a:lnTo>
                  <a:lnTo>
                    <a:pt x="0" y="1253363"/>
                  </a:lnTo>
                  <a:lnTo>
                    <a:pt x="1101864" y="1253363"/>
                  </a:lnTo>
                  <a:lnTo>
                    <a:pt x="1101864" y="208889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6E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09148" y="7560379"/>
              <a:ext cx="1102360" cy="1462405"/>
            </a:xfrm>
            <a:custGeom>
              <a:avLst/>
              <a:gdLst/>
              <a:ahLst/>
              <a:cxnLst/>
              <a:rect l="l" t="t" r="r" b="b"/>
              <a:pathLst>
                <a:path w="1102360" h="1462404">
                  <a:moveTo>
                    <a:pt x="1101864" y="0"/>
                  </a:moveTo>
                  <a:lnTo>
                    <a:pt x="0" y="0"/>
                  </a:lnTo>
                  <a:lnTo>
                    <a:pt x="0" y="208902"/>
                  </a:lnTo>
                  <a:lnTo>
                    <a:pt x="0" y="417791"/>
                  </a:lnTo>
                  <a:lnTo>
                    <a:pt x="0" y="1462265"/>
                  </a:lnTo>
                  <a:lnTo>
                    <a:pt x="1101864" y="1462265"/>
                  </a:lnTo>
                  <a:lnTo>
                    <a:pt x="1101864" y="208902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6F9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09148" y="9022645"/>
              <a:ext cx="1102360" cy="417830"/>
            </a:xfrm>
            <a:custGeom>
              <a:avLst/>
              <a:gdLst/>
              <a:ahLst/>
              <a:cxnLst/>
              <a:rect l="l" t="t" r="r" b="b"/>
              <a:pathLst>
                <a:path w="1102360" h="417829">
                  <a:moveTo>
                    <a:pt x="1101864" y="0"/>
                  </a:moveTo>
                  <a:lnTo>
                    <a:pt x="0" y="0"/>
                  </a:lnTo>
                  <a:lnTo>
                    <a:pt x="0" y="208889"/>
                  </a:lnTo>
                  <a:lnTo>
                    <a:pt x="0" y="417791"/>
                  </a:lnTo>
                  <a:lnTo>
                    <a:pt x="1101864" y="417791"/>
                  </a:lnTo>
                  <a:lnTo>
                    <a:pt x="1101864" y="208889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78A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09152" y="9440424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5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8AB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09152" y="9649318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5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92B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09148" y="9858216"/>
              <a:ext cx="1102360" cy="417830"/>
            </a:xfrm>
            <a:custGeom>
              <a:avLst/>
              <a:gdLst/>
              <a:ahLst/>
              <a:cxnLst/>
              <a:rect l="l" t="t" r="r" b="b"/>
              <a:pathLst>
                <a:path w="1102360" h="417829">
                  <a:moveTo>
                    <a:pt x="1101864" y="0"/>
                  </a:moveTo>
                  <a:lnTo>
                    <a:pt x="0" y="0"/>
                  </a:lnTo>
                  <a:lnTo>
                    <a:pt x="0" y="208902"/>
                  </a:lnTo>
                  <a:lnTo>
                    <a:pt x="0" y="417791"/>
                  </a:lnTo>
                  <a:lnTo>
                    <a:pt x="1101864" y="417791"/>
                  </a:lnTo>
                  <a:lnTo>
                    <a:pt x="1101864" y="208902"/>
                  </a:lnTo>
                  <a:lnTo>
                    <a:pt x="1101864" y="0"/>
                  </a:lnTo>
                  <a:close/>
                </a:path>
              </a:pathLst>
            </a:custGeom>
            <a:solidFill>
              <a:srgbClr val="97B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09152" y="10276001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5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9BB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09152" y="10484895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5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9FC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09152" y="10693789"/>
              <a:ext cx="1102360" cy="208915"/>
            </a:xfrm>
            <a:custGeom>
              <a:avLst/>
              <a:gdLst/>
              <a:ahLst/>
              <a:cxnLst/>
              <a:rect l="l" t="t" r="r" b="b"/>
              <a:pathLst>
                <a:path w="1102360" h="208915">
                  <a:moveTo>
                    <a:pt x="1101861" y="0"/>
                  </a:moveTo>
                  <a:lnTo>
                    <a:pt x="0" y="0"/>
                  </a:lnTo>
                  <a:lnTo>
                    <a:pt x="0" y="208894"/>
                  </a:lnTo>
                  <a:lnTo>
                    <a:pt x="1101861" y="208894"/>
                  </a:lnTo>
                  <a:lnTo>
                    <a:pt x="1101861" y="0"/>
                  </a:lnTo>
                  <a:close/>
                </a:path>
              </a:pathLst>
            </a:custGeom>
            <a:solidFill>
              <a:srgbClr val="A8C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985999" y="3194542"/>
          <a:ext cx="14375759" cy="7893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3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2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2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068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95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7005" marR="160020" indent="86360">
                        <a:lnSpc>
                          <a:spcPct val="101499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Entidad federativa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Cuadro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clasificación</a:t>
                      </a:r>
                      <a:r>
                        <a:rPr sz="13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archivística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Catálogo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disposición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documental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591310" marR="5080" indent="-1581150">
                        <a:lnSpc>
                          <a:spcPts val="158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Sistema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automatizado</a:t>
                      </a:r>
                      <a:r>
                        <a:rPr sz="13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gestión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documental</a:t>
                      </a:r>
                      <a:r>
                        <a:rPr sz="13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documentos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0170" algn="ctr">
                        <a:lnSpc>
                          <a:spcPts val="158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integración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7470" indent="356235">
                        <a:lnSpc>
                          <a:spcPct val="101499"/>
                        </a:lnSpc>
                        <a:spcBef>
                          <a:spcPts val="7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identificado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89535" algn="ctr">
                        <a:lnSpc>
                          <a:spcPts val="158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integración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6835" indent="356235">
                        <a:lnSpc>
                          <a:spcPct val="101499"/>
                        </a:lnSpc>
                        <a:spcBef>
                          <a:spcPts val="7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identificado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89535" algn="ctr">
                        <a:lnSpc>
                          <a:spcPts val="158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integración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6835" indent="356235">
                        <a:lnSpc>
                          <a:spcPct val="101499"/>
                        </a:lnSpc>
                        <a:spcBef>
                          <a:spcPts val="7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identificado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NACIONAL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873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480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47CAB"/>
                    </a:solidFill>
                  </a:tcPr>
                </a:tc>
                <a:tc>
                  <a:txBody>
                    <a:bodyPr/>
                    <a:lstStyle/>
                    <a:p>
                      <a:pPr marR="332105" algn="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428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80AD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457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77EAC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772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12686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518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3D8F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470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34191"/>
                    </a:solidFill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478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24091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255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77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591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C356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883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B53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509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CAMP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77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77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77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9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GTO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64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FC1DC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DD9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64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49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4A1C5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9CC1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AA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70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SON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55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5ADCD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1CEE6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4C4DE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52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9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F7DAE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4A1C5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0C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D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YUC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5ADCD"/>
                    </a:solidFill>
                  </a:tcPr>
                </a:tc>
                <a:tc>
                  <a:txBody>
                    <a:bodyPr/>
                    <a:lstStyle/>
                    <a:p>
                      <a:pPr marR="424180" algn="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5D1E8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CBE3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73A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AD5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0C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195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C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CC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AB0C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9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7B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8A5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C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COAH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2B7D4"/>
                    </a:solidFill>
                  </a:tcPr>
                </a:tc>
                <a:tc>
                  <a:txBody>
                    <a:bodyPr/>
                    <a:lstStyle/>
                    <a:p>
                      <a:pPr marR="424180" algn="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CBE3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1CEE6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1BB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0C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AD5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092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MEX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C9AB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1AACA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1CEE6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73A7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54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59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0C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C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906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2B7D4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7BAD7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087B4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1BB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9060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OAX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10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50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B9AB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73A7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69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49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85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CC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8A5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B4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C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CHIS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4C4DE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9D4EA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CC0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9CC1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AD5"/>
                    </a:solidFill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AA"/>
                    </a:solidFill>
                  </a:tcPr>
                </a:tc>
                <a:tc>
                  <a:txBody>
                    <a:bodyPr/>
                    <a:lstStyle/>
                    <a:p>
                      <a:pPr marL="129539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39A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HGO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50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B9AB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CBE3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0C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81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9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MOR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74A0C3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8C7E1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9A7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TAB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CC0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CBE3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9D4EA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7BE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D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CDMX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C9BB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69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43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TLAX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74A0C3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5ADCD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1CEE6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78AA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5D2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195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VER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5D1E8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AD5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49D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CHIH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CBE3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0CF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906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AGS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9D4EA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BC0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5D1E8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A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652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DGO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D2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F7DAE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A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092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D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D2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7BAD7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18CB8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7BE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9A7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4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QROO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CC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DD9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D6EA4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9CC1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B4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51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C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DD9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8C7E1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5D1E8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4A1C5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AD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59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SLP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62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A99BE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9D4EA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78AA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63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659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8A5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66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C8A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9A7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MICH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AB0C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BC0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FC1DC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1BB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087B4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4A1C5"/>
                    </a:solidFill>
                  </a:tcPr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39A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6A2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8D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NAY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E9CC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5D1E8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7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AD5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2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GRO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9A7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30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79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ZAC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314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D2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78A3C5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4A6C8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082B1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D6EA4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9A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842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BCS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FC1DC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9D4EA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297BE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7BFD8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2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B2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6A2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652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TAMPS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CBE3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F9CC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5ABCB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D6EA4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68A0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A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9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E59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15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27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ED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PUE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5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76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898BE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3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6B5D2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78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81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9715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8497F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84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6798BD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84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639E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 MT"/>
                          <a:cs typeface="Arial MT"/>
                        </a:rPr>
                        <a:t>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535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Arial MT"/>
                          <a:cs typeface="Arial MT"/>
                        </a:rPr>
                        <a:t>84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1039" y="2408050"/>
            <a:ext cx="6706870" cy="678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Productos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CNGE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just">
              <a:lnSpc>
                <a:spcPts val="2140"/>
              </a:lnSpc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9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productos</a:t>
            </a:r>
            <a:r>
              <a:rPr sz="195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9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derivados</a:t>
            </a:r>
            <a:r>
              <a:rPr sz="19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95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CNGE</a:t>
            </a:r>
            <a:r>
              <a:rPr sz="195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FFFFFF"/>
                </a:solidFill>
                <a:latin typeface="Arial"/>
                <a:cs typeface="Arial"/>
              </a:rPr>
              <a:t>2023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9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INEGI</a:t>
            </a:r>
            <a:r>
              <a:rPr sz="19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pone</a:t>
            </a:r>
            <a:r>
              <a:rPr sz="19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disposición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usuarios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siguientes: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buChar char="•"/>
              <a:tabLst>
                <a:tab pos="766445" algn="l"/>
              </a:tabLst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Presentación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spcBef>
                <a:spcPts val="620"/>
              </a:spcBef>
              <a:buChar char="•"/>
              <a:tabLst>
                <a:tab pos="766445" algn="l"/>
              </a:tabLst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Cuestionarios</a:t>
            </a: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spcBef>
                <a:spcPts val="625"/>
              </a:spcBef>
              <a:buChar char="•"/>
              <a:tabLst>
                <a:tab pos="766445" algn="l"/>
              </a:tabLst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Glosario</a:t>
            </a: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spcBef>
                <a:spcPts val="620"/>
              </a:spcBef>
              <a:buChar char="•"/>
              <a:tabLst>
                <a:tab pos="766445" algn="l"/>
              </a:tabLst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9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diseño</a:t>
            </a:r>
            <a:endParaRPr sz="1950">
              <a:latin typeface="Arial"/>
              <a:cs typeface="Arial"/>
            </a:endParaRPr>
          </a:p>
          <a:p>
            <a:pPr marL="825500" indent="-81280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825500" algn="l"/>
              </a:tabLst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Infografía</a:t>
            </a: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spcBef>
                <a:spcPts val="630"/>
              </a:spcBef>
              <a:buChar char="•"/>
              <a:tabLst>
                <a:tab pos="766445" algn="l"/>
              </a:tabLst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Tabulados</a:t>
            </a:r>
            <a:r>
              <a:rPr sz="19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predefinidos</a:t>
            </a: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spcBef>
                <a:spcPts val="620"/>
              </a:spcBef>
              <a:buChar char="•"/>
              <a:tabLst>
                <a:tab pos="766445" algn="l"/>
              </a:tabLst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Datos</a:t>
            </a:r>
            <a:r>
              <a:rPr sz="19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abiertos</a:t>
            </a:r>
            <a:endParaRPr sz="1950">
              <a:latin typeface="Arial"/>
              <a:cs typeface="Arial"/>
            </a:endParaRPr>
          </a:p>
          <a:p>
            <a:pPr marL="766445" indent="-753745">
              <a:lnSpc>
                <a:spcPct val="100000"/>
              </a:lnSpc>
              <a:spcBef>
                <a:spcPts val="615"/>
              </a:spcBef>
              <a:buChar char="•"/>
              <a:tabLst>
                <a:tab pos="766445" algn="l"/>
              </a:tabLst>
            </a:pP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Metadatos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just">
              <a:lnSpc>
                <a:spcPts val="2140"/>
              </a:lnSpc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Estos</a:t>
            </a:r>
            <a:r>
              <a:rPr sz="195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productos</a:t>
            </a:r>
            <a:r>
              <a:rPr sz="195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pueden</a:t>
            </a:r>
            <a:r>
              <a:rPr sz="195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95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consultados</a:t>
            </a:r>
            <a:r>
              <a:rPr sz="195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95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95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sitio</a:t>
            </a:r>
            <a:r>
              <a:rPr sz="195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Instituto.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50" b="1" u="sng" spc="-10" dirty="0">
                <a:solidFill>
                  <a:srgbClr val="00A1E2"/>
                </a:solidFill>
                <a:uFill>
                  <a:solidFill>
                    <a:srgbClr val="00A1E2"/>
                  </a:solidFill>
                </a:uFill>
                <a:latin typeface="Arial"/>
                <a:cs typeface="Arial"/>
                <a:hlinkClick r:id="rId2"/>
              </a:rPr>
              <a:t>https://www.inegi.org.mx/programas/cnge/2023/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59082" y="2818593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39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76" y="24701"/>
                </a:lnTo>
                <a:lnTo>
                  <a:pt x="198158" y="14262"/>
                </a:lnTo>
                <a:lnTo>
                  <a:pt x="182003" y="6527"/>
                </a:lnTo>
                <a:lnTo>
                  <a:pt x="138303" y="0"/>
                </a:lnTo>
                <a:lnTo>
                  <a:pt x="94589" y="6527"/>
                </a:lnTo>
                <a:lnTo>
                  <a:pt x="56629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27"/>
                </a:lnTo>
                <a:lnTo>
                  <a:pt x="26670" y="203542"/>
                </a:lnTo>
                <a:lnTo>
                  <a:pt x="56629" y="231279"/>
                </a:lnTo>
                <a:lnTo>
                  <a:pt x="94589" y="249453"/>
                </a:lnTo>
                <a:lnTo>
                  <a:pt x="138303" y="255968"/>
                </a:lnTo>
                <a:lnTo>
                  <a:pt x="181991" y="249415"/>
                </a:lnTo>
                <a:lnTo>
                  <a:pt x="197472" y="241998"/>
                </a:lnTo>
                <a:lnTo>
                  <a:pt x="219938" y="231241"/>
                </a:lnTo>
                <a:lnTo>
                  <a:pt x="249872" y="203542"/>
                </a:lnTo>
                <a:lnTo>
                  <a:pt x="269506" y="168440"/>
                </a:lnTo>
                <a:lnTo>
                  <a:pt x="276593" y="127990"/>
                </a:lnTo>
                <a:close/>
              </a:path>
              <a:path w="1186815" h="256539">
                <a:moveTo>
                  <a:pt x="737984" y="127850"/>
                </a:moveTo>
                <a:lnTo>
                  <a:pt x="730897" y="87401"/>
                </a:lnTo>
                <a:lnTo>
                  <a:pt x="722744" y="72859"/>
                </a:lnTo>
                <a:lnTo>
                  <a:pt x="722744" y="128270"/>
                </a:lnTo>
                <a:lnTo>
                  <a:pt x="713016" y="172580"/>
                </a:lnTo>
                <a:lnTo>
                  <a:pt x="686600" y="208749"/>
                </a:lnTo>
                <a:lnTo>
                  <a:pt x="647446" y="233108"/>
                </a:lnTo>
                <a:lnTo>
                  <a:pt x="599541" y="241998"/>
                </a:lnTo>
                <a:lnTo>
                  <a:pt x="551649" y="233006"/>
                </a:lnTo>
                <a:lnTo>
                  <a:pt x="512572" y="208559"/>
                </a:lnTo>
                <a:lnTo>
                  <a:pt x="486244" y="172326"/>
                </a:lnTo>
                <a:lnTo>
                  <a:pt x="476707" y="128270"/>
                </a:lnTo>
                <a:lnTo>
                  <a:pt x="476669" y="127850"/>
                </a:lnTo>
                <a:lnTo>
                  <a:pt x="486371" y="83680"/>
                </a:lnTo>
                <a:lnTo>
                  <a:pt x="512787" y="47510"/>
                </a:lnTo>
                <a:lnTo>
                  <a:pt x="551929" y="23152"/>
                </a:lnTo>
                <a:lnTo>
                  <a:pt x="599846" y="14262"/>
                </a:lnTo>
                <a:lnTo>
                  <a:pt x="647649" y="23228"/>
                </a:lnTo>
                <a:lnTo>
                  <a:pt x="686701" y="47612"/>
                </a:lnTo>
                <a:lnTo>
                  <a:pt x="713041" y="83743"/>
                </a:lnTo>
                <a:lnTo>
                  <a:pt x="722706" y="127850"/>
                </a:lnTo>
                <a:lnTo>
                  <a:pt x="722744" y="128270"/>
                </a:lnTo>
                <a:lnTo>
                  <a:pt x="722744" y="72859"/>
                </a:lnTo>
                <a:lnTo>
                  <a:pt x="711212" y="52285"/>
                </a:lnTo>
                <a:lnTo>
                  <a:pt x="681240" y="24612"/>
                </a:lnTo>
                <a:lnTo>
                  <a:pt x="659549" y="14262"/>
                </a:lnTo>
                <a:lnTo>
                  <a:pt x="643255" y="6477"/>
                </a:lnTo>
                <a:lnTo>
                  <a:pt x="599541" y="0"/>
                </a:lnTo>
                <a:lnTo>
                  <a:pt x="555840" y="6578"/>
                </a:lnTo>
                <a:lnTo>
                  <a:pt x="517893" y="24790"/>
                </a:lnTo>
                <a:lnTo>
                  <a:pt x="487984" y="52514"/>
                </a:lnTo>
                <a:lnTo>
                  <a:pt x="468401" y="87668"/>
                </a:lnTo>
                <a:lnTo>
                  <a:pt x="461441" y="127850"/>
                </a:lnTo>
                <a:lnTo>
                  <a:pt x="461416" y="128270"/>
                </a:lnTo>
                <a:lnTo>
                  <a:pt x="468490" y="168567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91"/>
                </a:lnTo>
                <a:lnTo>
                  <a:pt x="599846" y="255968"/>
                </a:lnTo>
                <a:lnTo>
                  <a:pt x="643521" y="249415"/>
                </a:lnTo>
                <a:lnTo>
                  <a:pt x="658977" y="241998"/>
                </a:lnTo>
                <a:lnTo>
                  <a:pt x="681443" y="231228"/>
                </a:lnTo>
                <a:lnTo>
                  <a:pt x="711339" y="203530"/>
                </a:lnTo>
                <a:lnTo>
                  <a:pt x="730948" y="168414"/>
                </a:lnTo>
                <a:lnTo>
                  <a:pt x="737933" y="128270"/>
                </a:lnTo>
                <a:lnTo>
                  <a:pt x="737984" y="127850"/>
                </a:lnTo>
                <a:close/>
              </a:path>
              <a:path w="1186815" h="256539">
                <a:moveTo>
                  <a:pt x="1186421" y="127990"/>
                </a:moveTo>
                <a:lnTo>
                  <a:pt x="1179372" y="87541"/>
                </a:lnTo>
                <a:lnTo>
                  <a:pt x="1159738" y="52400"/>
                </a:lnTo>
                <a:lnTo>
                  <a:pt x="1129792" y="24701"/>
                </a:lnTo>
                <a:lnTo>
                  <a:pt x="1091831" y="6527"/>
                </a:lnTo>
                <a:lnTo>
                  <a:pt x="1048118" y="0"/>
                </a:lnTo>
                <a:lnTo>
                  <a:pt x="1004417" y="6527"/>
                </a:lnTo>
                <a:lnTo>
                  <a:pt x="966444" y="24701"/>
                </a:lnTo>
                <a:lnTo>
                  <a:pt x="936510" y="52400"/>
                </a:lnTo>
                <a:lnTo>
                  <a:pt x="916876" y="87541"/>
                </a:lnTo>
                <a:lnTo>
                  <a:pt x="909828" y="127990"/>
                </a:lnTo>
                <a:lnTo>
                  <a:pt x="916876" y="168440"/>
                </a:lnTo>
                <a:lnTo>
                  <a:pt x="936510" y="203568"/>
                </a:lnTo>
                <a:lnTo>
                  <a:pt x="966444" y="231279"/>
                </a:lnTo>
                <a:lnTo>
                  <a:pt x="1004417" y="249440"/>
                </a:lnTo>
                <a:lnTo>
                  <a:pt x="1048118" y="255968"/>
                </a:lnTo>
                <a:lnTo>
                  <a:pt x="1091831" y="249440"/>
                </a:lnTo>
                <a:lnTo>
                  <a:pt x="1129792" y="231279"/>
                </a:lnTo>
                <a:lnTo>
                  <a:pt x="1159738" y="203568"/>
                </a:lnTo>
                <a:lnTo>
                  <a:pt x="1179372" y="168440"/>
                </a:lnTo>
                <a:lnTo>
                  <a:pt x="1186421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89" cy="52231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466215" y="1014823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34632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06860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79824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52677" y="1014835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21207" y="10148234"/>
            <a:ext cx="18415" cy="563245"/>
          </a:xfrm>
          <a:custGeom>
            <a:avLst/>
            <a:gdLst/>
            <a:ahLst/>
            <a:cxnLst/>
            <a:rect l="l" t="t" r="r" b="b"/>
            <a:pathLst>
              <a:path w="18415" h="563245">
                <a:moveTo>
                  <a:pt x="18180" y="563149"/>
                </a:moveTo>
                <a:lnTo>
                  <a:pt x="0" y="563149"/>
                </a:lnTo>
                <a:lnTo>
                  <a:pt x="0" y="0"/>
                </a:lnTo>
                <a:lnTo>
                  <a:pt x="18180" y="0"/>
                </a:lnTo>
                <a:lnTo>
                  <a:pt x="18180" y="563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0983" y="10154599"/>
            <a:ext cx="116947" cy="2468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71490" y="10221346"/>
            <a:ext cx="116947" cy="378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3717" y="10287493"/>
            <a:ext cx="116701" cy="37899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17296" y="10460725"/>
            <a:ext cx="116701" cy="24634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87065" y="10405622"/>
            <a:ext cx="116947" cy="24682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9215583" y="10149678"/>
            <a:ext cx="133985" cy="560705"/>
          </a:xfrm>
          <a:custGeom>
            <a:avLst/>
            <a:gdLst/>
            <a:ahLst/>
            <a:cxnLst/>
            <a:rect l="l" t="t" r="r" b="b"/>
            <a:pathLst>
              <a:path w="133984" h="560704">
                <a:moveTo>
                  <a:pt x="133899" y="560148"/>
                </a:moveTo>
                <a:lnTo>
                  <a:pt x="83255" y="552854"/>
                </a:lnTo>
                <a:lnTo>
                  <a:pt x="37835" y="529776"/>
                </a:lnTo>
                <a:lnTo>
                  <a:pt x="9377" y="495448"/>
                </a:lnTo>
                <a:lnTo>
                  <a:pt x="0" y="452224"/>
                </a:lnTo>
                <a:lnTo>
                  <a:pt x="0" y="0"/>
                </a:lnTo>
                <a:lnTo>
                  <a:pt x="133899" y="0"/>
                </a:lnTo>
                <a:lnTo>
                  <a:pt x="133899" y="5601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79311" y="10149917"/>
            <a:ext cx="133985" cy="560705"/>
          </a:xfrm>
          <a:custGeom>
            <a:avLst/>
            <a:gdLst/>
            <a:ahLst/>
            <a:cxnLst/>
            <a:rect l="l" t="t" r="r" b="b"/>
            <a:pathLst>
              <a:path w="133984" h="560704">
                <a:moveTo>
                  <a:pt x="133899" y="560148"/>
                </a:moveTo>
                <a:lnTo>
                  <a:pt x="83208" y="552827"/>
                </a:lnTo>
                <a:lnTo>
                  <a:pt x="37713" y="529776"/>
                </a:lnTo>
                <a:lnTo>
                  <a:pt x="9362" y="495412"/>
                </a:lnTo>
                <a:lnTo>
                  <a:pt x="0" y="452224"/>
                </a:lnTo>
                <a:lnTo>
                  <a:pt x="0" y="0"/>
                </a:lnTo>
                <a:lnTo>
                  <a:pt x="133899" y="0"/>
                </a:lnTo>
                <a:lnTo>
                  <a:pt x="133899" y="5601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86670" y="10149797"/>
            <a:ext cx="427990" cy="561975"/>
          </a:xfrm>
          <a:custGeom>
            <a:avLst/>
            <a:gdLst/>
            <a:ahLst/>
            <a:cxnLst/>
            <a:rect l="l" t="t" r="r" b="b"/>
            <a:pathLst>
              <a:path w="427990" h="561975">
                <a:moveTo>
                  <a:pt x="427742" y="561949"/>
                </a:moveTo>
                <a:lnTo>
                  <a:pt x="377521" y="558101"/>
                </a:lnTo>
                <a:lnTo>
                  <a:pt x="329467" y="543341"/>
                </a:lnTo>
                <a:lnTo>
                  <a:pt x="294556" y="521249"/>
                </a:lnTo>
                <a:lnTo>
                  <a:pt x="264851" y="492801"/>
                </a:lnTo>
                <a:lnTo>
                  <a:pt x="237389" y="457154"/>
                </a:lnTo>
                <a:lnTo>
                  <a:pt x="212765" y="419571"/>
                </a:lnTo>
                <a:lnTo>
                  <a:pt x="197637" y="396843"/>
                </a:lnTo>
                <a:lnTo>
                  <a:pt x="181354" y="374914"/>
                </a:lnTo>
                <a:lnTo>
                  <a:pt x="163946" y="353824"/>
                </a:lnTo>
                <a:lnTo>
                  <a:pt x="134391" y="321611"/>
                </a:lnTo>
                <a:lnTo>
                  <a:pt x="134391" y="561709"/>
                </a:lnTo>
                <a:lnTo>
                  <a:pt x="122" y="561709"/>
                </a:lnTo>
                <a:lnTo>
                  <a:pt x="0" y="360"/>
                </a:lnTo>
                <a:lnTo>
                  <a:pt x="25340" y="1083"/>
                </a:lnTo>
                <a:lnTo>
                  <a:pt x="50335" y="4678"/>
                </a:lnTo>
                <a:lnTo>
                  <a:pt x="98275" y="20288"/>
                </a:lnTo>
                <a:lnTo>
                  <a:pt x="133838" y="44880"/>
                </a:lnTo>
                <a:lnTo>
                  <a:pt x="162768" y="76711"/>
                </a:lnTo>
                <a:lnTo>
                  <a:pt x="190900" y="120515"/>
                </a:lnTo>
                <a:lnTo>
                  <a:pt x="230403" y="196647"/>
                </a:lnTo>
                <a:lnTo>
                  <a:pt x="246587" y="226332"/>
                </a:lnTo>
                <a:lnTo>
                  <a:pt x="263641" y="255548"/>
                </a:lnTo>
                <a:lnTo>
                  <a:pt x="281557" y="284276"/>
                </a:lnTo>
                <a:lnTo>
                  <a:pt x="293842" y="302643"/>
                </a:lnTo>
                <a:lnTo>
                  <a:pt x="293842" y="0"/>
                </a:lnTo>
                <a:lnTo>
                  <a:pt x="427742" y="0"/>
                </a:lnTo>
                <a:lnTo>
                  <a:pt x="427742" y="5619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74730" y="10150037"/>
            <a:ext cx="426720" cy="561975"/>
          </a:xfrm>
          <a:custGeom>
            <a:avLst/>
            <a:gdLst/>
            <a:ahLst/>
            <a:cxnLst/>
            <a:rect l="l" t="t" r="r" b="b"/>
            <a:pathLst>
              <a:path w="426719" h="561975">
                <a:moveTo>
                  <a:pt x="426636" y="561709"/>
                </a:moveTo>
                <a:lnTo>
                  <a:pt x="213502" y="561709"/>
                </a:lnTo>
                <a:lnTo>
                  <a:pt x="170678" y="556924"/>
                </a:lnTo>
                <a:lnTo>
                  <a:pt x="130427" y="543290"/>
                </a:lnTo>
                <a:lnTo>
                  <a:pt x="94155" y="521459"/>
                </a:lnTo>
                <a:lnTo>
                  <a:pt x="63264" y="492080"/>
                </a:lnTo>
                <a:lnTo>
                  <a:pt x="35551" y="457214"/>
                </a:lnTo>
                <a:lnTo>
                  <a:pt x="15785" y="422212"/>
                </a:lnTo>
                <a:lnTo>
                  <a:pt x="0" y="352343"/>
                </a:lnTo>
                <a:lnTo>
                  <a:pt x="0" y="208284"/>
                </a:lnTo>
                <a:lnTo>
                  <a:pt x="15324" y="139016"/>
                </a:lnTo>
                <a:lnTo>
                  <a:pt x="34515" y="104191"/>
                </a:lnTo>
                <a:lnTo>
                  <a:pt x="61421" y="69388"/>
                </a:lnTo>
                <a:lnTo>
                  <a:pt x="92567" y="39807"/>
                </a:lnTo>
                <a:lnTo>
                  <a:pt x="129182" y="17938"/>
                </a:lnTo>
                <a:lnTo>
                  <a:pt x="169815" y="4447"/>
                </a:lnTo>
                <a:lnTo>
                  <a:pt x="213011" y="0"/>
                </a:lnTo>
                <a:lnTo>
                  <a:pt x="426513" y="0"/>
                </a:lnTo>
                <a:lnTo>
                  <a:pt x="426513" y="130133"/>
                </a:lnTo>
                <a:lnTo>
                  <a:pt x="212519" y="130133"/>
                </a:lnTo>
                <a:lnTo>
                  <a:pt x="197192" y="132047"/>
                </a:lnTo>
                <a:lnTo>
                  <a:pt x="157731" y="154142"/>
                </a:lnTo>
                <a:lnTo>
                  <a:pt x="134624" y="192920"/>
                </a:lnTo>
                <a:lnTo>
                  <a:pt x="133162" y="208164"/>
                </a:lnTo>
                <a:lnTo>
                  <a:pt x="133162" y="214287"/>
                </a:lnTo>
                <a:lnTo>
                  <a:pt x="426390" y="214287"/>
                </a:lnTo>
                <a:lnTo>
                  <a:pt x="426390" y="346341"/>
                </a:lnTo>
                <a:lnTo>
                  <a:pt x="133285" y="346341"/>
                </a:lnTo>
                <a:lnTo>
                  <a:pt x="133285" y="352103"/>
                </a:lnTo>
                <a:lnTo>
                  <a:pt x="147164" y="396094"/>
                </a:lnTo>
                <a:lnTo>
                  <a:pt x="183180" y="424344"/>
                </a:lnTo>
                <a:lnTo>
                  <a:pt x="213011" y="430375"/>
                </a:lnTo>
                <a:lnTo>
                  <a:pt x="426636" y="430375"/>
                </a:lnTo>
                <a:lnTo>
                  <a:pt x="426636" y="56170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61436" y="10149917"/>
            <a:ext cx="481330" cy="561975"/>
          </a:xfrm>
          <a:custGeom>
            <a:avLst/>
            <a:gdLst/>
            <a:ahLst/>
            <a:cxnLst/>
            <a:rect l="l" t="t" r="r" b="b"/>
            <a:pathLst>
              <a:path w="481330" h="561975">
                <a:moveTo>
                  <a:pt x="480564" y="561829"/>
                </a:moveTo>
                <a:lnTo>
                  <a:pt x="213748" y="561829"/>
                </a:lnTo>
                <a:lnTo>
                  <a:pt x="162472" y="558012"/>
                </a:lnTo>
                <a:lnTo>
                  <a:pt x="118267" y="545427"/>
                </a:lnTo>
                <a:lnTo>
                  <a:pt x="81387" y="524267"/>
                </a:lnTo>
                <a:lnTo>
                  <a:pt x="52085" y="494721"/>
                </a:lnTo>
                <a:lnTo>
                  <a:pt x="28624" y="459039"/>
                </a:lnTo>
                <a:lnTo>
                  <a:pt x="12176" y="423637"/>
                </a:lnTo>
                <a:lnTo>
                  <a:pt x="0" y="352463"/>
                </a:lnTo>
                <a:lnTo>
                  <a:pt x="0" y="348022"/>
                </a:lnTo>
                <a:lnTo>
                  <a:pt x="122" y="209005"/>
                </a:lnTo>
                <a:lnTo>
                  <a:pt x="3926" y="170982"/>
                </a:lnTo>
                <a:lnTo>
                  <a:pt x="29476" y="99527"/>
                </a:lnTo>
                <a:lnTo>
                  <a:pt x="50734" y="67467"/>
                </a:lnTo>
                <a:lnTo>
                  <a:pt x="79664" y="37882"/>
                </a:lnTo>
                <a:lnTo>
                  <a:pt x="116609" y="16806"/>
                </a:lnTo>
                <a:lnTo>
                  <a:pt x="161432" y="4194"/>
                </a:lnTo>
                <a:lnTo>
                  <a:pt x="213993" y="0"/>
                </a:lnTo>
                <a:lnTo>
                  <a:pt x="480810" y="0"/>
                </a:lnTo>
                <a:lnTo>
                  <a:pt x="480810" y="130373"/>
                </a:lnTo>
                <a:lnTo>
                  <a:pt x="215099" y="130373"/>
                </a:lnTo>
                <a:lnTo>
                  <a:pt x="199629" y="132266"/>
                </a:lnTo>
                <a:lnTo>
                  <a:pt x="159696" y="154382"/>
                </a:lnTo>
                <a:lnTo>
                  <a:pt x="136724" y="193857"/>
                </a:lnTo>
                <a:lnTo>
                  <a:pt x="135128" y="209245"/>
                </a:lnTo>
                <a:lnTo>
                  <a:pt x="135128" y="353304"/>
                </a:lnTo>
                <a:lnTo>
                  <a:pt x="149108" y="396298"/>
                </a:lnTo>
                <a:lnTo>
                  <a:pt x="184537" y="424344"/>
                </a:lnTo>
                <a:lnTo>
                  <a:pt x="213993" y="430495"/>
                </a:lnTo>
                <a:lnTo>
                  <a:pt x="368285" y="430495"/>
                </a:lnTo>
                <a:lnTo>
                  <a:pt x="368285" y="332415"/>
                </a:lnTo>
                <a:lnTo>
                  <a:pt x="256620" y="332415"/>
                </a:lnTo>
                <a:lnTo>
                  <a:pt x="256620" y="215367"/>
                </a:lnTo>
                <a:lnTo>
                  <a:pt x="423811" y="215367"/>
                </a:lnTo>
                <a:lnTo>
                  <a:pt x="445885" y="219918"/>
                </a:lnTo>
                <a:lnTo>
                  <a:pt x="463893" y="231912"/>
                </a:lnTo>
                <a:lnTo>
                  <a:pt x="476048" y="249589"/>
                </a:lnTo>
                <a:lnTo>
                  <a:pt x="480564" y="271190"/>
                </a:lnTo>
                <a:lnTo>
                  <a:pt x="480564" y="5618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92483" y="5357503"/>
            <a:ext cx="4053204" cy="1156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3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Infraestructura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II.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Recursos</a:t>
            </a:r>
            <a:r>
              <a:rPr sz="1450" spc="7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humanos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III.</a:t>
            </a:r>
            <a:r>
              <a:rPr sz="145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Ejercicio</a:t>
            </a:r>
            <a:r>
              <a:rPr sz="1450" spc="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función</a:t>
            </a:r>
            <a:endParaRPr sz="1450">
              <a:latin typeface="Arial MT"/>
              <a:cs typeface="Arial MT"/>
            </a:endParaRPr>
          </a:p>
          <a:p>
            <a:pPr marL="389255" marR="5080" indent="-377190">
              <a:lnSpc>
                <a:spcPct val="102299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1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IV.</a:t>
            </a:r>
            <a:r>
              <a:rPr sz="1450" spc="1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Probables</a:t>
            </a:r>
            <a:r>
              <a:rPr sz="1450" spc="1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personas</a:t>
            </a:r>
            <a:r>
              <a:rPr sz="1450" spc="1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infractoras fallecidas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833268" y="1308266"/>
            <a:ext cx="64389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484" dirty="0">
                <a:solidFill>
                  <a:srgbClr val="FFFFFF"/>
                </a:solidFill>
              </a:rPr>
              <a:t>T</a:t>
            </a:r>
            <a:r>
              <a:rPr sz="6600" spc="15" dirty="0">
                <a:solidFill>
                  <a:srgbClr val="FFFFFF"/>
                </a:solidFill>
              </a:rPr>
              <a:t>emát</a:t>
            </a:r>
            <a:r>
              <a:rPr sz="6600" spc="5" dirty="0">
                <a:solidFill>
                  <a:srgbClr val="FFFFFF"/>
                </a:solidFill>
              </a:rPr>
              <a:t>ic</a:t>
            </a:r>
            <a:r>
              <a:rPr sz="6600" spc="15" dirty="0">
                <a:solidFill>
                  <a:srgbClr val="FFFFFF"/>
                </a:solidFill>
              </a:rPr>
              <a:t>a</a:t>
            </a:r>
            <a:r>
              <a:rPr sz="6600" spc="-400" dirty="0">
                <a:solidFill>
                  <a:srgbClr val="FFFFFF"/>
                </a:solidFill>
              </a:rPr>
              <a:t> </a:t>
            </a:r>
            <a:r>
              <a:rPr sz="6600" spc="-10" dirty="0">
                <a:solidFill>
                  <a:srgbClr val="FFFFFF"/>
                </a:solidFill>
              </a:rPr>
              <a:t>censal</a:t>
            </a:r>
            <a:endParaRPr sz="6600"/>
          </a:p>
        </p:txBody>
      </p:sp>
      <p:sp>
        <p:nvSpPr>
          <p:cNvPr id="21" name="object 21"/>
          <p:cNvSpPr/>
          <p:nvPr/>
        </p:nvSpPr>
        <p:spPr>
          <a:xfrm>
            <a:off x="9466148" y="254719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276313" y="127990"/>
                </a:moveTo>
                <a:lnTo>
                  <a:pt x="269265" y="87528"/>
                </a:lnTo>
                <a:lnTo>
                  <a:pt x="249656" y="52400"/>
                </a:lnTo>
                <a:lnTo>
                  <a:pt x="219748" y="24688"/>
                </a:lnTo>
                <a:lnTo>
                  <a:pt x="181825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48" y="87528"/>
                </a:lnTo>
                <a:lnTo>
                  <a:pt x="0" y="127990"/>
                </a:lnTo>
                <a:lnTo>
                  <a:pt x="7048" y="168414"/>
                </a:lnTo>
                <a:lnTo>
                  <a:pt x="26644" y="203530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00" y="249415"/>
                </a:lnTo>
                <a:lnTo>
                  <a:pt x="197269" y="241998"/>
                </a:lnTo>
                <a:lnTo>
                  <a:pt x="219710" y="231241"/>
                </a:lnTo>
                <a:lnTo>
                  <a:pt x="249605" y="203530"/>
                </a:lnTo>
                <a:lnTo>
                  <a:pt x="269227" y="168440"/>
                </a:lnTo>
                <a:lnTo>
                  <a:pt x="276313" y="127990"/>
                </a:lnTo>
                <a:close/>
              </a:path>
            </a:pathLst>
          </a:custGeom>
          <a:solidFill>
            <a:srgbClr val="1D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7098" y="2547188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138280" y="255968"/>
                </a:moveTo>
                <a:lnTo>
                  <a:pt x="94606" y="249484"/>
                </a:lnTo>
                <a:lnTo>
                  <a:pt x="56658" y="231353"/>
                </a:lnTo>
                <a:lnTo>
                  <a:pt x="26718" y="203680"/>
                </a:lnTo>
                <a:lnTo>
                  <a:pt x="7063" y="168568"/>
                </a:lnTo>
                <a:lnTo>
                  <a:pt x="0" y="128266"/>
                </a:lnTo>
                <a:lnTo>
                  <a:pt x="24" y="127842"/>
                </a:lnTo>
                <a:lnTo>
                  <a:pt x="6967" y="87666"/>
                </a:lnTo>
                <a:lnTo>
                  <a:pt x="26538" y="52515"/>
                </a:lnTo>
                <a:lnTo>
                  <a:pt x="56413" y="24780"/>
                </a:lnTo>
                <a:lnTo>
                  <a:pt x="94317" y="6572"/>
                </a:lnTo>
                <a:lnTo>
                  <a:pt x="137975" y="0"/>
                </a:lnTo>
                <a:lnTo>
                  <a:pt x="181650" y="6477"/>
                </a:lnTo>
                <a:lnTo>
                  <a:pt x="197921" y="14251"/>
                </a:lnTo>
                <a:lnTo>
                  <a:pt x="138280" y="14251"/>
                </a:lnTo>
                <a:lnTo>
                  <a:pt x="90420" y="23148"/>
                </a:lnTo>
                <a:lnTo>
                  <a:pt x="51314" y="47507"/>
                </a:lnTo>
                <a:lnTo>
                  <a:pt x="24922" y="83671"/>
                </a:lnTo>
                <a:lnTo>
                  <a:pt x="15238" y="127842"/>
                </a:lnTo>
                <a:lnTo>
                  <a:pt x="15268" y="128266"/>
                </a:lnTo>
                <a:lnTo>
                  <a:pt x="24804" y="172321"/>
                </a:lnTo>
                <a:lnTo>
                  <a:pt x="51099" y="208549"/>
                </a:lnTo>
                <a:lnTo>
                  <a:pt x="90139" y="232998"/>
                </a:lnTo>
                <a:lnTo>
                  <a:pt x="137975" y="241998"/>
                </a:lnTo>
                <a:lnTo>
                  <a:pt x="197349" y="241998"/>
                </a:lnTo>
                <a:lnTo>
                  <a:pt x="181906" y="249410"/>
                </a:lnTo>
                <a:lnTo>
                  <a:pt x="138280" y="255968"/>
                </a:lnTo>
                <a:close/>
              </a:path>
              <a:path w="276859" h="256539">
                <a:moveTo>
                  <a:pt x="197349" y="241998"/>
                </a:moveTo>
                <a:lnTo>
                  <a:pt x="137975" y="241998"/>
                </a:lnTo>
                <a:lnTo>
                  <a:pt x="185835" y="233107"/>
                </a:lnTo>
                <a:lnTo>
                  <a:pt x="224942" y="208748"/>
                </a:lnTo>
                <a:lnTo>
                  <a:pt x="251333" y="172581"/>
                </a:lnTo>
                <a:lnTo>
                  <a:pt x="261049" y="128266"/>
                </a:lnTo>
                <a:lnTo>
                  <a:pt x="261018" y="127842"/>
                </a:lnTo>
                <a:lnTo>
                  <a:pt x="251364" y="83738"/>
                </a:lnTo>
                <a:lnTo>
                  <a:pt x="225048" y="47602"/>
                </a:lnTo>
                <a:lnTo>
                  <a:pt x="186041" y="23224"/>
                </a:lnTo>
                <a:lnTo>
                  <a:pt x="138280" y="14251"/>
                </a:lnTo>
                <a:lnTo>
                  <a:pt x="197921" y="14251"/>
                </a:lnTo>
                <a:lnTo>
                  <a:pt x="219597" y="24608"/>
                </a:lnTo>
                <a:lnTo>
                  <a:pt x="249537" y="52283"/>
                </a:lnTo>
                <a:lnTo>
                  <a:pt x="269192" y="87397"/>
                </a:lnTo>
                <a:lnTo>
                  <a:pt x="276280" y="127842"/>
                </a:lnTo>
                <a:lnTo>
                  <a:pt x="276231" y="128266"/>
                </a:lnTo>
                <a:lnTo>
                  <a:pt x="269247" y="168407"/>
                </a:lnTo>
                <a:lnTo>
                  <a:pt x="249660" y="203523"/>
                </a:lnTo>
                <a:lnTo>
                  <a:pt x="219790" y="231226"/>
                </a:lnTo>
                <a:lnTo>
                  <a:pt x="197349" y="241998"/>
                </a:lnTo>
                <a:close/>
              </a:path>
            </a:pathLst>
          </a:custGeom>
          <a:solidFill>
            <a:srgbClr val="1D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75037" y="2547194"/>
            <a:ext cx="276860" cy="256540"/>
          </a:xfrm>
          <a:custGeom>
            <a:avLst/>
            <a:gdLst/>
            <a:ahLst/>
            <a:cxnLst/>
            <a:rect l="l" t="t" r="r" b="b"/>
            <a:pathLst>
              <a:path w="276859" h="256539">
                <a:moveTo>
                  <a:pt x="276301" y="127990"/>
                </a:moveTo>
                <a:lnTo>
                  <a:pt x="269265" y="87528"/>
                </a:lnTo>
                <a:lnTo>
                  <a:pt x="249643" y="52400"/>
                </a:lnTo>
                <a:lnTo>
                  <a:pt x="219735" y="24688"/>
                </a:lnTo>
                <a:lnTo>
                  <a:pt x="181813" y="6527"/>
                </a:lnTo>
                <a:lnTo>
                  <a:pt x="138150" y="0"/>
                </a:lnTo>
                <a:lnTo>
                  <a:pt x="94488" y="6527"/>
                </a:lnTo>
                <a:lnTo>
                  <a:pt x="56565" y="24688"/>
                </a:lnTo>
                <a:lnTo>
                  <a:pt x="26657" y="52400"/>
                </a:lnTo>
                <a:lnTo>
                  <a:pt x="7035" y="87528"/>
                </a:lnTo>
                <a:lnTo>
                  <a:pt x="0" y="127990"/>
                </a:lnTo>
                <a:lnTo>
                  <a:pt x="7035" y="168440"/>
                </a:lnTo>
                <a:lnTo>
                  <a:pt x="26657" y="203568"/>
                </a:lnTo>
                <a:lnTo>
                  <a:pt x="56565" y="231279"/>
                </a:lnTo>
                <a:lnTo>
                  <a:pt x="94488" y="249440"/>
                </a:lnTo>
                <a:lnTo>
                  <a:pt x="138150" y="255968"/>
                </a:lnTo>
                <a:lnTo>
                  <a:pt x="181813" y="249440"/>
                </a:lnTo>
                <a:lnTo>
                  <a:pt x="219735" y="231279"/>
                </a:lnTo>
                <a:lnTo>
                  <a:pt x="249643" y="203568"/>
                </a:lnTo>
                <a:lnTo>
                  <a:pt x="269265" y="168440"/>
                </a:lnTo>
                <a:lnTo>
                  <a:pt x="276301" y="127990"/>
                </a:lnTo>
                <a:close/>
              </a:path>
            </a:pathLst>
          </a:custGeom>
          <a:solidFill>
            <a:srgbClr val="1D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35414" y="3485548"/>
            <a:ext cx="2947035" cy="1560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9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33057"/>
                </a:solidFill>
                <a:latin typeface="Arial"/>
                <a:cs typeface="Arial"/>
              </a:rPr>
              <a:t>5.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Justicia</a:t>
            </a:r>
            <a:r>
              <a:rPr sz="1950" b="1" spc="55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33057"/>
                </a:solidFill>
                <a:latin typeface="Arial"/>
                <a:cs typeface="Arial"/>
              </a:rPr>
              <a:t>cívica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96495" y="3339793"/>
            <a:ext cx="3030855" cy="1706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b="1" dirty="0">
                <a:solidFill>
                  <a:srgbClr val="1BA3E2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1BA3E2"/>
                </a:solidFill>
                <a:latin typeface="Arial"/>
                <a:cs typeface="Arial"/>
              </a:rPr>
              <a:t>6.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solidFill>
                  <a:srgbClr val="1BA3E2"/>
                </a:solidFill>
                <a:latin typeface="Arial"/>
                <a:cs typeface="Arial"/>
              </a:rPr>
              <a:t>Medio</a:t>
            </a:r>
            <a:r>
              <a:rPr sz="1950" b="1" spc="35" dirty="0">
                <a:solidFill>
                  <a:srgbClr val="1BA3E2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1BA3E2"/>
                </a:solidFill>
                <a:latin typeface="Arial"/>
                <a:cs typeface="Arial"/>
              </a:rPr>
              <a:t>ambiente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91222" y="5367105"/>
            <a:ext cx="4441190" cy="5466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9255" marR="5715" indent="-377190">
              <a:lnSpc>
                <a:spcPct val="100000"/>
              </a:lnSpc>
              <a:spcBef>
                <a:spcPts val="10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1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00" spc="1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Presupuesto</a:t>
            </a:r>
            <a:r>
              <a:rPr sz="1400" spc="1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00" spc="1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00" spc="1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dependencia</a:t>
            </a:r>
            <a:r>
              <a:rPr sz="1400" spc="1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estatal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</a:t>
            </a:r>
            <a:r>
              <a:rPr sz="14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cargo</a:t>
            </a:r>
            <a:r>
              <a:rPr sz="14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00" spc="-1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gestión del medio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 ambiente</a:t>
            </a:r>
            <a:endParaRPr sz="1400">
              <a:latin typeface="Arial MT"/>
              <a:cs typeface="Arial MT"/>
            </a:endParaRPr>
          </a:p>
          <a:p>
            <a:pPr marL="389255" marR="5080" indent="-377190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1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II.</a:t>
            </a:r>
            <a:r>
              <a:rPr sz="1400" spc="1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Agua,</a:t>
            </a:r>
            <a:r>
              <a:rPr sz="1400" spc="1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drenaje</a:t>
            </a:r>
            <a:r>
              <a:rPr sz="1400" spc="19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00" spc="18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tratamiento</a:t>
            </a:r>
            <a:r>
              <a:rPr sz="1400" spc="1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00" spc="1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aguas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residuales</a:t>
            </a:r>
            <a:r>
              <a:rPr sz="1400" spc="-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municipales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III. Suelo,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uso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suelo</a:t>
            </a:r>
            <a:r>
              <a:rPr sz="14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00" spc="-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edificaciones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IV.</a:t>
            </a:r>
            <a:r>
              <a:rPr sz="1400" spc="-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Residuos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3E3E3E"/>
                </a:solidFill>
                <a:latin typeface="Arial MT"/>
                <a:cs typeface="Arial MT"/>
              </a:rPr>
              <a:t>V.</a:t>
            </a:r>
            <a:r>
              <a:rPr sz="1400" spc="-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Energía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VI.</a:t>
            </a:r>
            <a:r>
              <a:rPr sz="1400" spc="-9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Atmósfera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VII.</a:t>
            </a:r>
            <a:r>
              <a:rPr sz="1400" spc="-1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Biodiversidad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ecosistemas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VIII.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Cambio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climático</a:t>
            </a:r>
            <a:endParaRPr sz="1400">
              <a:latin typeface="Arial MT"/>
              <a:cs typeface="Arial MT"/>
            </a:endParaRPr>
          </a:p>
          <a:p>
            <a:pPr marL="389255" marR="6350" indent="-377190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9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IX.</a:t>
            </a:r>
            <a:r>
              <a:rPr sz="1400" spc="9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Asentamientos</a:t>
            </a:r>
            <a:r>
              <a:rPr sz="1400" spc="100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humanos,</a:t>
            </a:r>
            <a:r>
              <a:rPr sz="1400" spc="95" dirty="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ciudades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resilientes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sostenibles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X.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Educación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ambiental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XI.</a:t>
            </a:r>
            <a:r>
              <a:rPr sz="1400" spc="-1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Procuración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justicia</a:t>
            </a:r>
            <a:r>
              <a:rPr sz="1400" spc="-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ambiental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XII.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Compras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verdes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XIII.</a:t>
            </a:r>
            <a:r>
              <a:rPr sz="1400" spc="-9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Administración</a:t>
            </a:r>
            <a:r>
              <a:rPr sz="1400" spc="-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Pública</a:t>
            </a:r>
            <a:r>
              <a:rPr sz="1400" spc="-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sostenible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35" dirty="0">
                <a:solidFill>
                  <a:srgbClr val="3E3E3E"/>
                </a:solidFill>
                <a:latin typeface="Arial MT"/>
                <a:cs typeface="Arial MT"/>
              </a:rPr>
              <a:t> XIV.</a:t>
            </a:r>
            <a:r>
              <a:rPr sz="14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Transporte</a:t>
            </a:r>
            <a:r>
              <a:rPr sz="14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movilidad</a:t>
            </a:r>
            <a:r>
              <a:rPr sz="1400" spc="-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urbana</a:t>
            </a:r>
            <a:endParaRPr sz="1400">
              <a:latin typeface="Arial MT"/>
              <a:cs typeface="Arial MT"/>
            </a:endParaRPr>
          </a:p>
          <a:p>
            <a:pPr marL="389255" marR="5080" indent="-377190">
              <a:lnSpc>
                <a:spcPct val="100000"/>
              </a:lnSpc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1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XV.</a:t>
            </a:r>
            <a:r>
              <a:rPr sz="1400" spc="1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Otros</a:t>
            </a:r>
            <a:r>
              <a:rPr sz="1400" spc="1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temas</a:t>
            </a:r>
            <a:r>
              <a:rPr sz="1400" spc="1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no</a:t>
            </a:r>
            <a:r>
              <a:rPr sz="1400" spc="16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considerados</a:t>
            </a:r>
            <a:r>
              <a:rPr sz="1400" spc="16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en</a:t>
            </a:r>
            <a:r>
              <a:rPr sz="1400" spc="17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los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apartados</a:t>
            </a:r>
            <a:r>
              <a:rPr sz="14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anteriores</a:t>
            </a:r>
            <a:endParaRPr sz="1400">
              <a:latin typeface="Arial MT"/>
              <a:cs typeface="Arial MT"/>
            </a:endParaRPr>
          </a:p>
          <a:p>
            <a:pPr marL="389255" marR="5080" indent="-377190">
              <a:lnSpc>
                <a:spcPct val="100000"/>
              </a:lnSpc>
              <a:spcBef>
                <a:spcPts val="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2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XVI.</a:t>
            </a:r>
            <a:r>
              <a:rPr sz="1400" spc="229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Gobierno,</a:t>
            </a:r>
            <a:r>
              <a:rPr sz="1400" spc="2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medio</a:t>
            </a:r>
            <a:r>
              <a:rPr sz="1400" spc="2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ambiente</a:t>
            </a:r>
            <a:r>
              <a:rPr sz="1400" spc="2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00" spc="2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sector productivo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82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XVII.</a:t>
            </a:r>
            <a:r>
              <a:rPr sz="1400" spc="-9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Auditorías</a:t>
            </a:r>
            <a:r>
              <a:rPr sz="1400" spc="-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ambientales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82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XVIII.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Certificación</a:t>
            </a:r>
            <a:r>
              <a:rPr sz="1400" spc="-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ambiental</a:t>
            </a:r>
            <a:endParaRPr sz="140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83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00" spc="-3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XIX.</a:t>
            </a:r>
            <a:r>
              <a:rPr sz="14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Monitoreo</a:t>
            </a:r>
            <a:r>
              <a:rPr sz="1400" spc="-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E3E3E"/>
                </a:solidFill>
                <a:latin typeface="Arial MT"/>
                <a:cs typeface="Arial MT"/>
              </a:rPr>
              <a:t>ambiental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40506" y="3339793"/>
            <a:ext cx="2975610" cy="1706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74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Módulo</a:t>
            </a:r>
            <a:r>
              <a:rPr sz="1950" b="1" spc="4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33057"/>
                </a:solidFill>
                <a:latin typeface="Arial"/>
                <a:cs typeface="Arial"/>
              </a:rPr>
              <a:t>7.</a:t>
            </a:r>
            <a:endParaRPr sz="1950">
              <a:latin typeface="Arial"/>
              <a:cs typeface="Arial"/>
            </a:endParaRPr>
          </a:p>
          <a:p>
            <a:pPr marL="439420" marR="431800" algn="ctr">
              <a:lnSpc>
                <a:spcPct val="101499"/>
              </a:lnSpc>
            </a:pP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Catastro,</a:t>
            </a:r>
            <a:r>
              <a:rPr sz="1950" b="1" spc="65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33057"/>
                </a:solidFill>
                <a:latin typeface="Arial"/>
                <a:cs typeface="Arial"/>
              </a:rPr>
              <a:t>registro </a:t>
            </a:r>
            <a:r>
              <a:rPr sz="1950" b="1" dirty="0">
                <a:solidFill>
                  <a:srgbClr val="033057"/>
                </a:solidFill>
                <a:latin typeface="Arial"/>
                <a:cs typeface="Arial"/>
              </a:rPr>
              <a:t>y</a:t>
            </a:r>
            <a:r>
              <a:rPr sz="1950" b="1" spc="20" dirty="0">
                <a:solidFill>
                  <a:srgbClr val="0330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33057"/>
                </a:solidFill>
                <a:latin typeface="Arial"/>
                <a:cs typeface="Arial"/>
              </a:rPr>
              <a:t>territorio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920178" y="5357503"/>
            <a:ext cx="4032250" cy="704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35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I.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Catastro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II.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Registro</a:t>
            </a:r>
            <a:r>
              <a:rPr sz="1450" spc="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público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de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la</a:t>
            </a:r>
            <a:r>
              <a:rPr sz="1450" spc="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propiedad</a:t>
            </a:r>
            <a:endParaRPr sz="1450">
              <a:latin typeface="Arial MT"/>
              <a:cs typeface="Arial MT"/>
            </a:endParaRPr>
          </a:p>
          <a:p>
            <a:pPr marL="389255" indent="-376555">
              <a:lnSpc>
                <a:spcPct val="100000"/>
              </a:lnSpc>
              <a:spcBef>
                <a:spcPts val="40"/>
              </a:spcBef>
              <a:buClr>
                <a:srgbClr val="1BA3E2"/>
              </a:buClr>
              <a:buChar char="•"/>
              <a:tabLst>
                <a:tab pos="389255" algn="l"/>
              </a:tabLst>
            </a:pP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Sección</a:t>
            </a:r>
            <a:r>
              <a:rPr sz="1450" spc="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III.</a:t>
            </a:r>
            <a:r>
              <a:rPr sz="1450" spc="3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Planeación</a:t>
            </a:r>
            <a:r>
              <a:rPr sz="1450" spc="8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1450" spc="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E3E3E"/>
                </a:solidFill>
                <a:latin typeface="Arial MT"/>
                <a:cs typeface="Arial MT"/>
              </a:rPr>
              <a:t>gestión</a:t>
            </a:r>
            <a:r>
              <a:rPr sz="1450" spc="5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3E3E3E"/>
                </a:solidFill>
                <a:latin typeface="Arial MT"/>
                <a:cs typeface="Arial MT"/>
              </a:rPr>
              <a:t>territorial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30" y="200817"/>
            <a:ext cx="19501485" cy="10894695"/>
            <a:chOff x="313930" y="200817"/>
            <a:chExt cx="19501485" cy="10894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30" y="200817"/>
              <a:ext cx="19501351" cy="108943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9328" y="9540119"/>
              <a:ext cx="873760" cy="564515"/>
            </a:xfrm>
            <a:custGeom>
              <a:avLst/>
              <a:gdLst/>
              <a:ahLst/>
              <a:cxnLst/>
              <a:rect l="l" t="t" r="r" b="b"/>
              <a:pathLst>
                <a:path w="873759" h="564515">
                  <a:moveTo>
                    <a:pt x="18186" y="0"/>
                  </a:moveTo>
                  <a:lnTo>
                    <a:pt x="0" y="0"/>
                  </a:lnTo>
                  <a:lnTo>
                    <a:pt x="0" y="564375"/>
                  </a:lnTo>
                  <a:lnTo>
                    <a:pt x="18186" y="564375"/>
                  </a:lnTo>
                  <a:lnTo>
                    <a:pt x="18186" y="0"/>
                  </a:lnTo>
                  <a:close/>
                </a:path>
                <a:path w="873759" h="564515">
                  <a:moveTo>
                    <a:pt x="186588" y="127"/>
                  </a:moveTo>
                  <a:lnTo>
                    <a:pt x="168402" y="127"/>
                  </a:lnTo>
                  <a:lnTo>
                    <a:pt x="168402" y="564502"/>
                  </a:lnTo>
                  <a:lnTo>
                    <a:pt x="186588" y="564502"/>
                  </a:lnTo>
                  <a:lnTo>
                    <a:pt x="186588" y="127"/>
                  </a:lnTo>
                  <a:close/>
                </a:path>
                <a:path w="873759" h="564515">
                  <a:moveTo>
                    <a:pt x="358813" y="127"/>
                  </a:moveTo>
                  <a:lnTo>
                    <a:pt x="340652" y="127"/>
                  </a:lnTo>
                  <a:lnTo>
                    <a:pt x="340652" y="564502"/>
                  </a:lnTo>
                  <a:lnTo>
                    <a:pt x="358813" y="564502"/>
                  </a:lnTo>
                  <a:lnTo>
                    <a:pt x="358813" y="127"/>
                  </a:lnTo>
                  <a:close/>
                </a:path>
                <a:path w="873759" h="564515">
                  <a:moveTo>
                    <a:pt x="531787" y="127"/>
                  </a:moveTo>
                  <a:lnTo>
                    <a:pt x="513600" y="127"/>
                  </a:lnTo>
                  <a:lnTo>
                    <a:pt x="513600" y="564502"/>
                  </a:lnTo>
                  <a:lnTo>
                    <a:pt x="531787" y="564502"/>
                  </a:lnTo>
                  <a:lnTo>
                    <a:pt x="531787" y="127"/>
                  </a:lnTo>
                  <a:close/>
                </a:path>
                <a:path w="873759" h="564515">
                  <a:moveTo>
                    <a:pt x="704634" y="127"/>
                  </a:moveTo>
                  <a:lnTo>
                    <a:pt x="686460" y="127"/>
                  </a:lnTo>
                  <a:lnTo>
                    <a:pt x="686460" y="564502"/>
                  </a:lnTo>
                  <a:lnTo>
                    <a:pt x="704634" y="564502"/>
                  </a:lnTo>
                  <a:lnTo>
                    <a:pt x="704634" y="127"/>
                  </a:lnTo>
                  <a:close/>
                </a:path>
                <a:path w="873759" h="564515">
                  <a:moveTo>
                    <a:pt x="873163" y="0"/>
                  </a:moveTo>
                  <a:lnTo>
                    <a:pt x="854989" y="0"/>
                  </a:lnTo>
                  <a:lnTo>
                    <a:pt x="854989" y="564375"/>
                  </a:lnTo>
                  <a:lnTo>
                    <a:pt x="873163" y="564375"/>
                  </a:lnTo>
                  <a:lnTo>
                    <a:pt x="873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4103" y="9546491"/>
              <a:ext cx="116947" cy="24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4612" y="9613384"/>
              <a:ext cx="116949" cy="3797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842" y="9679675"/>
              <a:ext cx="116704" cy="379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10425" y="9853284"/>
              <a:ext cx="116702" cy="2468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0197" y="9798062"/>
              <a:ext cx="116948" cy="247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872446" y="9541567"/>
              <a:ext cx="1870710" cy="563880"/>
            </a:xfrm>
            <a:custGeom>
              <a:avLst/>
              <a:gdLst/>
              <a:ahLst/>
              <a:cxnLst/>
              <a:rect l="l" t="t" r="r" b="b"/>
              <a:pathLst>
                <a:path w="1870709" h="563879">
                  <a:moveTo>
                    <a:pt x="133896" y="241"/>
                  </a:moveTo>
                  <a:lnTo>
                    <a:pt x="0" y="241"/>
                  </a:lnTo>
                  <a:lnTo>
                    <a:pt x="0" y="453453"/>
                  </a:lnTo>
                  <a:lnTo>
                    <a:pt x="9359" y="496735"/>
                  </a:lnTo>
                  <a:lnTo>
                    <a:pt x="37706" y="531177"/>
                  </a:lnTo>
                  <a:lnTo>
                    <a:pt x="83197" y="554278"/>
                  </a:lnTo>
                  <a:lnTo>
                    <a:pt x="133896" y="561606"/>
                  </a:lnTo>
                  <a:lnTo>
                    <a:pt x="133896" y="241"/>
                  </a:lnTo>
                  <a:close/>
                </a:path>
                <a:path w="1870709" h="563879">
                  <a:moveTo>
                    <a:pt x="635101" y="114"/>
                  </a:moveTo>
                  <a:lnTo>
                    <a:pt x="501192" y="114"/>
                  </a:lnTo>
                  <a:lnTo>
                    <a:pt x="501192" y="303428"/>
                  </a:lnTo>
                  <a:lnTo>
                    <a:pt x="488911" y="285013"/>
                  </a:lnTo>
                  <a:lnTo>
                    <a:pt x="471004" y="256222"/>
                  </a:lnTo>
                  <a:lnTo>
                    <a:pt x="453948" y="226949"/>
                  </a:lnTo>
                  <a:lnTo>
                    <a:pt x="437756" y="197192"/>
                  </a:lnTo>
                  <a:lnTo>
                    <a:pt x="410857" y="143687"/>
                  </a:lnTo>
                  <a:lnTo>
                    <a:pt x="398259" y="120891"/>
                  </a:lnTo>
                  <a:lnTo>
                    <a:pt x="370128" y="77000"/>
                  </a:lnTo>
                  <a:lnTo>
                    <a:pt x="341198" y="45097"/>
                  </a:lnTo>
                  <a:lnTo>
                    <a:pt x="305625" y="20447"/>
                  </a:lnTo>
                  <a:lnTo>
                    <a:pt x="257695" y="4813"/>
                  </a:lnTo>
                  <a:lnTo>
                    <a:pt x="207352" y="482"/>
                  </a:lnTo>
                  <a:lnTo>
                    <a:pt x="207479" y="563054"/>
                  </a:lnTo>
                  <a:lnTo>
                    <a:pt x="341744" y="563054"/>
                  </a:lnTo>
                  <a:lnTo>
                    <a:pt x="341744" y="322427"/>
                  </a:lnTo>
                  <a:lnTo>
                    <a:pt x="371297" y="354711"/>
                  </a:lnTo>
                  <a:lnTo>
                    <a:pt x="388708" y="375856"/>
                  </a:lnTo>
                  <a:lnTo>
                    <a:pt x="404990" y="397827"/>
                  </a:lnTo>
                  <a:lnTo>
                    <a:pt x="420116" y="420611"/>
                  </a:lnTo>
                  <a:lnTo>
                    <a:pt x="432066" y="439674"/>
                  </a:lnTo>
                  <a:lnTo>
                    <a:pt x="444741" y="458266"/>
                  </a:lnTo>
                  <a:lnTo>
                    <a:pt x="472211" y="493991"/>
                  </a:lnTo>
                  <a:lnTo>
                    <a:pt x="501916" y="522503"/>
                  </a:lnTo>
                  <a:lnTo>
                    <a:pt x="536829" y="544652"/>
                  </a:lnTo>
                  <a:lnTo>
                    <a:pt x="584873" y="559435"/>
                  </a:lnTo>
                  <a:lnTo>
                    <a:pt x="635101" y="563295"/>
                  </a:lnTo>
                  <a:lnTo>
                    <a:pt x="635101" y="114"/>
                  </a:lnTo>
                  <a:close/>
                </a:path>
                <a:path w="1870709" h="563879">
                  <a:moveTo>
                    <a:pt x="1122057" y="431673"/>
                  </a:moveTo>
                  <a:lnTo>
                    <a:pt x="908431" y="431673"/>
                  </a:lnTo>
                  <a:lnTo>
                    <a:pt x="893152" y="430047"/>
                  </a:lnTo>
                  <a:lnTo>
                    <a:pt x="853274" y="409054"/>
                  </a:lnTo>
                  <a:lnTo>
                    <a:pt x="830084" y="368909"/>
                  </a:lnTo>
                  <a:lnTo>
                    <a:pt x="828700" y="353225"/>
                  </a:lnTo>
                  <a:lnTo>
                    <a:pt x="828700" y="347459"/>
                  </a:lnTo>
                  <a:lnTo>
                    <a:pt x="1121803" y="347459"/>
                  </a:lnTo>
                  <a:lnTo>
                    <a:pt x="1121803" y="215112"/>
                  </a:lnTo>
                  <a:lnTo>
                    <a:pt x="828586" y="215112"/>
                  </a:lnTo>
                  <a:lnTo>
                    <a:pt x="828586" y="208978"/>
                  </a:lnTo>
                  <a:lnTo>
                    <a:pt x="842556" y="166141"/>
                  </a:lnTo>
                  <a:lnTo>
                    <a:pt x="878090" y="137464"/>
                  </a:lnTo>
                  <a:lnTo>
                    <a:pt x="907935" y="130771"/>
                  </a:lnTo>
                  <a:lnTo>
                    <a:pt x="1121930" y="130771"/>
                  </a:lnTo>
                  <a:lnTo>
                    <a:pt x="1121930" y="355"/>
                  </a:lnTo>
                  <a:lnTo>
                    <a:pt x="908431" y="355"/>
                  </a:lnTo>
                  <a:lnTo>
                    <a:pt x="865238" y="4813"/>
                  </a:lnTo>
                  <a:lnTo>
                    <a:pt x="824598" y="18338"/>
                  </a:lnTo>
                  <a:lnTo>
                    <a:pt x="787984" y="40246"/>
                  </a:lnTo>
                  <a:lnTo>
                    <a:pt x="756843" y="69900"/>
                  </a:lnTo>
                  <a:lnTo>
                    <a:pt x="729932" y="104775"/>
                  </a:lnTo>
                  <a:lnTo>
                    <a:pt x="710742" y="139674"/>
                  </a:lnTo>
                  <a:lnTo>
                    <a:pt x="695413" y="209092"/>
                  </a:lnTo>
                  <a:lnTo>
                    <a:pt x="695413" y="353466"/>
                  </a:lnTo>
                  <a:lnTo>
                    <a:pt x="711200" y="423494"/>
                  </a:lnTo>
                  <a:lnTo>
                    <a:pt x="730973" y="458571"/>
                  </a:lnTo>
                  <a:lnTo>
                    <a:pt x="758685" y="493509"/>
                  </a:lnTo>
                  <a:lnTo>
                    <a:pt x="789571" y="522960"/>
                  </a:lnTo>
                  <a:lnTo>
                    <a:pt x="825842" y="544830"/>
                  </a:lnTo>
                  <a:lnTo>
                    <a:pt x="866101" y="558495"/>
                  </a:lnTo>
                  <a:lnTo>
                    <a:pt x="908926" y="563295"/>
                  </a:lnTo>
                  <a:lnTo>
                    <a:pt x="1122057" y="563295"/>
                  </a:lnTo>
                  <a:lnTo>
                    <a:pt x="1122057" y="431673"/>
                  </a:lnTo>
                  <a:close/>
                </a:path>
                <a:path w="1870709" h="563879">
                  <a:moveTo>
                    <a:pt x="1662938" y="241"/>
                  </a:moveTo>
                  <a:lnTo>
                    <a:pt x="1396123" y="241"/>
                  </a:lnTo>
                  <a:lnTo>
                    <a:pt x="1343558" y="4445"/>
                  </a:lnTo>
                  <a:lnTo>
                    <a:pt x="1298740" y="17081"/>
                  </a:lnTo>
                  <a:lnTo>
                    <a:pt x="1261783" y="38201"/>
                  </a:lnTo>
                  <a:lnTo>
                    <a:pt x="1232865" y="67856"/>
                  </a:lnTo>
                  <a:lnTo>
                    <a:pt x="1211605" y="99987"/>
                  </a:lnTo>
                  <a:lnTo>
                    <a:pt x="1195920" y="134797"/>
                  </a:lnTo>
                  <a:lnTo>
                    <a:pt x="1182243" y="209702"/>
                  </a:lnTo>
                  <a:lnTo>
                    <a:pt x="1182128" y="349021"/>
                  </a:lnTo>
                  <a:lnTo>
                    <a:pt x="1182128" y="353466"/>
                  </a:lnTo>
                  <a:lnTo>
                    <a:pt x="1194295" y="424802"/>
                  </a:lnTo>
                  <a:lnTo>
                    <a:pt x="1210754" y="460286"/>
                  </a:lnTo>
                  <a:lnTo>
                    <a:pt x="1234211" y="496036"/>
                  </a:lnTo>
                  <a:lnTo>
                    <a:pt x="1263510" y="525653"/>
                  </a:lnTo>
                  <a:lnTo>
                    <a:pt x="1300391" y="546862"/>
                  </a:lnTo>
                  <a:lnTo>
                    <a:pt x="1344599" y="559473"/>
                  </a:lnTo>
                  <a:lnTo>
                    <a:pt x="1395869" y="563295"/>
                  </a:lnTo>
                  <a:lnTo>
                    <a:pt x="1662684" y="563295"/>
                  </a:lnTo>
                  <a:lnTo>
                    <a:pt x="1662684" y="272021"/>
                  </a:lnTo>
                  <a:lnTo>
                    <a:pt x="1646021" y="232651"/>
                  </a:lnTo>
                  <a:lnTo>
                    <a:pt x="1605940" y="216077"/>
                  </a:lnTo>
                  <a:lnTo>
                    <a:pt x="1438744" y="216077"/>
                  </a:lnTo>
                  <a:lnTo>
                    <a:pt x="1438744" y="333375"/>
                  </a:lnTo>
                  <a:lnTo>
                    <a:pt x="1550416" y="333375"/>
                  </a:lnTo>
                  <a:lnTo>
                    <a:pt x="1550416" y="431673"/>
                  </a:lnTo>
                  <a:lnTo>
                    <a:pt x="1396123" y="431673"/>
                  </a:lnTo>
                  <a:lnTo>
                    <a:pt x="1381010" y="429996"/>
                  </a:lnTo>
                  <a:lnTo>
                    <a:pt x="1341818" y="408813"/>
                  </a:lnTo>
                  <a:lnTo>
                    <a:pt x="1318729" y="369658"/>
                  </a:lnTo>
                  <a:lnTo>
                    <a:pt x="1317256" y="354317"/>
                  </a:lnTo>
                  <a:lnTo>
                    <a:pt x="1317256" y="209943"/>
                  </a:lnTo>
                  <a:lnTo>
                    <a:pt x="1331341" y="166573"/>
                  </a:lnTo>
                  <a:lnTo>
                    <a:pt x="1367091" y="137553"/>
                  </a:lnTo>
                  <a:lnTo>
                    <a:pt x="1397228" y="130898"/>
                  </a:lnTo>
                  <a:lnTo>
                    <a:pt x="1662938" y="130898"/>
                  </a:lnTo>
                  <a:lnTo>
                    <a:pt x="1662938" y="241"/>
                  </a:lnTo>
                  <a:close/>
                </a:path>
                <a:path w="1870709" h="563879">
                  <a:moveTo>
                    <a:pt x="1870163" y="0"/>
                  </a:moveTo>
                  <a:lnTo>
                    <a:pt x="1736267" y="0"/>
                  </a:lnTo>
                  <a:lnTo>
                    <a:pt x="1736267" y="453212"/>
                  </a:lnTo>
                  <a:lnTo>
                    <a:pt x="1745640" y="496531"/>
                  </a:lnTo>
                  <a:lnTo>
                    <a:pt x="1774101" y="530936"/>
                  </a:lnTo>
                  <a:lnTo>
                    <a:pt x="1819529" y="554062"/>
                  </a:lnTo>
                  <a:lnTo>
                    <a:pt x="1870163" y="561365"/>
                  </a:lnTo>
                  <a:lnTo>
                    <a:pt x="187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28704" y="5734199"/>
            <a:ext cx="7171690" cy="16889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dirty="0" err="1">
                <a:solidFill>
                  <a:srgbClr val="FFFFFF"/>
                </a:solidFill>
              </a:rPr>
              <a:t>Resultados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spc="-10" dirty="0" err="1">
                <a:solidFill>
                  <a:srgbClr val="FFFFFF"/>
                </a:solidFill>
              </a:rPr>
              <a:t>generales</a:t>
            </a:r>
            <a:r>
              <a:rPr lang="es-MX" sz="5450" spc="-10" dirty="0">
                <a:solidFill>
                  <a:srgbClr val="FFFFFF"/>
                </a:solidFill>
              </a:rPr>
              <a:t> Sinaloa 2023</a:t>
            </a:r>
            <a:endParaRPr sz="5450" dirty="0"/>
          </a:p>
        </p:txBody>
      </p:sp>
      <p:sp>
        <p:nvSpPr>
          <p:cNvPr id="12" name="object 12"/>
          <p:cNvSpPr/>
          <p:nvPr/>
        </p:nvSpPr>
        <p:spPr>
          <a:xfrm>
            <a:off x="8264957" y="6758996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40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64" y="24701"/>
                </a:lnTo>
                <a:lnTo>
                  <a:pt x="198145" y="14262"/>
                </a:lnTo>
                <a:lnTo>
                  <a:pt x="182003" y="6527"/>
                </a:lnTo>
                <a:lnTo>
                  <a:pt x="138290" y="0"/>
                </a:lnTo>
                <a:lnTo>
                  <a:pt x="94589" y="6527"/>
                </a:lnTo>
                <a:lnTo>
                  <a:pt x="56616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27"/>
                </a:lnTo>
                <a:lnTo>
                  <a:pt x="26670" y="203542"/>
                </a:lnTo>
                <a:lnTo>
                  <a:pt x="56616" y="231279"/>
                </a:lnTo>
                <a:lnTo>
                  <a:pt x="94589" y="249453"/>
                </a:lnTo>
                <a:lnTo>
                  <a:pt x="138290" y="255968"/>
                </a:lnTo>
                <a:lnTo>
                  <a:pt x="181991" y="249415"/>
                </a:lnTo>
                <a:lnTo>
                  <a:pt x="197459" y="241998"/>
                </a:lnTo>
                <a:lnTo>
                  <a:pt x="219938" y="231241"/>
                </a:lnTo>
                <a:lnTo>
                  <a:pt x="249859" y="203542"/>
                </a:lnTo>
                <a:lnTo>
                  <a:pt x="269494" y="168440"/>
                </a:lnTo>
                <a:lnTo>
                  <a:pt x="276593" y="127990"/>
                </a:lnTo>
                <a:close/>
              </a:path>
              <a:path w="1186815" h="256540">
                <a:moveTo>
                  <a:pt x="737984" y="127850"/>
                </a:moveTo>
                <a:lnTo>
                  <a:pt x="730885" y="87401"/>
                </a:lnTo>
                <a:lnTo>
                  <a:pt x="722731" y="72859"/>
                </a:lnTo>
                <a:lnTo>
                  <a:pt x="722731" y="128270"/>
                </a:lnTo>
                <a:lnTo>
                  <a:pt x="713016" y="172593"/>
                </a:lnTo>
                <a:lnTo>
                  <a:pt x="686587" y="208749"/>
                </a:lnTo>
                <a:lnTo>
                  <a:pt x="647446" y="233108"/>
                </a:lnTo>
                <a:lnTo>
                  <a:pt x="599541" y="241998"/>
                </a:lnTo>
                <a:lnTo>
                  <a:pt x="551649" y="232994"/>
                </a:lnTo>
                <a:lnTo>
                  <a:pt x="512572" y="208546"/>
                </a:lnTo>
                <a:lnTo>
                  <a:pt x="486244" y="172326"/>
                </a:lnTo>
                <a:lnTo>
                  <a:pt x="476707" y="128270"/>
                </a:lnTo>
                <a:lnTo>
                  <a:pt x="476669" y="127850"/>
                </a:lnTo>
                <a:lnTo>
                  <a:pt x="486371" y="83680"/>
                </a:lnTo>
                <a:lnTo>
                  <a:pt x="512787" y="47510"/>
                </a:lnTo>
                <a:lnTo>
                  <a:pt x="551929" y="23152"/>
                </a:lnTo>
                <a:lnTo>
                  <a:pt x="599846" y="14262"/>
                </a:lnTo>
                <a:lnTo>
                  <a:pt x="647649" y="23241"/>
                </a:lnTo>
                <a:lnTo>
                  <a:pt x="686701" y="47612"/>
                </a:lnTo>
                <a:lnTo>
                  <a:pt x="713041" y="83743"/>
                </a:lnTo>
                <a:lnTo>
                  <a:pt x="722706" y="127850"/>
                </a:lnTo>
                <a:lnTo>
                  <a:pt x="722731" y="128270"/>
                </a:lnTo>
                <a:lnTo>
                  <a:pt x="722731" y="72859"/>
                </a:lnTo>
                <a:lnTo>
                  <a:pt x="711212" y="52285"/>
                </a:lnTo>
                <a:lnTo>
                  <a:pt x="681240" y="24612"/>
                </a:lnTo>
                <a:lnTo>
                  <a:pt x="659549" y="14262"/>
                </a:lnTo>
                <a:lnTo>
                  <a:pt x="643255" y="6477"/>
                </a:lnTo>
                <a:lnTo>
                  <a:pt x="599541" y="0"/>
                </a:lnTo>
                <a:lnTo>
                  <a:pt x="555828" y="6578"/>
                </a:lnTo>
                <a:lnTo>
                  <a:pt x="517893" y="24790"/>
                </a:lnTo>
                <a:lnTo>
                  <a:pt x="487984" y="52527"/>
                </a:lnTo>
                <a:lnTo>
                  <a:pt x="468388" y="87668"/>
                </a:lnTo>
                <a:lnTo>
                  <a:pt x="461441" y="127850"/>
                </a:lnTo>
                <a:lnTo>
                  <a:pt x="461416" y="128270"/>
                </a:lnTo>
                <a:lnTo>
                  <a:pt x="468490" y="168579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91"/>
                </a:lnTo>
                <a:lnTo>
                  <a:pt x="599846" y="255968"/>
                </a:lnTo>
                <a:lnTo>
                  <a:pt x="643509" y="249415"/>
                </a:lnTo>
                <a:lnTo>
                  <a:pt x="681431" y="231228"/>
                </a:lnTo>
                <a:lnTo>
                  <a:pt x="711339" y="203530"/>
                </a:lnTo>
                <a:lnTo>
                  <a:pt x="730948" y="168414"/>
                </a:lnTo>
                <a:lnTo>
                  <a:pt x="737933" y="128270"/>
                </a:lnTo>
                <a:lnTo>
                  <a:pt x="737984" y="127850"/>
                </a:lnTo>
                <a:close/>
              </a:path>
              <a:path w="1186815" h="256540">
                <a:moveTo>
                  <a:pt x="1186421" y="127990"/>
                </a:moveTo>
                <a:lnTo>
                  <a:pt x="1179372" y="87541"/>
                </a:lnTo>
                <a:lnTo>
                  <a:pt x="1159738" y="52400"/>
                </a:lnTo>
                <a:lnTo>
                  <a:pt x="1129804" y="24701"/>
                </a:lnTo>
                <a:lnTo>
                  <a:pt x="1107973" y="14262"/>
                </a:lnTo>
                <a:lnTo>
                  <a:pt x="1091831" y="6527"/>
                </a:lnTo>
                <a:lnTo>
                  <a:pt x="1048118" y="0"/>
                </a:lnTo>
                <a:lnTo>
                  <a:pt x="1004417" y="6527"/>
                </a:lnTo>
                <a:lnTo>
                  <a:pt x="966444" y="24701"/>
                </a:lnTo>
                <a:lnTo>
                  <a:pt x="936510" y="52400"/>
                </a:lnTo>
                <a:lnTo>
                  <a:pt x="916876" y="87541"/>
                </a:lnTo>
                <a:lnTo>
                  <a:pt x="909828" y="127990"/>
                </a:lnTo>
                <a:lnTo>
                  <a:pt x="916876" y="168440"/>
                </a:lnTo>
                <a:lnTo>
                  <a:pt x="936510" y="203568"/>
                </a:lnTo>
                <a:lnTo>
                  <a:pt x="966444" y="231279"/>
                </a:lnTo>
                <a:lnTo>
                  <a:pt x="1004417" y="249453"/>
                </a:lnTo>
                <a:lnTo>
                  <a:pt x="1048118" y="255968"/>
                </a:lnTo>
                <a:lnTo>
                  <a:pt x="1091831" y="249453"/>
                </a:lnTo>
                <a:lnTo>
                  <a:pt x="1107389" y="241998"/>
                </a:lnTo>
                <a:lnTo>
                  <a:pt x="1129804" y="231279"/>
                </a:lnTo>
                <a:lnTo>
                  <a:pt x="1159738" y="203568"/>
                </a:lnTo>
                <a:lnTo>
                  <a:pt x="1179372" y="168440"/>
                </a:lnTo>
                <a:lnTo>
                  <a:pt x="1186421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30" y="200817"/>
            <a:ext cx="19501485" cy="10894695"/>
            <a:chOff x="313930" y="200817"/>
            <a:chExt cx="19501485" cy="10894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30" y="200817"/>
              <a:ext cx="19501351" cy="108943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9328" y="9540119"/>
              <a:ext cx="873760" cy="564515"/>
            </a:xfrm>
            <a:custGeom>
              <a:avLst/>
              <a:gdLst/>
              <a:ahLst/>
              <a:cxnLst/>
              <a:rect l="l" t="t" r="r" b="b"/>
              <a:pathLst>
                <a:path w="873759" h="564515">
                  <a:moveTo>
                    <a:pt x="18186" y="0"/>
                  </a:moveTo>
                  <a:lnTo>
                    <a:pt x="0" y="0"/>
                  </a:lnTo>
                  <a:lnTo>
                    <a:pt x="0" y="564375"/>
                  </a:lnTo>
                  <a:lnTo>
                    <a:pt x="18186" y="564375"/>
                  </a:lnTo>
                  <a:lnTo>
                    <a:pt x="18186" y="0"/>
                  </a:lnTo>
                  <a:close/>
                </a:path>
                <a:path w="873759" h="564515">
                  <a:moveTo>
                    <a:pt x="186588" y="127"/>
                  </a:moveTo>
                  <a:lnTo>
                    <a:pt x="168402" y="127"/>
                  </a:lnTo>
                  <a:lnTo>
                    <a:pt x="168402" y="564502"/>
                  </a:lnTo>
                  <a:lnTo>
                    <a:pt x="186588" y="564502"/>
                  </a:lnTo>
                  <a:lnTo>
                    <a:pt x="186588" y="127"/>
                  </a:lnTo>
                  <a:close/>
                </a:path>
                <a:path w="873759" h="564515">
                  <a:moveTo>
                    <a:pt x="358813" y="127"/>
                  </a:moveTo>
                  <a:lnTo>
                    <a:pt x="340652" y="127"/>
                  </a:lnTo>
                  <a:lnTo>
                    <a:pt x="340652" y="564502"/>
                  </a:lnTo>
                  <a:lnTo>
                    <a:pt x="358813" y="564502"/>
                  </a:lnTo>
                  <a:lnTo>
                    <a:pt x="358813" y="127"/>
                  </a:lnTo>
                  <a:close/>
                </a:path>
                <a:path w="873759" h="564515">
                  <a:moveTo>
                    <a:pt x="531787" y="127"/>
                  </a:moveTo>
                  <a:lnTo>
                    <a:pt x="513600" y="127"/>
                  </a:lnTo>
                  <a:lnTo>
                    <a:pt x="513600" y="564502"/>
                  </a:lnTo>
                  <a:lnTo>
                    <a:pt x="531787" y="564502"/>
                  </a:lnTo>
                  <a:lnTo>
                    <a:pt x="531787" y="127"/>
                  </a:lnTo>
                  <a:close/>
                </a:path>
                <a:path w="873759" h="564515">
                  <a:moveTo>
                    <a:pt x="704634" y="127"/>
                  </a:moveTo>
                  <a:lnTo>
                    <a:pt x="686460" y="127"/>
                  </a:lnTo>
                  <a:lnTo>
                    <a:pt x="686460" y="564502"/>
                  </a:lnTo>
                  <a:lnTo>
                    <a:pt x="704634" y="564502"/>
                  </a:lnTo>
                  <a:lnTo>
                    <a:pt x="704634" y="127"/>
                  </a:lnTo>
                  <a:close/>
                </a:path>
                <a:path w="873759" h="564515">
                  <a:moveTo>
                    <a:pt x="873163" y="0"/>
                  </a:moveTo>
                  <a:lnTo>
                    <a:pt x="854989" y="0"/>
                  </a:lnTo>
                  <a:lnTo>
                    <a:pt x="854989" y="564375"/>
                  </a:lnTo>
                  <a:lnTo>
                    <a:pt x="873163" y="564375"/>
                  </a:lnTo>
                  <a:lnTo>
                    <a:pt x="873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4103" y="9546491"/>
              <a:ext cx="116947" cy="24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4612" y="9613384"/>
              <a:ext cx="116949" cy="3797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842" y="9679675"/>
              <a:ext cx="116704" cy="379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10425" y="9853284"/>
              <a:ext cx="116702" cy="2468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0197" y="9798062"/>
              <a:ext cx="116948" cy="247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872446" y="9541567"/>
              <a:ext cx="1870710" cy="563880"/>
            </a:xfrm>
            <a:custGeom>
              <a:avLst/>
              <a:gdLst/>
              <a:ahLst/>
              <a:cxnLst/>
              <a:rect l="l" t="t" r="r" b="b"/>
              <a:pathLst>
                <a:path w="1870709" h="563879">
                  <a:moveTo>
                    <a:pt x="133896" y="241"/>
                  </a:moveTo>
                  <a:lnTo>
                    <a:pt x="0" y="241"/>
                  </a:lnTo>
                  <a:lnTo>
                    <a:pt x="0" y="453453"/>
                  </a:lnTo>
                  <a:lnTo>
                    <a:pt x="9359" y="496735"/>
                  </a:lnTo>
                  <a:lnTo>
                    <a:pt x="37706" y="531177"/>
                  </a:lnTo>
                  <a:lnTo>
                    <a:pt x="83197" y="554278"/>
                  </a:lnTo>
                  <a:lnTo>
                    <a:pt x="133896" y="561606"/>
                  </a:lnTo>
                  <a:lnTo>
                    <a:pt x="133896" y="241"/>
                  </a:lnTo>
                  <a:close/>
                </a:path>
                <a:path w="1870709" h="563879">
                  <a:moveTo>
                    <a:pt x="635101" y="114"/>
                  </a:moveTo>
                  <a:lnTo>
                    <a:pt x="501192" y="114"/>
                  </a:lnTo>
                  <a:lnTo>
                    <a:pt x="501192" y="303428"/>
                  </a:lnTo>
                  <a:lnTo>
                    <a:pt x="488911" y="285013"/>
                  </a:lnTo>
                  <a:lnTo>
                    <a:pt x="471004" y="256222"/>
                  </a:lnTo>
                  <a:lnTo>
                    <a:pt x="453948" y="226949"/>
                  </a:lnTo>
                  <a:lnTo>
                    <a:pt x="437756" y="197192"/>
                  </a:lnTo>
                  <a:lnTo>
                    <a:pt x="410857" y="143687"/>
                  </a:lnTo>
                  <a:lnTo>
                    <a:pt x="398259" y="120891"/>
                  </a:lnTo>
                  <a:lnTo>
                    <a:pt x="370128" y="77000"/>
                  </a:lnTo>
                  <a:lnTo>
                    <a:pt x="341198" y="45097"/>
                  </a:lnTo>
                  <a:lnTo>
                    <a:pt x="305625" y="20447"/>
                  </a:lnTo>
                  <a:lnTo>
                    <a:pt x="257695" y="4813"/>
                  </a:lnTo>
                  <a:lnTo>
                    <a:pt x="207352" y="482"/>
                  </a:lnTo>
                  <a:lnTo>
                    <a:pt x="207479" y="563054"/>
                  </a:lnTo>
                  <a:lnTo>
                    <a:pt x="341744" y="563054"/>
                  </a:lnTo>
                  <a:lnTo>
                    <a:pt x="341744" y="322427"/>
                  </a:lnTo>
                  <a:lnTo>
                    <a:pt x="371297" y="354711"/>
                  </a:lnTo>
                  <a:lnTo>
                    <a:pt x="388708" y="375856"/>
                  </a:lnTo>
                  <a:lnTo>
                    <a:pt x="404990" y="397827"/>
                  </a:lnTo>
                  <a:lnTo>
                    <a:pt x="420116" y="420611"/>
                  </a:lnTo>
                  <a:lnTo>
                    <a:pt x="432066" y="439674"/>
                  </a:lnTo>
                  <a:lnTo>
                    <a:pt x="444741" y="458266"/>
                  </a:lnTo>
                  <a:lnTo>
                    <a:pt x="472211" y="493991"/>
                  </a:lnTo>
                  <a:lnTo>
                    <a:pt x="501916" y="522503"/>
                  </a:lnTo>
                  <a:lnTo>
                    <a:pt x="536829" y="544652"/>
                  </a:lnTo>
                  <a:lnTo>
                    <a:pt x="584873" y="559435"/>
                  </a:lnTo>
                  <a:lnTo>
                    <a:pt x="635101" y="563295"/>
                  </a:lnTo>
                  <a:lnTo>
                    <a:pt x="635101" y="114"/>
                  </a:lnTo>
                  <a:close/>
                </a:path>
                <a:path w="1870709" h="563879">
                  <a:moveTo>
                    <a:pt x="1122057" y="431673"/>
                  </a:moveTo>
                  <a:lnTo>
                    <a:pt x="908431" y="431673"/>
                  </a:lnTo>
                  <a:lnTo>
                    <a:pt x="893152" y="430047"/>
                  </a:lnTo>
                  <a:lnTo>
                    <a:pt x="853274" y="409054"/>
                  </a:lnTo>
                  <a:lnTo>
                    <a:pt x="830084" y="368909"/>
                  </a:lnTo>
                  <a:lnTo>
                    <a:pt x="828700" y="353225"/>
                  </a:lnTo>
                  <a:lnTo>
                    <a:pt x="828700" y="347459"/>
                  </a:lnTo>
                  <a:lnTo>
                    <a:pt x="1121803" y="347459"/>
                  </a:lnTo>
                  <a:lnTo>
                    <a:pt x="1121803" y="215112"/>
                  </a:lnTo>
                  <a:lnTo>
                    <a:pt x="828586" y="215112"/>
                  </a:lnTo>
                  <a:lnTo>
                    <a:pt x="828586" y="208978"/>
                  </a:lnTo>
                  <a:lnTo>
                    <a:pt x="842556" y="166141"/>
                  </a:lnTo>
                  <a:lnTo>
                    <a:pt x="878090" y="137464"/>
                  </a:lnTo>
                  <a:lnTo>
                    <a:pt x="907935" y="130771"/>
                  </a:lnTo>
                  <a:lnTo>
                    <a:pt x="1121930" y="130771"/>
                  </a:lnTo>
                  <a:lnTo>
                    <a:pt x="1121930" y="355"/>
                  </a:lnTo>
                  <a:lnTo>
                    <a:pt x="908431" y="355"/>
                  </a:lnTo>
                  <a:lnTo>
                    <a:pt x="865238" y="4813"/>
                  </a:lnTo>
                  <a:lnTo>
                    <a:pt x="824598" y="18338"/>
                  </a:lnTo>
                  <a:lnTo>
                    <a:pt x="787984" y="40246"/>
                  </a:lnTo>
                  <a:lnTo>
                    <a:pt x="756843" y="69900"/>
                  </a:lnTo>
                  <a:lnTo>
                    <a:pt x="729932" y="104775"/>
                  </a:lnTo>
                  <a:lnTo>
                    <a:pt x="710742" y="139674"/>
                  </a:lnTo>
                  <a:lnTo>
                    <a:pt x="695413" y="209092"/>
                  </a:lnTo>
                  <a:lnTo>
                    <a:pt x="695413" y="353466"/>
                  </a:lnTo>
                  <a:lnTo>
                    <a:pt x="711200" y="423494"/>
                  </a:lnTo>
                  <a:lnTo>
                    <a:pt x="730973" y="458571"/>
                  </a:lnTo>
                  <a:lnTo>
                    <a:pt x="758685" y="493509"/>
                  </a:lnTo>
                  <a:lnTo>
                    <a:pt x="789571" y="522960"/>
                  </a:lnTo>
                  <a:lnTo>
                    <a:pt x="825842" y="544830"/>
                  </a:lnTo>
                  <a:lnTo>
                    <a:pt x="866101" y="558495"/>
                  </a:lnTo>
                  <a:lnTo>
                    <a:pt x="908926" y="563295"/>
                  </a:lnTo>
                  <a:lnTo>
                    <a:pt x="1122057" y="563295"/>
                  </a:lnTo>
                  <a:lnTo>
                    <a:pt x="1122057" y="431673"/>
                  </a:lnTo>
                  <a:close/>
                </a:path>
                <a:path w="1870709" h="563879">
                  <a:moveTo>
                    <a:pt x="1662938" y="241"/>
                  </a:moveTo>
                  <a:lnTo>
                    <a:pt x="1396123" y="241"/>
                  </a:lnTo>
                  <a:lnTo>
                    <a:pt x="1343558" y="4445"/>
                  </a:lnTo>
                  <a:lnTo>
                    <a:pt x="1298740" y="17081"/>
                  </a:lnTo>
                  <a:lnTo>
                    <a:pt x="1261783" y="38201"/>
                  </a:lnTo>
                  <a:lnTo>
                    <a:pt x="1232865" y="67856"/>
                  </a:lnTo>
                  <a:lnTo>
                    <a:pt x="1211605" y="99987"/>
                  </a:lnTo>
                  <a:lnTo>
                    <a:pt x="1195920" y="134797"/>
                  </a:lnTo>
                  <a:lnTo>
                    <a:pt x="1182243" y="209702"/>
                  </a:lnTo>
                  <a:lnTo>
                    <a:pt x="1182128" y="349021"/>
                  </a:lnTo>
                  <a:lnTo>
                    <a:pt x="1182128" y="353466"/>
                  </a:lnTo>
                  <a:lnTo>
                    <a:pt x="1194295" y="424802"/>
                  </a:lnTo>
                  <a:lnTo>
                    <a:pt x="1210754" y="460286"/>
                  </a:lnTo>
                  <a:lnTo>
                    <a:pt x="1234211" y="496036"/>
                  </a:lnTo>
                  <a:lnTo>
                    <a:pt x="1263510" y="525653"/>
                  </a:lnTo>
                  <a:lnTo>
                    <a:pt x="1300391" y="546862"/>
                  </a:lnTo>
                  <a:lnTo>
                    <a:pt x="1344599" y="559473"/>
                  </a:lnTo>
                  <a:lnTo>
                    <a:pt x="1395869" y="563295"/>
                  </a:lnTo>
                  <a:lnTo>
                    <a:pt x="1662684" y="563295"/>
                  </a:lnTo>
                  <a:lnTo>
                    <a:pt x="1662684" y="272021"/>
                  </a:lnTo>
                  <a:lnTo>
                    <a:pt x="1646021" y="232651"/>
                  </a:lnTo>
                  <a:lnTo>
                    <a:pt x="1605940" y="216077"/>
                  </a:lnTo>
                  <a:lnTo>
                    <a:pt x="1438744" y="216077"/>
                  </a:lnTo>
                  <a:lnTo>
                    <a:pt x="1438744" y="333375"/>
                  </a:lnTo>
                  <a:lnTo>
                    <a:pt x="1550416" y="333375"/>
                  </a:lnTo>
                  <a:lnTo>
                    <a:pt x="1550416" y="431673"/>
                  </a:lnTo>
                  <a:lnTo>
                    <a:pt x="1396123" y="431673"/>
                  </a:lnTo>
                  <a:lnTo>
                    <a:pt x="1381010" y="429996"/>
                  </a:lnTo>
                  <a:lnTo>
                    <a:pt x="1341818" y="408813"/>
                  </a:lnTo>
                  <a:lnTo>
                    <a:pt x="1318729" y="369658"/>
                  </a:lnTo>
                  <a:lnTo>
                    <a:pt x="1317256" y="354317"/>
                  </a:lnTo>
                  <a:lnTo>
                    <a:pt x="1317256" y="209943"/>
                  </a:lnTo>
                  <a:lnTo>
                    <a:pt x="1331341" y="166573"/>
                  </a:lnTo>
                  <a:lnTo>
                    <a:pt x="1367091" y="137553"/>
                  </a:lnTo>
                  <a:lnTo>
                    <a:pt x="1397228" y="130898"/>
                  </a:lnTo>
                  <a:lnTo>
                    <a:pt x="1662938" y="130898"/>
                  </a:lnTo>
                  <a:lnTo>
                    <a:pt x="1662938" y="241"/>
                  </a:lnTo>
                  <a:close/>
                </a:path>
                <a:path w="1870709" h="563879">
                  <a:moveTo>
                    <a:pt x="1870163" y="0"/>
                  </a:moveTo>
                  <a:lnTo>
                    <a:pt x="1736267" y="0"/>
                  </a:lnTo>
                  <a:lnTo>
                    <a:pt x="1736267" y="453212"/>
                  </a:lnTo>
                  <a:lnTo>
                    <a:pt x="1745640" y="496531"/>
                  </a:lnTo>
                  <a:lnTo>
                    <a:pt x="1774101" y="530936"/>
                  </a:lnTo>
                  <a:lnTo>
                    <a:pt x="1819529" y="554062"/>
                  </a:lnTo>
                  <a:lnTo>
                    <a:pt x="1870163" y="561365"/>
                  </a:lnTo>
                  <a:lnTo>
                    <a:pt x="187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09017" y="5111339"/>
            <a:ext cx="5542280" cy="156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4475">
              <a:lnSpc>
                <a:spcPts val="6170"/>
              </a:lnSpc>
            </a:pPr>
            <a:r>
              <a:rPr sz="4950" spc="-10" dirty="0">
                <a:solidFill>
                  <a:srgbClr val="FFFFFF"/>
                </a:solidFill>
              </a:rPr>
              <a:t>Administraciones </a:t>
            </a:r>
            <a:r>
              <a:rPr sz="4950" dirty="0">
                <a:solidFill>
                  <a:srgbClr val="FFFFFF"/>
                </a:solidFill>
              </a:rPr>
              <a:t>Públicas</a:t>
            </a:r>
            <a:r>
              <a:rPr sz="4950" spc="-135" dirty="0">
                <a:solidFill>
                  <a:srgbClr val="FFFFFF"/>
                </a:solidFill>
              </a:rPr>
              <a:t> </a:t>
            </a:r>
            <a:r>
              <a:rPr sz="4950" spc="-10" dirty="0">
                <a:solidFill>
                  <a:srgbClr val="FFFFFF"/>
                </a:solidFill>
              </a:rPr>
              <a:t>Estatales</a:t>
            </a:r>
            <a:endParaRPr sz="4950"/>
          </a:p>
        </p:txBody>
      </p:sp>
      <p:sp>
        <p:nvSpPr>
          <p:cNvPr id="12" name="object 12"/>
          <p:cNvSpPr txBox="1"/>
          <p:nvPr/>
        </p:nvSpPr>
        <p:spPr>
          <a:xfrm>
            <a:off x="19594659" y="406450"/>
            <a:ext cx="1530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64957" y="6758996"/>
            <a:ext cx="1186815" cy="256540"/>
          </a:xfrm>
          <a:custGeom>
            <a:avLst/>
            <a:gdLst/>
            <a:ahLst/>
            <a:cxnLst/>
            <a:rect l="l" t="t" r="r" b="b"/>
            <a:pathLst>
              <a:path w="1186815" h="256540">
                <a:moveTo>
                  <a:pt x="276593" y="127990"/>
                </a:moveTo>
                <a:lnTo>
                  <a:pt x="269544" y="87541"/>
                </a:lnTo>
                <a:lnTo>
                  <a:pt x="249910" y="52400"/>
                </a:lnTo>
                <a:lnTo>
                  <a:pt x="219964" y="24701"/>
                </a:lnTo>
                <a:lnTo>
                  <a:pt x="198145" y="14262"/>
                </a:lnTo>
                <a:lnTo>
                  <a:pt x="182003" y="6527"/>
                </a:lnTo>
                <a:lnTo>
                  <a:pt x="138290" y="0"/>
                </a:lnTo>
                <a:lnTo>
                  <a:pt x="94589" y="6527"/>
                </a:lnTo>
                <a:lnTo>
                  <a:pt x="56616" y="24701"/>
                </a:lnTo>
                <a:lnTo>
                  <a:pt x="26682" y="52400"/>
                </a:lnTo>
                <a:lnTo>
                  <a:pt x="7048" y="87541"/>
                </a:lnTo>
                <a:lnTo>
                  <a:pt x="0" y="127990"/>
                </a:lnTo>
                <a:lnTo>
                  <a:pt x="7048" y="168427"/>
                </a:lnTo>
                <a:lnTo>
                  <a:pt x="26670" y="203542"/>
                </a:lnTo>
                <a:lnTo>
                  <a:pt x="56616" y="231279"/>
                </a:lnTo>
                <a:lnTo>
                  <a:pt x="94589" y="249453"/>
                </a:lnTo>
                <a:lnTo>
                  <a:pt x="138290" y="255968"/>
                </a:lnTo>
                <a:lnTo>
                  <a:pt x="181991" y="249415"/>
                </a:lnTo>
                <a:lnTo>
                  <a:pt x="197459" y="241998"/>
                </a:lnTo>
                <a:lnTo>
                  <a:pt x="219938" y="231241"/>
                </a:lnTo>
                <a:lnTo>
                  <a:pt x="249859" y="203542"/>
                </a:lnTo>
                <a:lnTo>
                  <a:pt x="269494" y="168440"/>
                </a:lnTo>
                <a:lnTo>
                  <a:pt x="276593" y="127990"/>
                </a:lnTo>
                <a:close/>
              </a:path>
              <a:path w="1186815" h="256540">
                <a:moveTo>
                  <a:pt x="737984" y="127850"/>
                </a:moveTo>
                <a:lnTo>
                  <a:pt x="730885" y="87401"/>
                </a:lnTo>
                <a:lnTo>
                  <a:pt x="722731" y="72859"/>
                </a:lnTo>
                <a:lnTo>
                  <a:pt x="722731" y="128270"/>
                </a:lnTo>
                <a:lnTo>
                  <a:pt x="713016" y="172593"/>
                </a:lnTo>
                <a:lnTo>
                  <a:pt x="686587" y="208749"/>
                </a:lnTo>
                <a:lnTo>
                  <a:pt x="647446" y="233108"/>
                </a:lnTo>
                <a:lnTo>
                  <a:pt x="599541" y="241998"/>
                </a:lnTo>
                <a:lnTo>
                  <a:pt x="551649" y="232994"/>
                </a:lnTo>
                <a:lnTo>
                  <a:pt x="512572" y="208546"/>
                </a:lnTo>
                <a:lnTo>
                  <a:pt x="486244" y="172326"/>
                </a:lnTo>
                <a:lnTo>
                  <a:pt x="476707" y="128270"/>
                </a:lnTo>
                <a:lnTo>
                  <a:pt x="476669" y="127850"/>
                </a:lnTo>
                <a:lnTo>
                  <a:pt x="486371" y="83680"/>
                </a:lnTo>
                <a:lnTo>
                  <a:pt x="512787" y="47510"/>
                </a:lnTo>
                <a:lnTo>
                  <a:pt x="551929" y="23152"/>
                </a:lnTo>
                <a:lnTo>
                  <a:pt x="599846" y="14262"/>
                </a:lnTo>
                <a:lnTo>
                  <a:pt x="647649" y="23241"/>
                </a:lnTo>
                <a:lnTo>
                  <a:pt x="686701" y="47612"/>
                </a:lnTo>
                <a:lnTo>
                  <a:pt x="713041" y="83743"/>
                </a:lnTo>
                <a:lnTo>
                  <a:pt x="722706" y="127850"/>
                </a:lnTo>
                <a:lnTo>
                  <a:pt x="722731" y="128270"/>
                </a:lnTo>
                <a:lnTo>
                  <a:pt x="722731" y="72859"/>
                </a:lnTo>
                <a:lnTo>
                  <a:pt x="711212" y="52285"/>
                </a:lnTo>
                <a:lnTo>
                  <a:pt x="681240" y="24612"/>
                </a:lnTo>
                <a:lnTo>
                  <a:pt x="659549" y="14262"/>
                </a:lnTo>
                <a:lnTo>
                  <a:pt x="643255" y="6477"/>
                </a:lnTo>
                <a:lnTo>
                  <a:pt x="599541" y="0"/>
                </a:lnTo>
                <a:lnTo>
                  <a:pt x="555828" y="6578"/>
                </a:lnTo>
                <a:lnTo>
                  <a:pt x="517893" y="24790"/>
                </a:lnTo>
                <a:lnTo>
                  <a:pt x="487984" y="52527"/>
                </a:lnTo>
                <a:lnTo>
                  <a:pt x="468388" y="87668"/>
                </a:lnTo>
                <a:lnTo>
                  <a:pt x="461441" y="127850"/>
                </a:lnTo>
                <a:lnTo>
                  <a:pt x="461416" y="128270"/>
                </a:lnTo>
                <a:lnTo>
                  <a:pt x="468490" y="168579"/>
                </a:lnTo>
                <a:lnTo>
                  <a:pt x="488162" y="203682"/>
                </a:lnTo>
                <a:lnTo>
                  <a:pt x="518134" y="231355"/>
                </a:lnTo>
                <a:lnTo>
                  <a:pt x="556120" y="249491"/>
                </a:lnTo>
                <a:lnTo>
                  <a:pt x="599846" y="255968"/>
                </a:lnTo>
                <a:lnTo>
                  <a:pt x="643509" y="249415"/>
                </a:lnTo>
                <a:lnTo>
                  <a:pt x="681431" y="231228"/>
                </a:lnTo>
                <a:lnTo>
                  <a:pt x="711339" y="203530"/>
                </a:lnTo>
                <a:lnTo>
                  <a:pt x="730948" y="168414"/>
                </a:lnTo>
                <a:lnTo>
                  <a:pt x="737933" y="128270"/>
                </a:lnTo>
                <a:lnTo>
                  <a:pt x="737984" y="127850"/>
                </a:lnTo>
                <a:close/>
              </a:path>
              <a:path w="1186815" h="256540">
                <a:moveTo>
                  <a:pt x="1186421" y="127990"/>
                </a:moveTo>
                <a:lnTo>
                  <a:pt x="1179372" y="87541"/>
                </a:lnTo>
                <a:lnTo>
                  <a:pt x="1159738" y="52400"/>
                </a:lnTo>
                <a:lnTo>
                  <a:pt x="1129804" y="24701"/>
                </a:lnTo>
                <a:lnTo>
                  <a:pt x="1107973" y="14262"/>
                </a:lnTo>
                <a:lnTo>
                  <a:pt x="1091831" y="6527"/>
                </a:lnTo>
                <a:lnTo>
                  <a:pt x="1048118" y="0"/>
                </a:lnTo>
                <a:lnTo>
                  <a:pt x="1004417" y="6527"/>
                </a:lnTo>
                <a:lnTo>
                  <a:pt x="966444" y="24701"/>
                </a:lnTo>
                <a:lnTo>
                  <a:pt x="936510" y="52400"/>
                </a:lnTo>
                <a:lnTo>
                  <a:pt x="916876" y="87541"/>
                </a:lnTo>
                <a:lnTo>
                  <a:pt x="909828" y="127990"/>
                </a:lnTo>
                <a:lnTo>
                  <a:pt x="916876" y="168440"/>
                </a:lnTo>
                <a:lnTo>
                  <a:pt x="936510" y="203568"/>
                </a:lnTo>
                <a:lnTo>
                  <a:pt x="966444" y="231279"/>
                </a:lnTo>
                <a:lnTo>
                  <a:pt x="1004417" y="249453"/>
                </a:lnTo>
                <a:lnTo>
                  <a:pt x="1048118" y="255968"/>
                </a:lnTo>
                <a:lnTo>
                  <a:pt x="1091831" y="249453"/>
                </a:lnTo>
                <a:lnTo>
                  <a:pt x="1107389" y="241998"/>
                </a:lnTo>
                <a:lnTo>
                  <a:pt x="1129804" y="231279"/>
                </a:lnTo>
                <a:lnTo>
                  <a:pt x="1159738" y="203568"/>
                </a:lnTo>
                <a:lnTo>
                  <a:pt x="1179372" y="168440"/>
                </a:lnTo>
                <a:lnTo>
                  <a:pt x="1186421" y="127990"/>
                </a:lnTo>
                <a:close/>
              </a:path>
            </a:pathLst>
          </a:custGeom>
          <a:solidFill>
            <a:srgbClr val="1BA3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740" y="5102543"/>
            <a:ext cx="8514715" cy="16014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80"/>
              </a:lnSpc>
              <a:spcBef>
                <a:spcPts val="835"/>
              </a:spcBef>
            </a:pPr>
            <a:r>
              <a:rPr sz="5450" dirty="0">
                <a:solidFill>
                  <a:srgbClr val="FFFFFF"/>
                </a:solidFill>
              </a:rPr>
              <a:t>Estructura</a:t>
            </a:r>
            <a:r>
              <a:rPr sz="5450" spc="-31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organizacional </a:t>
            </a:r>
            <a:r>
              <a:rPr sz="5450" dirty="0">
                <a:solidFill>
                  <a:srgbClr val="FFFFFF"/>
                </a:solidFill>
              </a:rPr>
              <a:t>y</a:t>
            </a:r>
            <a:r>
              <a:rPr sz="5450" spc="-5" dirty="0">
                <a:solidFill>
                  <a:srgbClr val="FFFFFF"/>
                </a:solidFill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recursos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10799331" y="6717468"/>
            <a:ext cx="1186815" cy="255270"/>
          </a:xfrm>
          <a:custGeom>
            <a:avLst/>
            <a:gdLst/>
            <a:ahLst/>
            <a:cxnLst/>
            <a:rect l="l" t="t" r="r" b="b"/>
            <a:pathLst>
              <a:path w="1186815" h="255270">
                <a:moveTo>
                  <a:pt x="276593" y="127406"/>
                </a:moveTo>
                <a:lnTo>
                  <a:pt x="269544" y="87134"/>
                </a:lnTo>
                <a:lnTo>
                  <a:pt x="249910" y="52158"/>
                </a:lnTo>
                <a:lnTo>
                  <a:pt x="219964" y="24587"/>
                </a:lnTo>
                <a:lnTo>
                  <a:pt x="198145" y="14198"/>
                </a:lnTo>
                <a:lnTo>
                  <a:pt x="182003" y="6502"/>
                </a:lnTo>
                <a:lnTo>
                  <a:pt x="138290" y="0"/>
                </a:lnTo>
                <a:lnTo>
                  <a:pt x="94589" y="6502"/>
                </a:lnTo>
                <a:lnTo>
                  <a:pt x="56616" y="24587"/>
                </a:lnTo>
                <a:lnTo>
                  <a:pt x="26682" y="52158"/>
                </a:lnTo>
                <a:lnTo>
                  <a:pt x="7048" y="87134"/>
                </a:lnTo>
                <a:lnTo>
                  <a:pt x="0" y="127406"/>
                </a:lnTo>
                <a:lnTo>
                  <a:pt x="7048" y="167652"/>
                </a:lnTo>
                <a:lnTo>
                  <a:pt x="26670" y="202603"/>
                </a:lnTo>
                <a:lnTo>
                  <a:pt x="56616" y="230212"/>
                </a:lnTo>
                <a:lnTo>
                  <a:pt x="94589" y="248297"/>
                </a:lnTo>
                <a:lnTo>
                  <a:pt x="138290" y="254800"/>
                </a:lnTo>
                <a:lnTo>
                  <a:pt x="181991" y="248272"/>
                </a:lnTo>
                <a:lnTo>
                  <a:pt x="197459" y="240893"/>
                </a:lnTo>
                <a:lnTo>
                  <a:pt x="219938" y="230174"/>
                </a:lnTo>
                <a:lnTo>
                  <a:pt x="249859" y="202603"/>
                </a:lnTo>
                <a:lnTo>
                  <a:pt x="269494" y="167665"/>
                </a:lnTo>
                <a:lnTo>
                  <a:pt x="276593" y="127406"/>
                </a:lnTo>
                <a:close/>
              </a:path>
              <a:path w="1186815" h="255270">
                <a:moveTo>
                  <a:pt x="737984" y="127266"/>
                </a:moveTo>
                <a:lnTo>
                  <a:pt x="730885" y="87007"/>
                </a:lnTo>
                <a:lnTo>
                  <a:pt x="722731" y="72517"/>
                </a:lnTo>
                <a:lnTo>
                  <a:pt x="722731" y="127685"/>
                </a:lnTo>
                <a:lnTo>
                  <a:pt x="713003" y="171792"/>
                </a:lnTo>
                <a:lnTo>
                  <a:pt x="686587" y="207797"/>
                </a:lnTo>
                <a:lnTo>
                  <a:pt x="647446" y="232041"/>
                </a:lnTo>
                <a:lnTo>
                  <a:pt x="599528" y="240893"/>
                </a:lnTo>
                <a:lnTo>
                  <a:pt x="551649" y="231927"/>
                </a:lnTo>
                <a:lnTo>
                  <a:pt x="512572" y="207594"/>
                </a:lnTo>
                <a:lnTo>
                  <a:pt x="486244" y="171526"/>
                </a:lnTo>
                <a:lnTo>
                  <a:pt x="476694" y="127685"/>
                </a:lnTo>
                <a:lnTo>
                  <a:pt x="476669" y="127266"/>
                </a:lnTo>
                <a:lnTo>
                  <a:pt x="486359" y="83286"/>
                </a:lnTo>
                <a:lnTo>
                  <a:pt x="512787" y="47294"/>
                </a:lnTo>
                <a:lnTo>
                  <a:pt x="551929" y="23037"/>
                </a:lnTo>
                <a:lnTo>
                  <a:pt x="599833" y="14198"/>
                </a:lnTo>
                <a:lnTo>
                  <a:pt x="647649" y="23126"/>
                </a:lnTo>
                <a:lnTo>
                  <a:pt x="686701" y="47396"/>
                </a:lnTo>
                <a:lnTo>
                  <a:pt x="713041" y="83362"/>
                </a:lnTo>
                <a:lnTo>
                  <a:pt x="722706" y="127266"/>
                </a:lnTo>
                <a:lnTo>
                  <a:pt x="722731" y="127685"/>
                </a:lnTo>
                <a:lnTo>
                  <a:pt x="722731" y="72517"/>
                </a:lnTo>
                <a:lnTo>
                  <a:pt x="711212" y="52044"/>
                </a:lnTo>
                <a:lnTo>
                  <a:pt x="681240" y="24498"/>
                </a:lnTo>
                <a:lnTo>
                  <a:pt x="659536" y="14198"/>
                </a:lnTo>
                <a:lnTo>
                  <a:pt x="643255" y="6451"/>
                </a:lnTo>
                <a:lnTo>
                  <a:pt x="599528" y="12"/>
                </a:lnTo>
                <a:lnTo>
                  <a:pt x="555828" y="6553"/>
                </a:lnTo>
                <a:lnTo>
                  <a:pt x="517893" y="24676"/>
                </a:lnTo>
                <a:lnTo>
                  <a:pt x="487984" y="52285"/>
                </a:lnTo>
                <a:lnTo>
                  <a:pt x="468388" y="87274"/>
                </a:lnTo>
                <a:lnTo>
                  <a:pt x="461441" y="127266"/>
                </a:lnTo>
                <a:lnTo>
                  <a:pt x="461416" y="127685"/>
                </a:lnTo>
                <a:lnTo>
                  <a:pt x="468490" y="167792"/>
                </a:lnTo>
                <a:lnTo>
                  <a:pt x="488162" y="202742"/>
                </a:lnTo>
                <a:lnTo>
                  <a:pt x="518134" y="230289"/>
                </a:lnTo>
                <a:lnTo>
                  <a:pt x="556120" y="248335"/>
                </a:lnTo>
                <a:lnTo>
                  <a:pt x="599833" y="254800"/>
                </a:lnTo>
                <a:lnTo>
                  <a:pt x="643509" y="248272"/>
                </a:lnTo>
                <a:lnTo>
                  <a:pt x="681431" y="230162"/>
                </a:lnTo>
                <a:lnTo>
                  <a:pt x="711339" y="202590"/>
                </a:lnTo>
                <a:lnTo>
                  <a:pt x="730935" y="167640"/>
                </a:lnTo>
                <a:lnTo>
                  <a:pt x="737933" y="127685"/>
                </a:lnTo>
                <a:lnTo>
                  <a:pt x="737984" y="127266"/>
                </a:lnTo>
                <a:close/>
              </a:path>
              <a:path w="1186815" h="255270">
                <a:moveTo>
                  <a:pt x="1186421" y="127406"/>
                </a:moveTo>
                <a:lnTo>
                  <a:pt x="1179360" y="87134"/>
                </a:lnTo>
                <a:lnTo>
                  <a:pt x="1159725" y="52171"/>
                </a:lnTo>
                <a:lnTo>
                  <a:pt x="1129792" y="24587"/>
                </a:lnTo>
                <a:lnTo>
                  <a:pt x="1107973" y="14198"/>
                </a:lnTo>
                <a:lnTo>
                  <a:pt x="1091831" y="6502"/>
                </a:lnTo>
                <a:lnTo>
                  <a:pt x="1048118" y="12"/>
                </a:lnTo>
                <a:lnTo>
                  <a:pt x="1004404" y="6502"/>
                </a:lnTo>
                <a:lnTo>
                  <a:pt x="966444" y="24587"/>
                </a:lnTo>
                <a:lnTo>
                  <a:pt x="936510" y="52171"/>
                </a:lnTo>
                <a:lnTo>
                  <a:pt x="916876" y="87134"/>
                </a:lnTo>
                <a:lnTo>
                  <a:pt x="909828" y="127406"/>
                </a:lnTo>
                <a:lnTo>
                  <a:pt x="916876" y="167665"/>
                </a:lnTo>
                <a:lnTo>
                  <a:pt x="936510" y="202641"/>
                </a:lnTo>
                <a:lnTo>
                  <a:pt x="966444" y="230212"/>
                </a:lnTo>
                <a:lnTo>
                  <a:pt x="1004404" y="248297"/>
                </a:lnTo>
                <a:lnTo>
                  <a:pt x="1048118" y="254800"/>
                </a:lnTo>
                <a:lnTo>
                  <a:pt x="1091831" y="248297"/>
                </a:lnTo>
                <a:lnTo>
                  <a:pt x="1107389" y="240893"/>
                </a:lnTo>
                <a:lnTo>
                  <a:pt x="1129792" y="230212"/>
                </a:lnTo>
                <a:lnTo>
                  <a:pt x="1159725" y="202641"/>
                </a:lnTo>
                <a:lnTo>
                  <a:pt x="1179360" y="167665"/>
                </a:lnTo>
                <a:lnTo>
                  <a:pt x="1186421" y="127406"/>
                </a:lnTo>
                <a:close/>
              </a:path>
            </a:pathLst>
          </a:custGeom>
          <a:solidFill>
            <a:srgbClr val="033A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1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7798</TotalTime>
  <Words>7218</Words>
  <Application>Microsoft Office PowerPoint</Application>
  <PresentationFormat>Personalizado</PresentationFormat>
  <Paragraphs>2853</Paragraphs>
  <Slides>53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Aptos</vt:lpstr>
      <vt:lpstr>Arial</vt:lpstr>
      <vt:lpstr>Arial MT</vt:lpstr>
      <vt:lpstr>Calibri</vt:lpstr>
      <vt:lpstr>Times New Roman</vt:lpstr>
      <vt:lpstr>Office Theme</vt:lpstr>
      <vt:lpstr>Censo Nacional de Gobiernos Estatales 2023</vt:lpstr>
      <vt:lpstr>Aspectos metodológicos y conceptuales</vt:lpstr>
      <vt:lpstr>Objetivo general</vt:lpstr>
      <vt:lpstr>Aspectos metodológicos</vt:lpstr>
      <vt:lpstr>Temática censal</vt:lpstr>
      <vt:lpstr>Temática censal</vt:lpstr>
      <vt:lpstr>Resultados generales Sinaloa 2023</vt:lpstr>
      <vt:lpstr>Administraciones Públicas Estatales</vt:lpstr>
      <vt:lpstr>Estructura organizacional y recursos</vt:lpstr>
      <vt:lpstr>Instituciones</vt:lpstr>
      <vt:lpstr>Personas titulares</vt:lpstr>
      <vt:lpstr>Personas titulares</vt:lpstr>
      <vt:lpstr>Personal</vt:lpstr>
      <vt:lpstr>Presupuesto ejercido</vt:lpstr>
      <vt:lpstr>Trámites y/ o servicios</vt:lpstr>
      <vt:lpstr>Trámites y/ o servicios</vt:lpstr>
      <vt:lpstr>Programas sociales</vt:lpstr>
      <vt:lpstr>Programas o acciones de desarrollo social</vt:lpstr>
      <vt:lpstr>Programas o acciones de desarrollo social</vt:lpstr>
      <vt:lpstr>Programas o acciones de desarrollo social</vt:lpstr>
      <vt:lpstr>Programas o acciones de desarrollo social</vt:lpstr>
      <vt:lpstr>Alojamientos de asistencia social</vt:lpstr>
      <vt:lpstr>Alojamientos de asistencia social*</vt:lpstr>
      <vt:lpstr>Protección Civil</vt:lpstr>
      <vt:lpstr>Ordenamiento reglamentario</vt:lpstr>
      <vt:lpstr>Planes y programas</vt:lpstr>
      <vt:lpstr>Planes y programas especiales para la atención de eventos y/ o periodos festivos</vt:lpstr>
      <vt:lpstr>Capacidad operativa e instalaciones</vt:lpstr>
      <vt:lpstr>Recursos humanos</vt:lpstr>
      <vt:lpstr>Personal</vt:lpstr>
      <vt:lpstr>Presupuesto ejercido</vt:lpstr>
      <vt:lpstr>Atlas de Riesgos</vt:lpstr>
      <vt:lpstr>Atlas de Riesgos</vt:lpstr>
      <vt:lpstr>Eventos atendidos</vt:lpstr>
      <vt:lpstr>Eventos atendidos</vt:lpstr>
      <vt:lpstr>Control interno y anticorrupción</vt:lpstr>
      <vt:lpstr>Personal</vt:lpstr>
      <vt:lpstr>Auditorías</vt:lpstr>
      <vt:lpstr>Auditorías</vt:lpstr>
      <vt:lpstr>Contrataciones públicas</vt:lpstr>
      <vt:lpstr>Elementos y mecanismos institucionales para las contrataciones públicas</vt:lpstr>
      <vt:lpstr>Elementos y mecanismos institucionales para las contrataciones públicas</vt:lpstr>
      <vt:lpstr>Elementos y mecanismos institucionales para las contrataciones públicas</vt:lpstr>
      <vt:lpstr>Registros administrativos</vt:lpstr>
      <vt:lpstr>Contratos</vt:lpstr>
      <vt:lpstr>Contratos</vt:lpstr>
      <vt:lpstr>Monto de los contratos</vt:lpstr>
      <vt:lpstr>Monto de los contratos</vt:lpstr>
      <vt:lpstr>Transparencia</vt:lpstr>
      <vt:lpstr>Transparencia</vt:lpstr>
      <vt:lpstr>Administración de archivos y gestión documental</vt:lpstr>
      <vt:lpstr>Mecanismos de control archivístico y gestión documental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Censo Nacional de Gobiernos Estatales 2023. Resultados</dc:title>
  <dc:creator>INEGI</dc:creator>
  <cp:keywords>estructura organizacional, personal, presupuesto, trámites y servicios, control interno, anticorrupción, contrataciones públicas</cp:keywords>
  <cp:lastModifiedBy>Equipo de cuenta Microsoft</cp:lastModifiedBy>
  <cp:revision>26</cp:revision>
  <dcterms:created xsi:type="dcterms:W3CDTF">2024-02-21T18:47:29Z</dcterms:created>
  <dcterms:modified xsi:type="dcterms:W3CDTF">2024-08-09T16:55:06Z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Acrobat PDFMaker 15 para PowerPoint</vt:lpwstr>
  </property>
  <property fmtid="{D5CDD505-2E9C-101B-9397-08002B2CF9AE}" pid="4" name="LastSaved">
    <vt:filetime>2024-02-21T00:00:00Z</vt:filetime>
  </property>
  <property fmtid="{D5CDD505-2E9C-101B-9397-08002B2CF9AE}" pid="5" name="Producer">
    <vt:lpwstr>Adobe PDF Library 15.0</vt:lpwstr>
  </property>
</Properties>
</file>